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18" r:id="rId3"/>
    <p:sldId id="266" r:id="rId4"/>
    <p:sldId id="257" r:id="rId5"/>
    <p:sldId id="258" r:id="rId6"/>
    <p:sldId id="259" r:id="rId7"/>
    <p:sldId id="308" r:id="rId8"/>
    <p:sldId id="260" r:id="rId9"/>
    <p:sldId id="261" r:id="rId10"/>
    <p:sldId id="262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4" r:id="rId26"/>
    <p:sldId id="317" r:id="rId27"/>
    <p:sldId id="315" r:id="rId28"/>
    <p:sldId id="296" r:id="rId29"/>
    <p:sldId id="298" r:id="rId30"/>
    <p:sldId id="299" r:id="rId31"/>
    <p:sldId id="300" r:id="rId32"/>
    <p:sldId id="305" r:id="rId33"/>
    <p:sldId id="316" r:id="rId34"/>
    <p:sldId id="301" r:id="rId35"/>
    <p:sldId id="302" r:id="rId36"/>
    <p:sldId id="303" r:id="rId37"/>
    <p:sldId id="304" r:id="rId38"/>
    <p:sldId id="306" r:id="rId39"/>
    <p:sldId id="295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83" d="100"/>
          <a:sy n="83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10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75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measure</a:t>
            </a:r>
            <a:r>
              <a:rPr lang="en-US" sz="2800" dirty="0" smtClean="0"/>
              <a:t>?</a:t>
            </a:r>
            <a:endParaRPr lang="en-US" sz="2400" dirty="0"/>
          </a:p>
          <a:p>
            <a:r>
              <a:rPr lang="en-US" sz="2800" dirty="0"/>
              <a:t>What does the indicator term coefficient measure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973387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400" b="0" dirty="0" smtClean="0"/>
          </a:p>
          <a:p>
            <a:r>
              <a:rPr lang="en-US" sz="2800" b="0" dirty="0" smtClean="0"/>
              <a:t>Parameter 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dirty="0" smtClean="0"/>
              <a:t> = 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1" y="2316163"/>
            <a:ext cx="4660899" cy="4541837"/>
            <a:chOff x="3276601" y="2316163"/>
            <a:chExt cx="4660899" cy="4541837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90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5891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100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891213" y="5011738"/>
              <a:ext cx="890587" cy="487363"/>
              <a:chOff x="4748213" y="5011738"/>
              <a:chExt cx="890587" cy="487363"/>
            </a:xfrm>
          </p:grpSpPr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3"/>
              <p:cNvSpPr>
                <a:spLocks noChangeArrowheads="1"/>
              </p:cNvSpPr>
              <p:nvPr/>
            </p:nvSpPr>
            <p:spPr bwMode="auto">
              <a:xfrm>
                <a:off x="4989512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54"/>
              <p:cNvSpPr>
                <a:spLocks noChangeArrowheads="1"/>
              </p:cNvSpPr>
              <p:nvPr/>
            </p:nvSpPr>
            <p:spPr bwMode="auto">
              <a:xfrm>
                <a:off x="5249862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55"/>
              <p:cNvSpPr>
                <a:spLocks noChangeArrowheads="1"/>
              </p:cNvSpPr>
              <p:nvPr/>
            </p:nvSpPr>
            <p:spPr bwMode="auto">
              <a:xfrm>
                <a:off x="5395912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111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122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127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130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134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76601" y="2316163"/>
              <a:ext cx="4660899" cy="4541837"/>
              <a:chOff x="3276601" y="2316163"/>
              <a:chExt cx="4660899" cy="4541837"/>
            </a:xfrm>
          </p:grpSpPr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105400" y="6411724"/>
                <a:ext cx="1713611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max.count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 rot="16200000">
                <a:off x="2540181" y="4009931"/>
                <a:ext cx="1919115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mr.estimate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14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14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3864325" y="2695109"/>
                <a:ext cx="20030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Breeding</a:t>
                </a:r>
                <a:endParaRPr lang="en-US" sz="20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861608" y="2343090"/>
                <a:ext cx="18533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Non-breeding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  <p:bldP spid="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Re-examine Laysan Teal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reeding:       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 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Non-breeding: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+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err="1" smtClean="0"/>
              <a:t>max.count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What must be true to have parallel lines?</a:t>
            </a:r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endParaRPr lang="en-US" sz="2200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r>
              <a:rPr lang="en-US" sz="2200" dirty="0"/>
              <a:t>*</a:t>
            </a:r>
            <a:r>
              <a:rPr lang="en-US" sz="2200" dirty="0" err="1"/>
              <a:t>max.count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075" y="990600"/>
            <a:ext cx="885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mr.estimate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endParaRPr lang="en-US" sz="2400" b="0" dirty="0" smtClean="0"/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/>
              <a:t>mr.estimate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/>
              <a:t>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r>
              <a:rPr lang="en-US" sz="2400" b="0" dirty="0" smtClean="0"/>
              <a:t>*</a:t>
            </a:r>
            <a:r>
              <a:rPr lang="en-US" sz="2400" b="0" dirty="0" err="1" smtClean="0"/>
              <a:t>max.count</a:t>
            </a:r>
            <a:endParaRPr lang="en-US" sz="2400" b="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</a:t>
            </a:r>
            <a:r>
              <a:rPr lang="en-US" sz="2800" dirty="0" smtClean="0"/>
              <a:t>Teal </a:t>
            </a:r>
            <a:r>
              <a:rPr lang="en-US" sz="2800" dirty="0" err="1"/>
              <a:t>submodels</a:t>
            </a:r>
            <a:r>
              <a:rPr lang="en-US" sz="2800" dirty="0"/>
              <a:t> with parallel lines</a:t>
            </a:r>
          </a:p>
          <a:p>
            <a:pPr lvl="1"/>
            <a:r>
              <a:rPr lang="en-US" sz="2400" dirty="0" smtClean="0"/>
              <a:t>Breeding:</a:t>
            </a:r>
            <a:r>
              <a:rPr lang="en-US" sz="2400" dirty="0"/>
              <a:t>	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Non-breeding: 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What 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NB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Hartman and Brandt (1995) examined the relationship between energy density and percent dry weight for four species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ay </a:t>
            </a:r>
            <a:r>
              <a:rPr lang="en-US" dirty="0"/>
              <a:t>A</a:t>
            </a:r>
            <a:r>
              <a:rPr lang="en-US" dirty="0" smtClean="0"/>
              <a:t>nchovy </a:t>
            </a:r>
            <a:r>
              <a:rPr lang="en-US" dirty="0"/>
              <a:t>(</a:t>
            </a:r>
            <a:r>
              <a:rPr lang="en-US" i="1" dirty="0" err="1"/>
              <a:t>Anchoa</a:t>
            </a:r>
            <a:r>
              <a:rPr lang="en-US" i="1" dirty="0"/>
              <a:t> </a:t>
            </a:r>
            <a:r>
              <a:rPr lang="en-US" i="1" dirty="0" err="1"/>
              <a:t>mitchilli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luefish </a:t>
            </a:r>
            <a:r>
              <a:rPr lang="en-US" dirty="0"/>
              <a:t>(</a:t>
            </a:r>
            <a:r>
              <a:rPr lang="en-US" i="1" dirty="0" err="1"/>
              <a:t>Pomatomus</a:t>
            </a:r>
            <a:r>
              <a:rPr lang="en-US" i="1" dirty="0"/>
              <a:t> </a:t>
            </a:r>
            <a:r>
              <a:rPr lang="en-US" i="1" dirty="0" err="1"/>
              <a:t>saltatrix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triped </a:t>
            </a:r>
            <a:r>
              <a:rPr lang="en-US" dirty="0"/>
              <a:t>B</a:t>
            </a:r>
            <a:r>
              <a:rPr lang="en-US" dirty="0" smtClean="0"/>
              <a:t>ass </a:t>
            </a:r>
            <a:r>
              <a:rPr lang="en-US" dirty="0"/>
              <a:t>(</a:t>
            </a:r>
            <a:r>
              <a:rPr lang="en-US" i="1" dirty="0" err="1"/>
              <a:t>Morone</a:t>
            </a:r>
            <a:r>
              <a:rPr lang="en-US" i="1" dirty="0"/>
              <a:t> </a:t>
            </a:r>
            <a:r>
              <a:rPr lang="en-US" i="1" dirty="0" err="1"/>
              <a:t>saxatilis</a:t>
            </a:r>
            <a:r>
              <a:rPr lang="en-US" dirty="0"/>
              <a:t>), and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eakfish </a:t>
            </a:r>
            <a:r>
              <a:rPr lang="en-US" dirty="0"/>
              <a:t>(</a:t>
            </a:r>
            <a:r>
              <a:rPr lang="en-US" i="1" dirty="0" err="1"/>
              <a:t>Cynoscion</a:t>
            </a:r>
            <a:r>
              <a:rPr lang="en-US" i="1" dirty="0"/>
              <a:t> </a:t>
            </a:r>
            <a:r>
              <a:rPr lang="en-US" i="1" dirty="0" err="1"/>
              <a:t>regalis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28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32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37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39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</a:t>
            </a:r>
            <a:r>
              <a:rPr lang="en-US" dirty="0" smtClean="0"/>
              <a:t>in non-breeding season</a:t>
            </a:r>
            <a:endParaRPr lang="en-US" dirty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 (i.e., </a:t>
            </a:r>
            <a:r>
              <a:rPr lang="en-US" dirty="0" smtClean="0"/>
              <a:t>in breeding season)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locations – California, Hawaii, and Texas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 smtClean="0">
                <a:solidFill>
                  <a:schemeClr val="accent2"/>
                </a:solidFill>
              </a:rPr>
              <a:t>HI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Hawaii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TX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Texas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 smtClean="0">
                <a:solidFill>
                  <a:schemeClr val="accent2"/>
                </a:solidFill>
              </a:rPr>
              <a:t>CA</a:t>
            </a:r>
            <a:r>
              <a:rPr lang="en-US" dirty="0" smtClean="0"/>
              <a:t> </a:t>
            </a:r>
            <a:r>
              <a:rPr lang="en-US" dirty="0"/>
              <a:t>needed?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California [i.e</a:t>
            </a:r>
            <a:r>
              <a:rPr lang="en-US" dirty="0"/>
              <a:t>., (0,0</a:t>
            </a:r>
            <a:r>
              <a:rPr lang="en-US" dirty="0" smtClean="0"/>
              <a:t>)] </a:t>
            </a:r>
            <a:r>
              <a:rPr lang="en-US" dirty="0"/>
              <a:t>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Laysan Teal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interaction between </a:t>
            </a:r>
            <a:r>
              <a:rPr lang="en-US" dirty="0" smtClean="0"/>
              <a:t>maximum count (</a:t>
            </a:r>
            <a:r>
              <a:rPr lang="en-US" b="1" dirty="0" err="1" smtClean="0">
                <a:solidFill>
                  <a:schemeClr val="accent2"/>
                </a:solidFill>
              </a:rPr>
              <a:t>max.count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Laysan Teal…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Laysan Teal ultimate 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</a:t>
            </a:r>
            <a:r>
              <a:rPr lang="en-US" dirty="0" smtClean="0"/>
              <a:t>breeding?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What is sub-model for </a:t>
            </a:r>
            <a:r>
              <a:rPr lang="en-US" dirty="0" smtClean="0"/>
              <a:t>non-breeding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219200"/>
          </a:xfrm>
        </p:spPr>
        <p:txBody>
          <a:bodyPr/>
          <a:lstStyle/>
          <a:p>
            <a:r>
              <a:rPr lang="en-US" sz="2800" b="1" dirty="0"/>
              <a:t>adults: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err="1" smtClean="0">
                <a:latin typeface="Symbol" pitchFamily="18" charset="2"/>
              </a:rPr>
              <a:t>b</a:t>
            </a:r>
            <a:r>
              <a:rPr lang="en-US" sz="2800" dirty="0" err="1" smtClean="0"/>
              <a:t>max.count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err="1"/>
              <a:t>parr</a:t>
            </a:r>
            <a:r>
              <a:rPr lang="en-US" sz="2800" b="1" dirty="0"/>
              <a:t>:   </a:t>
            </a:r>
            <a:r>
              <a:rPr lang="en-US" sz="2800" b="1" dirty="0" smtClean="0"/>
              <a:t>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max.count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285" name="Rectangle 41"/>
          <p:cNvSpPr>
            <a:spLocks noChangeArrowheads="1"/>
          </p:cNvSpPr>
          <p:nvPr/>
        </p:nvSpPr>
        <p:spPr bwMode="auto">
          <a:xfrm>
            <a:off x="5891213" y="3794125"/>
            <a:ext cx="4222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91213" y="5011738"/>
            <a:ext cx="854075" cy="487363"/>
            <a:chOff x="5891213" y="5011738"/>
            <a:chExt cx="854075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5891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6096000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6356350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6502400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276601" y="2316163"/>
            <a:ext cx="4660899" cy="4541837"/>
            <a:chOff x="3276601" y="2316163"/>
            <a:chExt cx="4660899" cy="45418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5400" y="6411724"/>
              <a:ext cx="1713611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max.count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2540181" y="4009931"/>
              <a:ext cx="191911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mr.estimate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3864325" y="2695109"/>
              <a:ext cx="20030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Breeding</a:t>
              </a:r>
              <a:endParaRPr lang="en-US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1608" y="2343090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Non-breeding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endParaRPr lang="en-US" sz="2400" b="0" baseline="-25000" dirty="0" smtClean="0">
              <a:latin typeface="Symbol" pitchFamily="18" charset="2"/>
            </a:endParaRP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 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0285" grpId="0"/>
      <p:bldP spid="10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6206</TotalTime>
  <Words>1828</Words>
  <Application>Microsoft Office PowerPoint</Application>
  <PresentationFormat>On-screen Show (4:3)</PresentationFormat>
  <Paragraphs>417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Symbol</vt:lpstr>
      <vt:lpstr>Wingdings</vt:lpstr>
      <vt:lpstr>Default Design</vt:lpstr>
      <vt:lpstr>Linear Models</vt:lpstr>
      <vt:lpstr>Examine Handout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147</cp:revision>
  <dcterms:created xsi:type="dcterms:W3CDTF">2005-12-26T20:44:58Z</dcterms:created>
  <dcterms:modified xsi:type="dcterms:W3CDTF">2020-03-13T16:57:11Z</dcterms:modified>
</cp:coreProperties>
</file>