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18" r:id="rId3"/>
    <p:sldId id="266" r:id="rId4"/>
    <p:sldId id="257" r:id="rId5"/>
    <p:sldId id="258" r:id="rId6"/>
    <p:sldId id="259" r:id="rId7"/>
    <p:sldId id="308" r:id="rId8"/>
    <p:sldId id="260" r:id="rId9"/>
    <p:sldId id="261" r:id="rId10"/>
    <p:sldId id="262" r:id="rId11"/>
    <p:sldId id="276" r:id="rId12"/>
    <p:sldId id="278" r:id="rId13"/>
    <p:sldId id="310" r:id="rId14"/>
    <p:sldId id="281" r:id="rId15"/>
    <p:sldId id="311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292" r:id="rId24"/>
    <p:sldId id="293" r:id="rId25"/>
    <p:sldId id="314" r:id="rId26"/>
    <p:sldId id="317" r:id="rId27"/>
    <p:sldId id="315" r:id="rId28"/>
    <p:sldId id="296" r:id="rId29"/>
    <p:sldId id="298" r:id="rId30"/>
    <p:sldId id="299" r:id="rId31"/>
    <p:sldId id="300" r:id="rId32"/>
    <p:sldId id="305" r:id="rId33"/>
    <p:sldId id="316" r:id="rId34"/>
    <p:sldId id="301" r:id="rId35"/>
    <p:sldId id="302" r:id="rId36"/>
    <p:sldId id="303" r:id="rId37"/>
    <p:sldId id="304" r:id="rId38"/>
    <p:sldId id="306" r:id="rId39"/>
    <p:sldId id="295" r:id="rId4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83" d="100"/>
          <a:sy n="83" d="100"/>
        </p:scale>
        <p:origin x="89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68129BF-EA4A-4BE9-9DF9-646AC187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DC25-2FD2-4AF9-B437-6673AF92B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41C0C-C718-4E63-8A57-C970F830C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BAFA-ECF4-40CB-9340-EEC46BE16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9ADD-4258-43C1-B408-3269BEAB5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53447-DF07-46E3-8772-E9474057C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1DA09-0101-4392-98D9-B94A587B1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3EBD7-B560-4D1A-84B9-E870C842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579B9-0677-4EBC-98E6-D5878BC1C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EEF43-97AE-4D0E-A2CD-54B02673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517E1-3B08-4871-AC40-EF5CF906F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1904B-820D-4198-A045-47D900C4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E41D55C-83EA-4226-9DDD-65817BDE70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One-Way Indicator Variable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22D0-BDB9-42AA-A851-9563D3672C38}" type="slidenum">
              <a:rPr lang="en-US"/>
              <a:pPr/>
              <a:t>10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57590"/>
            <a:ext cx="8915400" cy="1176010"/>
          </a:xfrm>
        </p:spPr>
        <p:txBody>
          <a:bodyPr/>
          <a:lstStyle/>
          <a:p>
            <a:r>
              <a:rPr lang="en-US" sz="2800" dirty="0"/>
              <a:t>What does the interaction term coefficient measure</a:t>
            </a:r>
            <a:r>
              <a:rPr lang="en-US" sz="2800" dirty="0" smtClean="0"/>
              <a:t>?</a:t>
            </a:r>
            <a:endParaRPr lang="en-US" sz="2400" dirty="0"/>
          </a:p>
          <a:p>
            <a:r>
              <a:rPr lang="en-US" sz="2800" dirty="0"/>
              <a:t>What does the indicator term coefficient measure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2973387"/>
            <a:ext cx="8686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2400" b="0" dirty="0" smtClean="0"/>
          </a:p>
          <a:p>
            <a:r>
              <a:rPr lang="en-US" sz="2800" b="0" dirty="0" smtClean="0"/>
              <a:t>Parameter type are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/>
              <a:t> = slope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intercept from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err="1" smtClean="0">
                <a:latin typeface="Symbol" pitchFamily="18" charset="2"/>
              </a:rPr>
              <a:t>g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slope from reference group</a:t>
            </a:r>
            <a:endParaRPr lang="en-US" sz="2400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1" y="2316163"/>
            <a:ext cx="4660899" cy="4541837"/>
            <a:chOff x="3276601" y="2316163"/>
            <a:chExt cx="4660899" cy="4541837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90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891213" y="3794125"/>
              <a:ext cx="422275" cy="487363"/>
              <a:chOff x="4748213" y="3794125"/>
              <a:chExt cx="422275" cy="487363"/>
            </a:xfrm>
          </p:grpSpPr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4748213" y="3794125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4926013" y="397668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100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891213" y="5011738"/>
              <a:ext cx="1022350" cy="487363"/>
              <a:chOff x="4748213" y="5011738"/>
              <a:chExt cx="1022350" cy="487363"/>
            </a:xfrm>
          </p:grpSpPr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53"/>
              <p:cNvSpPr>
                <a:spLocks noChangeArrowheads="1"/>
              </p:cNvSpPr>
              <p:nvPr/>
            </p:nvSpPr>
            <p:spPr bwMode="auto">
              <a:xfrm>
                <a:off x="5121275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54"/>
              <p:cNvSpPr>
                <a:spLocks noChangeArrowheads="1"/>
              </p:cNvSpPr>
              <p:nvPr/>
            </p:nvSpPr>
            <p:spPr bwMode="auto">
              <a:xfrm>
                <a:off x="5381625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55"/>
              <p:cNvSpPr>
                <a:spLocks noChangeArrowheads="1"/>
              </p:cNvSpPr>
              <p:nvPr/>
            </p:nvSpPr>
            <p:spPr bwMode="auto">
              <a:xfrm>
                <a:off x="5527675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111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608513" y="4676775"/>
              <a:ext cx="420688" cy="487363"/>
              <a:chOff x="3465513" y="4676775"/>
              <a:chExt cx="420688" cy="487363"/>
            </a:xfrm>
          </p:grpSpPr>
          <p:sp>
            <p:nvSpPr>
              <p:cNvPr id="119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122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127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130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73913" y="3397250"/>
              <a:ext cx="388938" cy="488950"/>
              <a:chOff x="6030913" y="3397250"/>
              <a:chExt cx="388938" cy="488950"/>
            </a:xfrm>
          </p:grpSpPr>
          <p:sp>
            <p:nvSpPr>
              <p:cNvPr id="134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76601" y="2316163"/>
              <a:ext cx="4660899" cy="4541837"/>
              <a:chOff x="3276601" y="2316163"/>
              <a:chExt cx="4660899" cy="4541837"/>
            </a:xfrm>
          </p:grpSpPr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105400" y="6411724"/>
                <a:ext cx="1713611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max.count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 rot="16200000">
                <a:off x="2540181" y="4009931"/>
                <a:ext cx="1919115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mr.estimate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14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14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3864325" y="2695109"/>
                <a:ext cx="20030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Breeding</a:t>
                </a:r>
                <a:endParaRPr lang="en-US" sz="20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861608" y="2343090"/>
                <a:ext cx="18533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Non-breeding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  <p:bldP spid="7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600" dirty="0"/>
          </a:p>
          <a:p>
            <a:r>
              <a:rPr lang="en-US" dirty="0" smtClean="0"/>
              <a:t>Re-examine </a:t>
            </a:r>
            <a:r>
              <a:rPr lang="en-US" dirty="0" smtClean="0"/>
              <a:t>Laysan Teal </a:t>
            </a:r>
            <a:r>
              <a:rPr lang="en-US" dirty="0" err="1"/>
              <a:t>submodels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reeding:       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>
                <a:latin typeface="Symbol" pitchFamily="18" charset="2"/>
              </a:rPr>
              <a:t>a        </a:t>
            </a:r>
            <a:r>
              <a:rPr lang="en-US" dirty="0"/>
              <a:t> + 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 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Non-b</a:t>
            </a:r>
            <a:r>
              <a:rPr lang="en-US" dirty="0" smtClean="0"/>
              <a:t>reeding: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) + (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err="1" smtClean="0"/>
              <a:t>max.count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What must be true to have parallel lines?</a:t>
            </a:r>
          </a:p>
          <a:p>
            <a:pPr lvl="1"/>
            <a:r>
              <a:rPr lang="en-US" dirty="0"/>
              <a:t>Thus, </a:t>
            </a:r>
            <a:r>
              <a:rPr lang="en-US" dirty="0" smtClean="0"/>
              <a:t>compare models ...</a:t>
            </a:r>
            <a:endParaRPr lang="en-US" dirty="0"/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endParaRPr lang="en-US" sz="2200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baseline="-25000" dirty="0" smtClean="0"/>
              <a:t>1</a:t>
            </a:r>
            <a:r>
              <a:rPr lang="en-US" sz="2200" dirty="0"/>
              <a:t>max.count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/>
              <a:t>*</a:t>
            </a:r>
            <a:r>
              <a:rPr lang="en-US" sz="2200" dirty="0" err="1"/>
              <a:t>max.count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DA28-C56E-4DEA-8314-5B894C307AE9}" type="slidenum">
              <a:rPr lang="en-US"/>
              <a:pPr/>
              <a:t>12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 Test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all </a:t>
            </a:r>
            <a:r>
              <a:rPr lang="en-US" dirty="0" smtClean="0"/>
              <a:t>previous model comparisons, </a:t>
            </a:r>
            <a:r>
              <a:rPr lang="en-US" dirty="0"/>
              <a:t>both models are </a:t>
            </a:r>
            <a:r>
              <a:rPr lang="en-US" dirty="0" smtClean="0"/>
              <a:t>not an </a:t>
            </a:r>
            <a:r>
              <a:rPr lang="en-US" dirty="0"/>
              <a:t>“ultimate” model</a:t>
            </a:r>
          </a:p>
          <a:p>
            <a:pPr lvl="1"/>
            <a:endParaRPr lang="en-US" sz="1400" dirty="0"/>
          </a:p>
          <a:p>
            <a:r>
              <a:rPr lang="en-US" dirty="0" smtClean="0"/>
              <a:t>Any two </a:t>
            </a:r>
            <a:r>
              <a:rPr lang="en-US" dirty="0"/>
              <a:t>models can be compared with …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Must </a:t>
            </a:r>
            <a:r>
              <a:rPr lang="en-US" dirty="0"/>
              <a:t>fit both models and extract needed values from the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output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124200"/>
            <a:ext cx="80978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4343400"/>
            <a:ext cx="8610600" cy="2372497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sz="2400" dirty="0" smtClean="0"/>
              <a:t>Which output is ultimate full, full, and simple models?</a:t>
            </a:r>
          </a:p>
          <a:p>
            <a:pPr lvl="1"/>
            <a:r>
              <a:rPr lang="en-US" sz="2400" dirty="0" smtClean="0"/>
              <a:t>What are the required RSS components?</a:t>
            </a:r>
          </a:p>
          <a:p>
            <a:pPr lvl="1"/>
            <a:r>
              <a:rPr lang="en-US" sz="2400" dirty="0" smtClean="0"/>
              <a:t>What is F, corresponding </a:t>
            </a:r>
            <a:r>
              <a:rPr lang="en-US" sz="2400" dirty="0" err="1" smtClean="0"/>
              <a:t>df</a:t>
            </a:r>
            <a:r>
              <a:rPr lang="en-US" sz="2400" dirty="0" smtClean="0"/>
              <a:t>, and p-value?</a:t>
            </a:r>
          </a:p>
          <a:p>
            <a:pPr lvl="1"/>
            <a:r>
              <a:rPr lang="en-US" sz="2400" dirty="0" smtClean="0"/>
              <a:t>What is the final conclusion?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o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fert.succ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step.len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</a:t>
            </a:r>
          </a:p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A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fert.succ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step.len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 +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parr*</a:t>
            </a:r>
            <a:r>
              <a:rPr lang="en-US" sz="2400" b="0" dirty="0" err="1" smtClean="0"/>
              <a:t>step.len</a:t>
            </a: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8" y="2286000"/>
            <a:ext cx="8324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9EB09-633A-40DE-8152-1947C37A1E42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FF0000"/>
                </a:solidFill>
              </a:rPr>
              <a:t>IF LINES ARE PARALLEL</a:t>
            </a:r>
          </a:p>
          <a:p>
            <a:endParaRPr lang="en-US" sz="2000" dirty="0"/>
          </a:p>
          <a:p>
            <a:r>
              <a:rPr lang="en-US" sz="2800" dirty="0"/>
              <a:t>Re-examine </a:t>
            </a:r>
            <a:r>
              <a:rPr lang="en-US" sz="2800" dirty="0" smtClean="0"/>
              <a:t>Teal </a:t>
            </a:r>
            <a:r>
              <a:rPr lang="en-US" sz="2800" dirty="0" err="1"/>
              <a:t>submodels</a:t>
            </a:r>
            <a:r>
              <a:rPr lang="en-US" sz="2800" dirty="0"/>
              <a:t> with parallel lines</a:t>
            </a:r>
          </a:p>
          <a:p>
            <a:pPr lvl="1"/>
            <a:r>
              <a:rPr lang="en-US" sz="2400" dirty="0" smtClean="0"/>
              <a:t>Breeding</a:t>
            </a:r>
            <a:r>
              <a:rPr lang="en-US" sz="2400" dirty="0" smtClean="0"/>
              <a:t>:</a:t>
            </a:r>
            <a:r>
              <a:rPr lang="en-US" sz="2400" dirty="0"/>
              <a:t>	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 </a:t>
            </a:r>
            <a:r>
              <a:rPr lang="en-US" sz="2400" dirty="0">
                <a:latin typeface="Symbol" pitchFamily="18" charset="2"/>
              </a:rPr>
              <a:t>a       </a:t>
            </a:r>
            <a:r>
              <a:rPr lang="en-US" sz="2400" dirty="0"/>
              <a:t> +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1 </a:t>
            </a:r>
            <a:r>
              <a:rPr lang="en-US" sz="2400" dirty="0" err="1"/>
              <a:t>max.count</a:t>
            </a:r>
            <a:r>
              <a:rPr lang="en-US" sz="2400" dirty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Non-breeding</a:t>
            </a:r>
            <a:r>
              <a:rPr lang="en-US" sz="2400" dirty="0" smtClean="0"/>
              <a:t>: 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+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dirty="0"/>
              <a:t>) +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1 </a:t>
            </a:r>
            <a:r>
              <a:rPr lang="en-US" sz="2400" dirty="0" err="1"/>
              <a:t>max.count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What must be true to have </a:t>
            </a:r>
            <a:r>
              <a:rPr lang="en-US" sz="2800" dirty="0"/>
              <a:t>equal </a:t>
            </a:r>
            <a:r>
              <a:rPr lang="en-US" sz="2800" dirty="0" smtClean="0"/>
              <a:t>intercepts?</a:t>
            </a:r>
          </a:p>
          <a:p>
            <a:pPr lvl="1"/>
            <a:r>
              <a:rPr lang="en-US" sz="2400" dirty="0"/>
              <a:t>Thus, compare these models …</a:t>
            </a:r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1</a:t>
            </a:r>
            <a:r>
              <a:rPr lang="en-US" dirty="0"/>
              <a:t>max.count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1</a:t>
            </a:r>
            <a:r>
              <a:rPr lang="en-US" dirty="0"/>
              <a:t>max.count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NB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Examine HO – make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easier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Examine ANOVA from ultimate full model</a:t>
            </a:r>
          </a:p>
          <a:p>
            <a:pPr lvl="1"/>
            <a:r>
              <a:rPr lang="en-US" dirty="0" smtClean="0"/>
              <a:t>Look at SS, F, and p-values relative to the previous calculations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SS is the SS explained from adding that variable to the model with </a:t>
            </a:r>
            <a:r>
              <a:rPr lang="en-US" sz="2800" dirty="0" smtClean="0"/>
              <a:t>all </a:t>
            </a:r>
            <a:r>
              <a:rPr lang="en-US" sz="2800" dirty="0"/>
              <a:t>previous </a:t>
            </a:r>
            <a:r>
              <a:rPr lang="en-US" sz="2800" dirty="0" smtClean="0"/>
              <a:t>variables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p-value tests </a:t>
            </a:r>
            <a:r>
              <a:rPr lang="en-US" sz="2800" dirty="0"/>
              <a:t>adding that variable to the model with all previous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interaction line is </a:t>
            </a:r>
            <a:r>
              <a:rPr lang="en-US" sz="2400" dirty="0"/>
              <a:t>a parallel lines test.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factor variable line </a:t>
            </a:r>
            <a:r>
              <a:rPr lang="en-US" sz="2400" dirty="0"/>
              <a:t>is an </a:t>
            </a:r>
            <a:r>
              <a:rPr lang="en-US" sz="2400" dirty="0" smtClean="0"/>
              <a:t>equal-intercepts </a:t>
            </a:r>
            <a:r>
              <a:rPr lang="en-US" sz="2400" dirty="0"/>
              <a:t>test assuming that </a:t>
            </a:r>
            <a:r>
              <a:rPr lang="en-US" sz="2400" dirty="0" smtClean="0"/>
              <a:t>the lines </a:t>
            </a:r>
            <a:r>
              <a:rPr lang="en-US" sz="2400" dirty="0"/>
              <a:t>are parallel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covariate line is a relationship test assuming same line for all groups.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985AB-32D4-4E15-8517-24C21323F5CB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Hartman and Brandt (1995) examined the relationship between energy density and percent dry weight for four species</a:t>
            </a:r>
          </a:p>
          <a:p>
            <a:pPr lvl="1"/>
            <a:r>
              <a:rPr lang="en-US" dirty="0"/>
              <a:t>bay </a:t>
            </a:r>
            <a:r>
              <a:rPr lang="en-US" dirty="0" smtClean="0"/>
              <a:t>anchovy </a:t>
            </a:r>
            <a:r>
              <a:rPr lang="en-US" dirty="0"/>
              <a:t>(</a:t>
            </a:r>
            <a:r>
              <a:rPr lang="en-US" i="1" dirty="0" err="1"/>
              <a:t>Anchoa</a:t>
            </a:r>
            <a:r>
              <a:rPr lang="en-US" i="1" dirty="0"/>
              <a:t> </a:t>
            </a:r>
            <a:r>
              <a:rPr lang="en-US" i="1" dirty="0" err="1"/>
              <a:t>mitchilli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bluefish (</a:t>
            </a:r>
            <a:r>
              <a:rPr lang="en-US" i="1" dirty="0" err="1"/>
              <a:t>Pomatomus</a:t>
            </a:r>
            <a:r>
              <a:rPr lang="en-US" i="1" dirty="0"/>
              <a:t> </a:t>
            </a:r>
            <a:r>
              <a:rPr lang="en-US" i="1" dirty="0" err="1"/>
              <a:t>saltatrix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striped bass (</a:t>
            </a:r>
            <a:r>
              <a:rPr lang="en-US" i="1" dirty="0" err="1"/>
              <a:t>Morone</a:t>
            </a:r>
            <a:r>
              <a:rPr lang="en-US" i="1" dirty="0"/>
              <a:t> </a:t>
            </a:r>
            <a:r>
              <a:rPr lang="en-US" i="1" dirty="0" err="1"/>
              <a:t>saxatilis</a:t>
            </a:r>
            <a:r>
              <a:rPr lang="en-US" dirty="0"/>
              <a:t>), and</a:t>
            </a:r>
          </a:p>
          <a:p>
            <a:pPr lvl="1"/>
            <a:r>
              <a:rPr lang="en-US" dirty="0"/>
              <a:t>weakfish (</a:t>
            </a:r>
            <a:r>
              <a:rPr lang="en-US" i="1" dirty="0" err="1"/>
              <a:t>Cynoscion</a:t>
            </a:r>
            <a:r>
              <a:rPr lang="en-US" i="1" dirty="0"/>
              <a:t> </a:t>
            </a:r>
            <a:r>
              <a:rPr lang="en-US" i="1" dirty="0" err="1"/>
              <a:t>regalis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Describe relationship and determine if there are any differences among species.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311-5B97-4662-8752-DF0D8D89FD50}" type="slidenum">
              <a:rPr lang="en-US"/>
              <a:pPr/>
              <a:t>17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Model(s) and Tests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Assume that bay anchovy will be reference.</a:t>
            </a:r>
          </a:p>
          <a:p>
            <a:endParaRPr lang="en-US" sz="1400"/>
          </a:p>
          <a:p>
            <a:r>
              <a:rPr lang="en-US"/>
              <a:t>Construct indicator variables.</a:t>
            </a:r>
          </a:p>
          <a:p>
            <a:endParaRPr lang="en-US" sz="1400"/>
          </a:p>
          <a:p>
            <a:r>
              <a:rPr lang="en-US"/>
              <a:t>Construct ultimate full model.</a:t>
            </a:r>
          </a:p>
          <a:p>
            <a:endParaRPr lang="en-US" sz="1600"/>
          </a:p>
          <a:p>
            <a:r>
              <a:rPr lang="en-US"/>
              <a:t>Construct submodels.</a:t>
            </a:r>
          </a:p>
          <a:p>
            <a:endParaRPr lang="en-US" sz="1600"/>
          </a:p>
          <a:p>
            <a:r>
              <a:rPr lang="en-US"/>
              <a:t>Construct parallel lines test models.</a:t>
            </a:r>
          </a:p>
          <a:p>
            <a:endParaRPr lang="en-US" sz="1600"/>
          </a:p>
          <a:p>
            <a:r>
              <a:rPr lang="en-US"/>
              <a:t>Construct equal intercepts test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2E28AD-5759-4EC0-9BE2-43B330CD69F7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Model(s) and Interpret Tests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ultimate full model.</a:t>
            </a:r>
          </a:p>
          <a:p>
            <a:endParaRPr lang="en-US" sz="1400" dirty="0"/>
          </a:p>
          <a:p>
            <a:pPr lvl="1"/>
            <a:r>
              <a:rPr lang="en-US" dirty="0"/>
              <a:t>Check assumptions.</a:t>
            </a:r>
          </a:p>
          <a:p>
            <a:endParaRPr lang="en-US" sz="1400" dirty="0"/>
          </a:p>
          <a:p>
            <a:pPr lvl="1"/>
            <a:r>
              <a:rPr lang="en-US" dirty="0"/>
              <a:t>Check ANOVA.</a:t>
            </a:r>
          </a:p>
          <a:p>
            <a:pPr lvl="2"/>
            <a:r>
              <a:rPr lang="en-US" dirty="0"/>
              <a:t>Perform parallel lines test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 equal-intercepts 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D4219-F5DE-46A4-9424-84C06E10FAD0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lines test indicates whether at least one pair of slopes differ.</a:t>
            </a:r>
          </a:p>
          <a:p>
            <a:endParaRPr lang="en-US" sz="1400" dirty="0"/>
          </a:p>
          <a:p>
            <a:r>
              <a:rPr lang="en-US" dirty="0"/>
              <a:t>Coefficient results indicate whether “other” groups differ from the reference group.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group </a:t>
            </a:r>
            <a:r>
              <a:rPr lang="en-US" dirty="0"/>
              <a:t>must be changed and the model </a:t>
            </a:r>
            <a:r>
              <a:rPr lang="en-US" dirty="0" smtClean="0"/>
              <a:t>re-fit to </a:t>
            </a:r>
            <a:r>
              <a:rPr lang="en-US" dirty="0"/>
              <a:t>make comparisons among “other” </a:t>
            </a:r>
            <a:r>
              <a:rPr lang="en-US" dirty="0" smtClean="0"/>
              <a:t>groups.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F9B13-3132-4763-BC1B-E0788098FA99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suffers from the multiple comparison problem of inflated </a:t>
            </a:r>
            <a:r>
              <a:rPr lang="en-US" dirty="0" err="1"/>
              <a:t>experimentwise</a:t>
            </a:r>
            <a:r>
              <a:rPr lang="en-US" dirty="0"/>
              <a:t> error.</a:t>
            </a:r>
          </a:p>
          <a:p>
            <a:endParaRPr lang="en-US" sz="1400" dirty="0"/>
          </a:p>
          <a:p>
            <a:r>
              <a:rPr lang="en-US" dirty="0"/>
              <a:t>Unfortunately ….</a:t>
            </a:r>
          </a:p>
          <a:p>
            <a:pPr lvl="1"/>
            <a:r>
              <a:rPr lang="en-US" dirty="0"/>
              <a:t>There is no </a:t>
            </a:r>
            <a:r>
              <a:rPr lang="en-US" dirty="0" err="1"/>
              <a:t>Tukey</a:t>
            </a:r>
            <a:r>
              <a:rPr lang="en-US" dirty="0"/>
              <a:t>-like method for slopes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method (i.e., multiply p-value by k) is too conservative.</a:t>
            </a:r>
          </a:p>
          <a:p>
            <a:pPr lvl="1"/>
            <a:endParaRPr lang="en-US" sz="1400" dirty="0"/>
          </a:p>
          <a:p>
            <a:r>
              <a:rPr lang="en-US" dirty="0"/>
              <a:t>Alternative is to control False Discovery Rate (FDR).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A6CA0-2B55-4FE5-8FDF-5D8DF8196CB6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Discovery Rate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expected proportion of false discoveries (i.e., rejecting H</a:t>
            </a:r>
            <a:r>
              <a:rPr lang="en-US" baseline="-25000"/>
              <a:t>0</a:t>
            </a:r>
            <a:r>
              <a:rPr lang="en-US"/>
              <a:t> when it is in fact true) among the rejected null hypotheses.</a:t>
            </a:r>
          </a:p>
          <a:p>
            <a:endParaRPr lang="en-US" sz="1200"/>
          </a:p>
          <a:p>
            <a:r>
              <a:rPr lang="en-US"/>
              <a:t>A less stringent condition than controlling the experimentwise error rate.</a:t>
            </a:r>
          </a:p>
          <a:p>
            <a:endParaRPr lang="en-US" sz="1200"/>
          </a:p>
          <a:p>
            <a:r>
              <a:rPr lang="en-US"/>
              <a:t>FDR is more powerful than Bonferroni.</a:t>
            </a:r>
          </a:p>
          <a:p>
            <a:endParaRPr lang="en-US" sz="1400"/>
          </a:p>
          <a:p>
            <a:r>
              <a:rPr lang="en-US"/>
              <a:t>Specific calculations are beyond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compSlopes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E1D20-E159-4A86-9875-C4E79C0C1EDA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/>
              <a:t>If parallel lines </a:t>
            </a:r>
            <a:r>
              <a:rPr lang="en-US" dirty="0" smtClean="0"/>
              <a:t>exist, then equal-intercepts </a:t>
            </a:r>
            <a:r>
              <a:rPr lang="en-US" dirty="0"/>
              <a:t>test indicates if lines are coincident or not.</a:t>
            </a:r>
          </a:p>
          <a:p>
            <a:endParaRPr lang="en-US" sz="1400" dirty="0"/>
          </a:p>
          <a:p>
            <a:r>
              <a:rPr lang="en-US" dirty="0"/>
              <a:t>A rejection indicates at least one pair of intercepts differ.</a:t>
            </a:r>
          </a:p>
          <a:p>
            <a:endParaRPr lang="en-US" sz="1400" dirty="0"/>
          </a:p>
          <a:p>
            <a:r>
              <a:rPr lang="en-US" dirty="0"/>
              <a:t>Same multiple comparison issue as observed with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CA7F4-0692-4D48-83E4-312B9E1B2306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all </a:t>
            </a:r>
            <a:r>
              <a:rPr lang="en-US" dirty="0" smtClean="0"/>
              <a:t>observed values of the response to </a:t>
            </a:r>
            <a:r>
              <a:rPr lang="en-US" dirty="0"/>
              <a:t>a common value of the covariate.</a:t>
            </a:r>
          </a:p>
          <a:p>
            <a:pPr lvl="1"/>
            <a:r>
              <a:rPr lang="en-US" dirty="0" smtClean="0"/>
              <a:t>Compute residuals from a common line.</a:t>
            </a:r>
          </a:p>
          <a:p>
            <a:pPr lvl="1"/>
            <a:r>
              <a:rPr lang="en-US" dirty="0" smtClean="0"/>
              <a:t>Add residuals to prediction at covariate value.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Unequal intercepts says that mean adjusted </a:t>
            </a:r>
            <a:r>
              <a:rPr lang="en-US" dirty="0"/>
              <a:t>values </a:t>
            </a:r>
            <a:r>
              <a:rPr lang="en-US" dirty="0" smtClean="0"/>
              <a:t>differ among groups.</a:t>
            </a:r>
            <a:endParaRPr lang="en-US" dirty="0"/>
          </a:p>
          <a:p>
            <a:pPr lvl="1"/>
            <a:r>
              <a:rPr lang="en-US" dirty="0" smtClean="0"/>
              <a:t>A one-way ANOVA on adjusted values.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Tukey</a:t>
            </a:r>
            <a:r>
              <a:rPr lang="en-US" dirty="0"/>
              <a:t> HSD test on adjusted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compIntercepts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on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raised at two temps</a:t>
            </a:r>
          </a:p>
          <a:p>
            <a:r>
              <a:rPr lang="en-US" dirty="0" smtClean="0"/>
              <a:t>Recorded weight gain</a:t>
            </a:r>
          </a:p>
          <a:p>
            <a:r>
              <a:rPr lang="en-US" dirty="0" smtClean="0"/>
              <a:t>Goal … Was there a significant difference in mean weight gain between the temps?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13F52-6923-4A2B-AFCA-B2116D881E0F}" type="slidenum">
              <a:rPr lang="en-US"/>
              <a:pPr/>
              <a:t>28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          df Sum Sq Mean Sq F value Pr(&gt;F)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 14.04   14.04  0.4304 0.5211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16 522.12   32.63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058DD-901A-48C6-8E10-18FC5D71E05A}" type="slidenum">
              <a:rPr lang="en-US"/>
              <a:pPr/>
              <a:t>29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Response:wt.gain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</a:t>
            </a:r>
            <a:r>
              <a:rPr lang="en-US" sz="1800" b="1" u="sng">
                <a:latin typeface="Courier New" pitchFamily="49" charset="0"/>
              </a:rPr>
              <a:t>Df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        1 486.82  486.82 193.2289 1.387e-09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    1  14.05   14.05   5.5747   0.03325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wt.init:group  1   0.02    0.02   0.0096   0.92350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 14  35.27    2.52</a:t>
            </a:r>
          </a:p>
        </p:txBody>
      </p:sp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02BDE-FDD2-452F-B4A3-CC011DD83A86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Variable Regression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linear regression </a:t>
            </a:r>
            <a:r>
              <a:rPr lang="en-US" dirty="0" smtClean="0"/>
              <a:t>with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quantitative 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dirty="0"/>
              <a:t>a covariate.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factor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to which </a:t>
            </a:r>
            <a:r>
              <a:rPr lang="en-US" dirty="0" smtClean="0"/>
              <a:t>group </a:t>
            </a:r>
            <a:r>
              <a:rPr lang="en-US" dirty="0"/>
              <a:t>an individual belongs.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aspects of ANOVA and </a:t>
            </a:r>
            <a:r>
              <a:rPr lang="en-US" dirty="0" smtClean="0"/>
              <a:t>SLR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 case is the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COVAriance</a:t>
            </a:r>
            <a:r>
              <a:rPr lang="en-US" dirty="0"/>
              <a:t> (ANCOVA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88DE3-B5FD-4093-AD8E-70D6C7DBA60E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pic>
        <p:nvPicPr>
          <p:cNvPr id="353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95DD-796C-42B5-BF68-8A388B7274C0}" type="slidenum">
              <a:rPr lang="en-US"/>
              <a:pPr/>
              <a:t>31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ANCOVA … Increase Power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</a:t>
            </a:r>
            <a:r>
              <a:rPr lang="en-US" sz="1800" b="1" i="1">
                <a:solidFill>
                  <a:schemeClr val="accent2"/>
                </a:solidFill>
              </a:rPr>
              <a:t>ADJUSTED</a:t>
            </a:r>
            <a:r>
              <a:rPr lang="en-US" sz="1800" b="1">
                <a:solidFill>
                  <a:schemeClr val="accent2"/>
                </a:solidFill>
              </a:rPr>
              <a:t> weight gain.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2400" y="914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Sum Sq Mean Sq F value Pr(&gt;F)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1  14.04   14.04  0.4304 0.5211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16 522.12   32.63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" y="2667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</a:t>
            </a:r>
            <a:r>
              <a:rPr lang="en-US" sz="1800" u="sng">
                <a:latin typeface="Courier New" pitchFamily="49" charset="0"/>
              </a:rPr>
              <a:t>Df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        1 486.82  486.82 193.2289 1.387e-09 ***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    1  14.05   14.05   5.5747   0.03325 *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wt.init:group  1   0.02    0.02   0.0096   0.92350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 14  35.27    2.52</a:t>
            </a:r>
          </a:p>
        </p:txBody>
      </p:sp>
      <p:grpSp>
        <p:nvGrpSpPr>
          <p:cNvPr id="354315" name="Group 11"/>
          <p:cNvGrpSpPr>
            <a:grpSpLocks/>
          </p:cNvGrpSpPr>
          <p:nvPr/>
        </p:nvGrpSpPr>
        <p:grpSpPr bwMode="auto">
          <a:xfrm>
            <a:off x="2895600" y="1028700"/>
            <a:ext cx="6019800" cy="4686300"/>
            <a:chOff x="1824" y="648"/>
            <a:chExt cx="3792" cy="2952"/>
          </a:xfrm>
        </p:grpSpPr>
        <p:sp>
          <p:nvSpPr>
            <p:cNvPr id="354312" name="AutoShape 8"/>
            <p:cNvSpPr>
              <a:spLocks/>
            </p:cNvSpPr>
            <p:nvPr/>
          </p:nvSpPr>
          <p:spPr bwMode="auto">
            <a:xfrm>
              <a:off x="3984" y="648"/>
              <a:ext cx="1632" cy="456"/>
            </a:xfrm>
            <a:prstGeom prst="borderCallout1">
              <a:avLst>
                <a:gd name="adj1" fmla="val 15792"/>
                <a:gd name="adj2" fmla="val -2940"/>
                <a:gd name="adj3" fmla="val 100000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Group always explained same SS</a:t>
              </a:r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V="1">
              <a:off x="2160" y="720"/>
              <a:ext cx="177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V="1">
              <a:off x="1824" y="720"/>
              <a:ext cx="2112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9" name="Group 15"/>
          <p:cNvGrpSpPr>
            <a:grpSpLocks/>
          </p:cNvGrpSpPr>
          <p:nvPr/>
        </p:nvGrpSpPr>
        <p:grpSpPr bwMode="auto">
          <a:xfrm>
            <a:off x="2895600" y="1943100"/>
            <a:ext cx="6019800" cy="4076700"/>
            <a:chOff x="1824" y="1224"/>
            <a:chExt cx="3792" cy="2568"/>
          </a:xfrm>
        </p:grpSpPr>
        <p:sp>
          <p:nvSpPr>
            <p:cNvPr id="354316" name="AutoShape 12"/>
            <p:cNvSpPr>
              <a:spLocks/>
            </p:cNvSpPr>
            <p:nvPr/>
          </p:nvSpPr>
          <p:spPr bwMode="auto">
            <a:xfrm>
              <a:off x="3984" y="1224"/>
              <a:ext cx="1632" cy="696"/>
            </a:xfrm>
            <a:prstGeom prst="borderCallout1">
              <a:avLst>
                <a:gd name="adj1" fmla="val 10343"/>
                <a:gd name="adj2" fmla="val -2940"/>
                <a:gd name="adj3" fmla="val 17241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SS unexplained decreased dramatically</a:t>
              </a:r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 flipV="1">
              <a:off x="2160" y="1296"/>
              <a:ext cx="1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2112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6324600" y="4419600"/>
            <a:ext cx="27432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ANCOVA </a:t>
            </a:r>
            <a:r>
              <a:rPr lang="en-US" sz="2000" dirty="0"/>
              <a:t>essentially same as ANOVA on adjusted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… Increase Power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of decrease in unexplained variability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694B2-2FB9-42E6-ADB0-92C8DE45EE1E}" type="slidenum">
              <a:rPr lang="en-US"/>
              <a:pPr/>
              <a:t>32</a:t>
            </a:fld>
            <a:endParaRPr lang="en-US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8147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3731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(fish) from two locations</a:t>
            </a:r>
          </a:p>
          <a:p>
            <a:r>
              <a:rPr lang="en-US" dirty="0" smtClean="0"/>
              <a:t>Recorded gonad weight (weigh of eggs)</a:t>
            </a:r>
          </a:p>
          <a:p>
            <a:r>
              <a:rPr lang="en-US" dirty="0" smtClean="0"/>
              <a:t>Goal … Was there a significant difference in mean gonad weight between locations?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230D-5F87-4B1B-BD96-F250871C72B0}" type="slidenum">
              <a:rPr lang="en-US"/>
              <a:pPr/>
              <a:t>34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1378.12 1378.12  45.511 4.696e-06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 484.50   30.28</a:t>
            </a:r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E2277-2875-48A0-9D97-A4CDA145FBD9}" type="slidenum">
              <a:rPr lang="en-US"/>
              <a:pPr/>
              <a:t>35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</a:t>
            </a:r>
            <a:r>
              <a:rPr lang="en-US" sz="1800" b="1" u="sng">
                <a:latin typeface="Courier New" pitchFamily="49" charset="0"/>
              </a:rPr>
              <a:t>Df 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      1 1824.71 1824.71 675.8915 2.995e-13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   1    0.02    0.02   0.0078    0.9309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wt.somat:loc  1    0.10    0.10   0.0378    0.8486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14   37.80    2.70</a:t>
            </a: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864CF-D5CD-4613-9E2B-293F2FF7BF8D}" type="slidenum">
              <a:rPr lang="en-US"/>
              <a:pPr/>
              <a:t>36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021CB-2A09-44F1-9B25-7E75D2207273}" type="slidenum">
              <a:rPr lang="en-US"/>
              <a:pPr/>
              <a:t>37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086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adjusted weight gain.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52400" y="9906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gonad weight.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 Sum Sq Mean Sq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1 1378.12 1378.12  45.511 4.696e-06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 484.50   30.28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" y="25908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</a:t>
            </a:r>
            <a:r>
              <a:rPr lang="en-US" sz="1800" u="sng">
                <a:latin typeface="Courier New" pitchFamily="49" charset="0"/>
              </a:rPr>
              <a:t>Df 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      1 1824.71 1824.71 675.8915 2.995e-13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   1    0.02    0.02   0.0078    0.9309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wt.somat:loc  1    0.10    0.10   0.0378    0.8486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14   37.80    2.70</a:t>
            </a:r>
          </a:p>
        </p:txBody>
      </p: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3429000" y="1981200"/>
            <a:ext cx="5410200" cy="1752600"/>
            <a:chOff x="2160" y="1248"/>
            <a:chExt cx="3408" cy="1104"/>
          </a:xfrm>
        </p:grpSpPr>
        <p:sp>
          <p:nvSpPr>
            <p:cNvPr id="358407" name="AutoShape 7"/>
            <p:cNvSpPr>
              <a:spLocks/>
            </p:cNvSpPr>
            <p:nvPr/>
          </p:nvSpPr>
          <p:spPr bwMode="auto">
            <a:xfrm>
              <a:off x="2832" y="1248"/>
              <a:ext cx="2736" cy="600"/>
            </a:xfrm>
            <a:prstGeom prst="borderCallout1">
              <a:avLst>
                <a:gd name="adj1" fmla="val 12000"/>
                <a:gd name="adj2" fmla="val -1755"/>
                <a:gd name="adj3" fmla="val -8000"/>
                <a:gd name="adj4" fmla="val -350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Nearly all of the SS explained by location was then explained by somatic weight.</a:t>
              </a: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429000" y="4229100"/>
            <a:ext cx="5410200" cy="1028700"/>
            <a:chOff x="2160" y="2664"/>
            <a:chExt cx="3408" cy="648"/>
          </a:xfrm>
        </p:grpSpPr>
        <p:sp>
          <p:nvSpPr>
            <p:cNvPr id="358411" name="AutoShape 11"/>
            <p:cNvSpPr>
              <a:spLocks/>
            </p:cNvSpPr>
            <p:nvPr/>
          </p:nvSpPr>
          <p:spPr bwMode="auto">
            <a:xfrm>
              <a:off x="3072" y="2664"/>
              <a:ext cx="2496" cy="648"/>
            </a:xfrm>
            <a:prstGeom prst="borderCallout1">
              <a:avLst>
                <a:gd name="adj1" fmla="val 11111"/>
                <a:gd name="adj2" fmla="val -1921"/>
                <a:gd name="adj3" fmla="val -203704"/>
                <a:gd name="adj4" fmla="val -4615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Much of the unexplained variability was also explained by somatic weight.</a:t>
              </a:r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160" y="2688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3E86B-D368-48C9-9645-1D907F76278F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447800"/>
            <a:ext cx="3814762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4493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the strong covariate differed between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050D8-F0DD-42AE-9D0B-A23B1C6B696F}" type="slidenum">
              <a:rPr lang="en-US"/>
              <a:pPr/>
              <a:t>39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Covariance (ANCOVA)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r>
              <a:rPr lang="en-US" dirty="0"/>
              <a:t>Tests for </a:t>
            </a: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mean </a:t>
            </a:r>
            <a:r>
              <a:rPr lang="en-US" dirty="0"/>
              <a:t>response </a:t>
            </a:r>
            <a:r>
              <a:rPr lang="en-US" dirty="0" smtClean="0"/>
              <a:t>among groups </a:t>
            </a:r>
            <a:r>
              <a:rPr lang="en-US" dirty="0"/>
              <a:t>AFTER adjusting for the relationship between the </a:t>
            </a:r>
            <a:r>
              <a:rPr lang="en-US" dirty="0" smtClean="0"/>
              <a:t>response </a:t>
            </a:r>
            <a:r>
              <a:rPr lang="en-US" dirty="0"/>
              <a:t>and the covariate.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equal intercepts test assuming parallel lines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“Factors </a:t>
            </a:r>
            <a:r>
              <a:rPr lang="en-US" dirty="0"/>
              <a:t>out</a:t>
            </a:r>
            <a:r>
              <a:rPr lang="en-US" dirty="0" smtClean="0"/>
              <a:t>” </a:t>
            </a:r>
            <a:r>
              <a:rPr lang="en-US" dirty="0"/>
              <a:t>effect of covariate on response.</a:t>
            </a:r>
          </a:p>
          <a:p>
            <a:pPr lvl="1"/>
            <a:r>
              <a:rPr lang="en-US" dirty="0"/>
              <a:t>Increases power to detect differences </a:t>
            </a:r>
            <a:r>
              <a:rPr lang="en-US" dirty="0" smtClean="0"/>
              <a:t>in </a:t>
            </a:r>
            <a:r>
              <a:rPr lang="en-US" dirty="0"/>
              <a:t>response </a:t>
            </a:r>
            <a:r>
              <a:rPr lang="en-US" dirty="0" smtClean="0"/>
              <a:t>among </a:t>
            </a:r>
            <a:r>
              <a:rPr lang="en-US" dirty="0"/>
              <a:t>groups.</a:t>
            </a:r>
          </a:p>
          <a:p>
            <a:pPr lvl="1"/>
            <a:r>
              <a:rPr lang="en-US" dirty="0"/>
              <a:t>Identifies differences in </a:t>
            </a:r>
            <a:r>
              <a:rPr lang="en-US" dirty="0" smtClean="0"/>
              <a:t>response </a:t>
            </a:r>
            <a:r>
              <a:rPr lang="en-US" dirty="0"/>
              <a:t>among groups that are “caused” by the covariate.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C5D56-416E-40BE-915F-7AAF76F5CA3C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692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</a:t>
            </a:r>
            <a:r>
              <a:rPr lang="en-US" dirty="0" smtClean="0"/>
              <a:t>in non-breeding season</a:t>
            </a:r>
            <a:endParaRPr lang="en-US" dirty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 (i.e., </a:t>
            </a:r>
            <a:r>
              <a:rPr lang="en-US" dirty="0" smtClean="0"/>
              <a:t>in breeding season)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CF89-4BC1-4F26-BE23-0060DBA91D99}" type="slidenum">
              <a:rPr lang="en-US"/>
              <a:pPr/>
              <a:t>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less indicator </a:t>
            </a:r>
            <a:r>
              <a:rPr lang="en-US" dirty="0" smtClean="0"/>
              <a:t>variable </a:t>
            </a:r>
            <a:r>
              <a:rPr lang="en-US" dirty="0"/>
              <a:t>then </a:t>
            </a:r>
            <a:r>
              <a:rPr lang="en-US" dirty="0" smtClean="0"/>
              <a:t>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Three </a:t>
            </a:r>
            <a:r>
              <a:rPr lang="en-US" dirty="0" smtClean="0"/>
              <a:t>locations – California, Hawaii, and Texas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Indicator </a:t>
            </a:r>
            <a:r>
              <a:rPr lang="en-US" dirty="0"/>
              <a:t>variable called </a:t>
            </a:r>
            <a:r>
              <a:rPr lang="en-US" b="1" dirty="0" smtClean="0">
                <a:solidFill>
                  <a:schemeClr val="accent2"/>
                </a:solidFill>
              </a:rPr>
              <a:t>HI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Hawaii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TX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Texas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Why </a:t>
            </a:r>
            <a:r>
              <a:rPr lang="en-US" dirty="0"/>
              <a:t>isn’t a variable called </a:t>
            </a:r>
            <a:r>
              <a:rPr lang="en-US" b="1" dirty="0" smtClean="0">
                <a:solidFill>
                  <a:schemeClr val="accent2"/>
                </a:solidFill>
              </a:rPr>
              <a:t>CA</a:t>
            </a:r>
            <a:r>
              <a:rPr lang="en-US" dirty="0" smtClean="0"/>
              <a:t> </a:t>
            </a:r>
            <a:r>
              <a:rPr lang="en-US" dirty="0"/>
              <a:t>needed?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California [i.e</a:t>
            </a:r>
            <a:r>
              <a:rPr lang="en-US" dirty="0"/>
              <a:t>., (0,0</a:t>
            </a:r>
            <a:r>
              <a:rPr lang="en-US" dirty="0" smtClean="0"/>
              <a:t>)] </a:t>
            </a:r>
            <a:r>
              <a:rPr lang="en-US" dirty="0"/>
              <a:t>will be the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74238-6D24-4FE6-9DC9-BF015D0F4B8B}" type="slidenum">
              <a:rPr lang="en-US"/>
              <a:pPr/>
              <a:t>6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Used 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Laysan Teal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interaction between </a:t>
            </a:r>
            <a:r>
              <a:rPr lang="en-US" dirty="0" smtClean="0"/>
              <a:t>maximum count (</a:t>
            </a:r>
            <a:r>
              <a:rPr lang="en-US" b="1" dirty="0" err="1" smtClean="0">
                <a:solidFill>
                  <a:schemeClr val="accent2"/>
                </a:solidFill>
              </a:rPr>
              <a:t>max.count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FA656-77F8-443A-9621-4AF10EE50275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/>
              <a:t>Interactions 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</a:t>
            </a:r>
            <a:r>
              <a:rPr lang="en-US" sz="2800" dirty="0" smtClean="0"/>
              <a:t>Laysan Teal…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 smtClean="0"/>
              <a:t>*</a:t>
            </a:r>
            <a:r>
              <a:rPr lang="en-US" sz="2200" dirty="0" err="1" smtClean="0"/>
              <a:t>max.count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baseline="-25000" dirty="0" smtClean="0">
                <a:latin typeface="Symbol" pitchFamily="18" charset="2"/>
              </a:rPr>
              <a:t>1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71942-0193-41CC-94F6-ADE6AF5E0403}" type="slidenum">
              <a:rPr lang="en-US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</a:t>
            </a:r>
            <a:r>
              <a:rPr lang="en-US" sz="2800" dirty="0" smtClean="0"/>
              <a:t>Laysan Teal ultimate </a:t>
            </a:r>
            <a:r>
              <a:rPr lang="en-US" sz="2800" dirty="0" smtClean="0"/>
              <a:t>full model 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 smtClean="0"/>
              <a:t>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max.count</a:t>
            </a:r>
            <a:r>
              <a:rPr lang="en-US" sz="2200" dirty="0" smtClean="0"/>
              <a:t> </a:t>
            </a:r>
            <a:r>
              <a:rPr lang="en-US" sz="2200" dirty="0" smtClean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 smtClean="0"/>
              <a:t> </a:t>
            </a:r>
            <a:r>
              <a:rPr lang="en-US" sz="2200" dirty="0" smtClean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 smtClean="0"/>
              <a:t>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What is sub-model for adults?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sub-model for </a:t>
            </a:r>
            <a:r>
              <a:rPr lang="en-US" dirty="0" err="1" smtClean="0"/>
              <a:t>parrs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E13F5-A0B2-495D-B507-90BAB1723B4A}" type="slidenum">
              <a:rPr lang="en-US"/>
              <a:pPr/>
              <a:t>9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219200"/>
          </a:xfrm>
        </p:spPr>
        <p:txBody>
          <a:bodyPr/>
          <a:lstStyle/>
          <a:p>
            <a:r>
              <a:rPr lang="en-US" sz="2800" b="1" dirty="0"/>
              <a:t>adults: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max.count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err="1"/>
              <a:t>parr</a:t>
            </a:r>
            <a:r>
              <a:rPr lang="en-US" sz="2800" b="1" dirty="0"/>
              <a:t>:   </a:t>
            </a:r>
            <a:r>
              <a:rPr lang="en-US" sz="2800" b="1" dirty="0" smtClean="0"/>
              <a:t>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</a:t>
            </a:r>
            <a:r>
              <a:rPr lang="en-US" sz="2800" dirty="0" smtClean="0">
                <a:latin typeface="Symbol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err="1" smtClean="0"/>
              <a:t>max.count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9475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4056063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5257800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5745163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6" name="Group 310325"/>
          <p:cNvGrpSpPr/>
          <p:nvPr/>
        </p:nvGrpSpPr>
        <p:grpSpPr>
          <a:xfrm>
            <a:off x="5891213" y="3794125"/>
            <a:ext cx="422275" cy="487363"/>
            <a:chOff x="4748213" y="3794125"/>
            <a:chExt cx="422275" cy="487363"/>
          </a:xfrm>
        </p:grpSpPr>
        <p:sp>
          <p:nvSpPr>
            <p:cNvPr id="310285" name="Rectangle 41"/>
            <p:cNvSpPr>
              <a:spLocks noChangeArrowheads="1"/>
            </p:cNvSpPr>
            <p:nvPr/>
          </p:nvSpPr>
          <p:spPr bwMode="auto">
            <a:xfrm>
              <a:off x="4748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86" name="Rectangle 42"/>
            <p:cNvSpPr>
              <a:spLocks noChangeArrowheads="1"/>
            </p:cNvSpPr>
            <p:nvPr/>
          </p:nvSpPr>
          <p:spPr bwMode="auto">
            <a:xfrm>
              <a:off x="4926013" y="397668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2" name="Group 310331"/>
          <p:cNvGrpSpPr/>
          <p:nvPr/>
        </p:nvGrpSpPr>
        <p:grpSpPr>
          <a:xfrm>
            <a:off x="5257800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5745163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3" name="Group 310322"/>
          <p:cNvGrpSpPr/>
          <p:nvPr/>
        </p:nvGrpSpPr>
        <p:grpSpPr>
          <a:xfrm>
            <a:off x="5891213" y="5011738"/>
            <a:ext cx="1022350" cy="487363"/>
            <a:chOff x="4748213" y="5011738"/>
            <a:chExt cx="1022350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4748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6" name="Rectangle 52"/>
            <p:cNvSpPr>
              <a:spLocks noChangeArrowheads="1"/>
            </p:cNvSpPr>
            <p:nvPr/>
          </p:nvSpPr>
          <p:spPr bwMode="auto">
            <a:xfrm>
              <a:off x="4926013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5121275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5381625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5527675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5062538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4608513" y="4676775"/>
            <a:ext cx="420688" cy="487363"/>
            <a:chOff x="3465513" y="4676775"/>
            <a:chExt cx="420688" cy="487363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45238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7863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7863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7173913" y="3397250"/>
            <a:ext cx="388938" cy="488950"/>
            <a:chOff x="6030913" y="3397250"/>
            <a:chExt cx="388938" cy="488950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3276601" y="2316163"/>
            <a:ext cx="4660899" cy="4541837"/>
            <a:chOff x="3276601" y="2316163"/>
            <a:chExt cx="4660899" cy="45418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105400" y="6411724"/>
              <a:ext cx="1713611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max.count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2540181" y="4009931"/>
              <a:ext cx="1919115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mr.estimate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3864325" y="2695109"/>
              <a:ext cx="20030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Breeding</a:t>
              </a:r>
              <a:endParaRPr lang="en-US" sz="2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1608" y="2343090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Non-breeding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2590800" cy="33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What is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>
                <a:latin typeface="Symbol" pitchFamily="18" charset="2"/>
              </a:rPr>
              <a:t> + 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baseline="-25000" dirty="0">
              <a:latin typeface="Symbol" pitchFamily="18" charset="2"/>
            </a:endParaRP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6197</TotalTime>
  <Words>1832</Words>
  <Application>Microsoft Office PowerPoint</Application>
  <PresentationFormat>On-screen Show (4:3)</PresentationFormat>
  <Paragraphs>421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Symbol</vt:lpstr>
      <vt:lpstr>Wingdings</vt:lpstr>
      <vt:lpstr>Default Design</vt:lpstr>
      <vt:lpstr>Linear Models</vt:lpstr>
      <vt:lpstr>Examine Handout</vt:lpstr>
      <vt:lpstr>Indicator Variable Regression</vt:lpstr>
      <vt:lpstr>Indicator Variables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Parallel Lines Test</vt:lpstr>
      <vt:lpstr>General F Test</vt:lpstr>
      <vt:lpstr>Parallel Lines Test</vt:lpstr>
      <vt:lpstr>Equal-Intercepts Test</vt:lpstr>
      <vt:lpstr>Is there an easier way?</vt:lpstr>
      <vt:lpstr>Another Example</vt:lpstr>
      <vt:lpstr>Develop Model(s) and Tests</vt:lpstr>
      <vt:lpstr>Fit Model(s) and Interpret Tests</vt:lpstr>
      <vt:lpstr>Identify Differences in Slopes</vt:lpstr>
      <vt:lpstr>Identify Differences in Slopes</vt:lpstr>
      <vt:lpstr>False Discovery Rate</vt:lpstr>
      <vt:lpstr>Examine Handout</vt:lpstr>
      <vt:lpstr>Identify Differences in Intercepts</vt:lpstr>
      <vt:lpstr>Identify Differences in Intercepts</vt:lpstr>
      <vt:lpstr>Examine Handout</vt:lpstr>
      <vt:lpstr>PowerPoint Presentation</vt:lpstr>
      <vt:lpstr>Situation #1</vt:lpstr>
      <vt:lpstr>ANCOVA</vt:lpstr>
      <vt:lpstr>ANCOVA</vt:lpstr>
      <vt:lpstr>ANCOVA</vt:lpstr>
      <vt:lpstr>ANCOVA … Increase Power</vt:lpstr>
      <vt:lpstr>ANCOVA … Increase Power</vt:lpstr>
      <vt:lpstr>Situation #2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Analysis of Covariance (ANCOVA)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144</cp:revision>
  <dcterms:created xsi:type="dcterms:W3CDTF">2005-12-26T20:44:58Z</dcterms:created>
  <dcterms:modified xsi:type="dcterms:W3CDTF">2018-12-09T01:42:14Z</dcterms:modified>
</cp:coreProperties>
</file>