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00" r:id="rId4"/>
    <p:sldId id="301" r:id="rId5"/>
    <p:sldId id="257" r:id="rId6"/>
    <p:sldId id="306" r:id="rId7"/>
    <p:sldId id="291" r:id="rId8"/>
    <p:sldId id="293" r:id="rId9"/>
    <p:sldId id="297" r:id="rId10"/>
    <p:sldId id="298" r:id="rId11"/>
    <p:sldId id="299" r:id="rId12"/>
    <p:sldId id="259" r:id="rId13"/>
    <p:sldId id="260" r:id="rId14"/>
    <p:sldId id="302" r:id="rId15"/>
    <p:sldId id="303" r:id="rId16"/>
    <p:sldId id="263" r:id="rId17"/>
    <p:sldId id="284" r:id="rId18"/>
    <p:sldId id="294" r:id="rId19"/>
    <p:sldId id="29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5" r:id="rId29"/>
    <p:sldId id="275" r:id="rId30"/>
    <p:sldId id="277" r:id="rId31"/>
    <p:sldId id="278" r:id="rId32"/>
    <p:sldId id="290" r:id="rId33"/>
    <p:sldId id="296" r:id="rId34"/>
    <p:sldId id="287" r:id="rId35"/>
    <p:sldId id="28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66FF"/>
    <a:srgbClr val="FF0000"/>
    <a:srgbClr val="FFFF66"/>
    <a:srgbClr val="CCFFCC"/>
    <a:srgbClr val="99FFCC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391" autoAdjust="0"/>
  </p:normalViewPr>
  <p:slideViewPr>
    <p:cSldViewPr>
      <p:cViewPr varScale="1">
        <p:scale>
          <a:sx n="88" d="100"/>
          <a:sy n="88" d="100"/>
        </p:scale>
        <p:origin x="74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94D3C2-BF88-419A-8074-EDDDAB139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F6ED-6644-4B80-8BAB-DF3A941B6440}" type="slidenum">
              <a:rPr lang="en-US"/>
              <a:pPr/>
              <a:t>34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FD8FC-18FF-4794-B6D1-A444E0C193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961084-9580-4289-8E0D-F1FBED341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34BE6-94A3-49CD-BD2E-20695598B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5461C-7FAD-4378-B074-D0FEBA4BB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1B180F-4631-439F-99A7-BD403146B4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15CEB1-3D52-4B3A-8834-1618A5C45E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372129-D17C-4F58-9224-698C7B0CE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69B59-8435-4054-851C-F21F63D23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F876AD-5B87-40F2-95B4-23D362544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0E4BE9-995D-4F15-B364-CF4019B8E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7D8B25-DB0C-4EDD-98C2-A0FB190901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302B22-EB6A-41FD-B936-E9A3588E7E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Models --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2516" name="Picture 4" descr="Susceptibility to allergen-driven AHR is associated a mixed TH17-TH2 immune respon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39000" cy="563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3538" name="Picture 2" descr="http://www.scielo.br/img/revistas/bjb/v63n2/a17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715000" cy="5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2B70E-1790-410C-8474-796ED8699327}" type="slidenum">
              <a:rPr lang="en-US"/>
              <a:pPr/>
              <a:t>12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/>
              <a:t>Example Data – Sex &amp; Direction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sample of 30 males and 30 females was taken to an unfamiliar wooded park and given spatial orientation tests, including pointing to the </a:t>
            </a:r>
            <a:r>
              <a:rPr lang="en-US" dirty="0" smtClean="0"/>
              <a:t>south. The </a:t>
            </a:r>
            <a:r>
              <a:rPr lang="en-US" dirty="0"/>
              <a:t>absolute pointing error, in degrees, was </a:t>
            </a:r>
            <a:r>
              <a:rPr lang="en-US" dirty="0" smtClean="0"/>
              <a:t>recorded. The </a:t>
            </a:r>
            <a:r>
              <a:rPr lang="en-US" dirty="0"/>
              <a:t>results are in the </a:t>
            </a:r>
            <a:r>
              <a:rPr lang="en-US" b="1" dirty="0" smtClean="0">
                <a:solidFill>
                  <a:schemeClr val="accent2"/>
                </a:solidFill>
              </a:rPr>
              <a:t>SexDirection.csv </a:t>
            </a:r>
            <a:r>
              <a:rPr lang="en-US" dirty="0"/>
              <a:t>file on the </a:t>
            </a:r>
            <a:r>
              <a:rPr lang="en-US" dirty="0" smtClean="0"/>
              <a:t>webpage. Is </a:t>
            </a:r>
            <a:r>
              <a:rPr lang="en-US" dirty="0"/>
              <a:t>there a difference in sense of direction between men and women?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from </a:t>
            </a:r>
            <a:r>
              <a:rPr lang="en-US" sz="1800" dirty="0" err="1">
                <a:solidFill>
                  <a:schemeClr val="accent2"/>
                </a:solidFill>
              </a:rPr>
              <a:t>Sholl</a:t>
            </a:r>
            <a:r>
              <a:rPr lang="en-US" sz="1800" dirty="0">
                <a:solidFill>
                  <a:schemeClr val="accent2"/>
                </a:solidFill>
              </a:rPr>
              <a:t>, M.J., J.C. </a:t>
            </a:r>
            <a:r>
              <a:rPr lang="en-US" sz="1800" dirty="0" err="1">
                <a:solidFill>
                  <a:schemeClr val="accent2"/>
                </a:solidFill>
              </a:rPr>
              <a:t>Acacio</a:t>
            </a:r>
            <a:r>
              <a:rPr lang="en-US" sz="1800" dirty="0">
                <a:solidFill>
                  <a:schemeClr val="accent2"/>
                </a:solidFill>
              </a:rPr>
              <a:t>, R.O. Makar, and C. </a:t>
            </a:r>
            <a:r>
              <a:rPr lang="en-US" sz="1800" dirty="0" smtClean="0">
                <a:solidFill>
                  <a:schemeClr val="accent2"/>
                </a:solidFill>
              </a:rPr>
              <a:t>Leon. 2000. The </a:t>
            </a:r>
            <a:r>
              <a:rPr lang="en-US" sz="1800" dirty="0">
                <a:solidFill>
                  <a:schemeClr val="accent2"/>
                </a:solidFill>
              </a:rPr>
              <a:t>relation of sex and sense of direction to spatial orientation in an unfamiliar </a:t>
            </a:r>
            <a:r>
              <a:rPr lang="en-US" sz="1800" dirty="0" smtClean="0">
                <a:solidFill>
                  <a:schemeClr val="accent2"/>
                </a:solidFill>
              </a:rPr>
              <a:t>environment. Journal </a:t>
            </a:r>
            <a:r>
              <a:rPr lang="en-US" sz="1800" dirty="0">
                <a:solidFill>
                  <a:schemeClr val="accent2"/>
                </a:solidFill>
              </a:rPr>
              <a:t>of Environmental </a:t>
            </a:r>
            <a:r>
              <a:rPr lang="en-US" sz="1800" dirty="0" smtClean="0">
                <a:solidFill>
                  <a:schemeClr val="accent2"/>
                </a:solidFill>
              </a:rPr>
              <a:t>Psychology. 20:17-28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AE41D-D92A-4900-8FE6-0712747FCD6D}" type="slidenum">
              <a:rPr lang="en-US"/>
              <a:pPr/>
              <a:t>13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dirty="0"/>
              <a:t>Example Data – Sex &amp; Direction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00600"/>
          </a:xfrm>
        </p:spPr>
        <p:txBody>
          <a:bodyPr/>
          <a:lstStyle/>
          <a:p>
            <a:r>
              <a:rPr lang="en-US" sz="3600" dirty="0"/>
              <a:t>What are the hypotheses?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</a:t>
            </a:r>
            <a:r>
              <a:rPr lang="en-US" sz="3200" b="1" baseline="-25000" dirty="0">
                <a:solidFill>
                  <a:schemeClr val="accent2"/>
                </a:solidFill>
              </a:rPr>
              <a:t>O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=0       H</a:t>
            </a:r>
            <a:r>
              <a:rPr lang="en-US" sz="3200" b="1" baseline="-25000" dirty="0">
                <a:solidFill>
                  <a:schemeClr val="accent2"/>
                </a:solidFill>
              </a:rPr>
              <a:t>A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≠ 0</a:t>
            </a:r>
            <a:endParaRPr lang="en-US" sz="3200" b="1" dirty="0">
              <a:solidFill>
                <a:schemeClr val="accent2"/>
              </a:solidFill>
            </a:endParaRPr>
          </a:p>
          <a:p>
            <a:endParaRPr lang="en-US" sz="3600" b="1" dirty="0">
              <a:solidFill>
                <a:schemeClr val="accent2"/>
              </a:solidFill>
            </a:endParaRPr>
          </a:p>
          <a:p>
            <a:r>
              <a:rPr lang="en-US" sz="3600" dirty="0"/>
              <a:t>Use which hypothesis test?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Two </a:t>
            </a:r>
            <a:r>
              <a:rPr lang="en-US" b="1" dirty="0">
                <a:solidFill>
                  <a:srgbClr val="333399"/>
                </a:solidFill>
              </a:rPr>
              <a:t>Sample</a:t>
            </a:r>
            <a:r>
              <a:rPr lang="en-US" b="1" dirty="0">
                <a:solidFill>
                  <a:schemeClr val="accent2"/>
                </a:solidFill>
              </a:rPr>
              <a:t> T-test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  <a:p>
            <a:r>
              <a:rPr lang="en-US" sz="3600" dirty="0"/>
              <a:t>What is conclusion from handout</a:t>
            </a:r>
            <a:r>
              <a:rPr lang="en-US" sz="3600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333399"/>
                </a:solidFill>
              </a:rPr>
              <a:t>No significant difference in mean APE between males and females</a:t>
            </a:r>
            <a:endParaRPr lang="en-US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31811"/>
              </p:ext>
            </p:extLst>
          </p:nvPr>
        </p:nvGraphicFramePr>
        <p:xfrm>
          <a:off x="457200" y="234696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23797" y="339457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3197" y="33843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389638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600" y="389638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91868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38528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286117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4171" y="283834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5367" y="284081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40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736" y="1676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8" name="Group 97"/>
          <p:cNvGrpSpPr/>
          <p:nvPr/>
        </p:nvGrpSpPr>
        <p:grpSpPr>
          <a:xfrm>
            <a:off x="6105524" y="3962400"/>
            <a:ext cx="1971676" cy="298450"/>
            <a:chOff x="3819524" y="3886200"/>
            <a:chExt cx="1971676" cy="298450"/>
          </a:xfrm>
        </p:grpSpPr>
        <p:sp>
          <p:nvSpPr>
            <p:cNvPr id="96" name="Line 82"/>
            <p:cNvSpPr>
              <a:spLocks noChangeShapeType="1"/>
            </p:cNvSpPr>
            <p:nvPr/>
          </p:nvSpPr>
          <p:spPr bwMode="auto">
            <a:xfrm>
              <a:off x="3819524" y="388620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3"/>
            <p:cNvSpPr>
              <a:spLocks noChangeShapeType="1"/>
            </p:cNvSpPr>
            <p:nvPr/>
          </p:nvSpPr>
          <p:spPr bwMode="auto">
            <a:xfrm>
              <a:off x="5233987" y="418465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5675"/>
              </p:ext>
            </p:extLst>
          </p:nvPr>
        </p:nvGraphicFramePr>
        <p:xfrm>
          <a:off x="228600" y="2346960"/>
          <a:ext cx="3657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94798" y="338528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99798" y="3375102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3401" y="388708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2201" y="3887086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5172" y="282905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81968" y="2831523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95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0A10-0C3F-4A36-BFC9-3F06CDE6602F}" type="slidenum">
              <a:rPr lang="en-US"/>
              <a:pPr/>
              <a:t>16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752600"/>
          </a:xfrm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>
                <a:latin typeface="Symbol" pitchFamily="18" charset="2"/>
              </a:rPr>
              <a:t>m</a:t>
            </a:r>
            <a:endParaRPr lang="en-US" sz="2800" baseline="-25000" dirty="0"/>
          </a:p>
          <a:p>
            <a:pPr lvl="1"/>
            <a:r>
              <a:rPr lang="en-US" sz="2400" dirty="0" smtClean="0"/>
              <a:t>“The mean for each group equals a single grand mean”</a:t>
            </a:r>
          </a:p>
          <a:p>
            <a:pPr lvl="2"/>
            <a:r>
              <a:rPr lang="en-US" dirty="0" smtClean="0"/>
              <a:t>i.e., “No difference in group means”</a:t>
            </a:r>
            <a:endParaRPr lang="en-US" dirty="0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7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CB4AD-3616-434C-B27B-28A3B2617624}" type="slidenum">
              <a:rPr lang="en-US"/>
              <a:pPr/>
              <a:t>17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600200"/>
          </a:xfrm>
          <a:noFill/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baseline="-25000" dirty="0" smtClean="0"/>
              <a:t>i  </a:t>
            </a:r>
            <a:r>
              <a:rPr lang="en-US" sz="2000" dirty="0" smtClean="0"/>
              <a:t>(where 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≠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  <a:p>
            <a:pPr lvl="1"/>
            <a:r>
              <a:rPr lang="en-US" sz="2400" dirty="0" smtClean="0"/>
              <a:t>“Each group mean equals a different value”</a:t>
            </a:r>
          </a:p>
          <a:p>
            <a:pPr lvl="2"/>
            <a:r>
              <a:rPr lang="en-US" dirty="0" smtClean="0"/>
              <a:t>i.e., “Difference in group means”</a:t>
            </a:r>
            <a:endParaRPr lang="en-US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16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9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1282"/>
              </p:ext>
            </p:extLst>
          </p:nvPr>
        </p:nvGraphicFramePr>
        <p:xfrm>
          <a:off x="457200" y="68580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23797" y="173341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3197" y="172323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223522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223522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225752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172412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120001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4171" y="117718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5367" y="117965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9132" y="1828800"/>
            <a:ext cx="471506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Is the “benefit” of a better fit worth the “cost” of added complexity?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Measuring Fit</a:t>
            </a:r>
            <a:endParaRPr lang="en-US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00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14700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6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Variables?</a:t>
            </a:r>
          </a:p>
          <a:p>
            <a:pPr lvl="1"/>
            <a:r>
              <a:rPr lang="en-US" dirty="0" smtClean="0"/>
              <a:t>Before you begin … what are your choices (main categories, subcategories)?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is the Response Variable?</a:t>
            </a:r>
          </a:p>
          <a:p>
            <a:pPr lvl="1"/>
            <a:r>
              <a:rPr lang="en-US" dirty="0" smtClean="0"/>
              <a:t>Before your being … what is a response variable?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3E65D-2EA1-4E1B-9B14-30F30247524D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dirty="0" smtClean="0"/>
              <a:t>Measuring Fit – Notation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60944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 = Y </a:t>
            </a:r>
            <a:r>
              <a:rPr lang="en-US" dirty="0"/>
              <a:t>measurement on individual j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 I   = total </a:t>
            </a:r>
            <a:r>
              <a:rPr lang="en-US" dirty="0"/>
              <a:t>number of </a:t>
            </a:r>
            <a:r>
              <a:rPr lang="en-US" dirty="0" smtClean="0"/>
              <a:t>groups</a:t>
            </a:r>
            <a:endParaRPr lang="en-US" dirty="0"/>
          </a:p>
          <a:p>
            <a:endParaRPr lang="en-US" sz="1400" dirty="0"/>
          </a:p>
          <a:p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 </a:t>
            </a:r>
            <a:r>
              <a:rPr lang="en-US" dirty="0" smtClean="0"/>
              <a:t>= number </a:t>
            </a:r>
            <a:r>
              <a:rPr lang="en-US" dirty="0"/>
              <a:t>of individuals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n   = number </a:t>
            </a:r>
            <a:r>
              <a:rPr lang="en-US" dirty="0"/>
              <a:t>of individuals in all groups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i.</a:t>
            </a:r>
            <a:r>
              <a:rPr lang="en-US" dirty="0"/>
              <a:t> </a:t>
            </a:r>
            <a:r>
              <a:rPr lang="en-US" dirty="0" smtClean="0"/>
              <a:t>= group </a:t>
            </a:r>
            <a:r>
              <a:rPr lang="en-US" dirty="0"/>
              <a:t>i sample mean (i.e., group mean)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..</a:t>
            </a:r>
            <a:r>
              <a:rPr lang="en-US" dirty="0"/>
              <a:t> </a:t>
            </a:r>
            <a:r>
              <a:rPr lang="en-US" dirty="0" smtClean="0"/>
              <a:t>= sample </a:t>
            </a:r>
            <a:r>
              <a:rPr lang="en-US" dirty="0"/>
              <a:t>mean of all individuals (i.e., grand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3C366-1195-4713-B0B1-FC1AEC6E7B9E}" type="slidenum">
              <a:rPr lang="en-US"/>
              <a:pPr/>
              <a:t>21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Notation Examples</a:t>
            </a:r>
            <a:endParaRPr lang="en-US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4550"/>
            <a:ext cx="31718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71700"/>
            <a:ext cx="3990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68300" y="1524000"/>
            <a:ext cx="404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 b="1" baseline="30000">
                <a:solidFill>
                  <a:srgbClr val="FF0000"/>
                </a:solidFill>
              </a:rPr>
              <a:t>th</a:t>
            </a:r>
            <a:r>
              <a:rPr lang="en-US" b="1">
                <a:solidFill>
                  <a:srgbClr val="FF0000"/>
                </a:solidFill>
              </a:rPr>
              <a:t> Group Sample Mean</a:t>
            </a:r>
            <a:endParaRPr lang="en-US">
              <a:latin typeface="Symbol" pitchFamily="18" charset="2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5026025" y="1524000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Grand Sample Mean</a:t>
            </a:r>
            <a:endParaRPr lang="en-US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E392F-33CE-4451-8767-C4BAE1EB71FE}" type="slidenum">
              <a:rPr lang="en-US"/>
              <a:pPr/>
              <a:t>22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143000"/>
            <a:ext cx="8901113" cy="5334000"/>
          </a:xfrm>
        </p:spPr>
        <p:txBody>
          <a:bodyPr/>
          <a:lstStyle/>
          <a:p>
            <a:r>
              <a:rPr lang="en-US" dirty="0" smtClean="0"/>
              <a:t>Measures lack-of-fit </a:t>
            </a:r>
            <a:r>
              <a:rPr lang="en-US" dirty="0"/>
              <a:t>of a model to a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819400"/>
            <a:ext cx="89773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6553200" y="1676400"/>
            <a:ext cx="187899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1676400"/>
            <a:ext cx="198120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" y="2819400"/>
            <a:ext cx="5105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3000" y="2819400"/>
            <a:ext cx="3048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2819400"/>
            <a:ext cx="152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9D16-29B1-4F7F-AA07-F203581A25AD}" type="slidenum">
              <a:rPr lang="en-US"/>
              <a:pPr/>
              <a:t>23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dirty="0"/>
          </a:p>
        </p:txBody>
      </p:sp>
      <p:pic>
        <p:nvPicPr>
          <p:cNvPr id="1781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23082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699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162800" y="1543205"/>
            <a:ext cx="16764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38535" y="2034990"/>
            <a:ext cx="538827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4321884" y="3548810"/>
            <a:ext cx="2624040" cy="14662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endParaRPr lang="en-US" dirty="0"/>
          </a:p>
        </p:txBody>
      </p:sp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82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8006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239000" y="1515709"/>
            <a:ext cx="15770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=110496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7077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3200" y="2034990"/>
            <a:ext cx="42416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3810000" y="3548810"/>
            <a:ext cx="3135924" cy="16327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0" y="3548810"/>
            <a:ext cx="4736124" cy="13279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2174E-2EF4-4953-834D-C4B107D3AA58}" type="slidenum">
              <a:rPr lang="en-US"/>
              <a:pPr/>
              <a:t>25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r>
              <a:rPr lang="en-US" dirty="0" smtClean="0"/>
              <a:t> &amp;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3613"/>
            <a:ext cx="60960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40563" y="1447800"/>
            <a:ext cx="28064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SS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b="1" dirty="0" smtClean="0">
                <a:solidFill>
                  <a:srgbClr val="FF0000"/>
                </a:solidFill>
              </a:rPr>
              <a:t> 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8775" y="1882069"/>
            <a:ext cx="288143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SS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Within</a:t>
            </a:r>
            <a:r>
              <a:rPr lang="en-US" b="1" dirty="0" smtClean="0">
                <a:solidFill>
                  <a:schemeClr val="accent2"/>
                </a:solidFill>
              </a:rPr>
              <a:t>= 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3048000"/>
            <a:ext cx="3429000" cy="95410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ALWAYS fits better!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19800" y="2362200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AC1AC-31F4-43AA-87D1-C177E97483AF}" type="slidenum">
              <a:rPr lang="en-US"/>
              <a:pPr/>
              <a:t>26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Partitions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114800"/>
          </a:xfrm>
        </p:spPr>
        <p:txBody>
          <a:bodyPr/>
          <a:lstStyle/>
          <a:p>
            <a:r>
              <a:rPr lang="en-US" b="1" dirty="0"/>
              <a:t>    </a:t>
            </a:r>
            <a:r>
              <a:rPr lang="en-US" b="1" dirty="0" err="1"/>
              <a:t>SS</a:t>
            </a:r>
            <a:r>
              <a:rPr lang="en-US" b="1" baseline="-25000" dirty="0" err="1"/>
              <a:t>Total</a:t>
            </a:r>
            <a:r>
              <a:rPr lang="en-US" b="1" dirty="0"/>
              <a:t>       =    </a:t>
            </a:r>
            <a:r>
              <a:rPr lang="en-US" b="1" dirty="0" err="1"/>
              <a:t>SS</a:t>
            </a:r>
            <a:r>
              <a:rPr lang="en-US" b="1" baseline="-25000" dirty="0" err="1"/>
              <a:t>Within</a:t>
            </a:r>
            <a:r>
              <a:rPr lang="en-US" b="1" dirty="0"/>
              <a:t>         +   </a:t>
            </a:r>
            <a:r>
              <a:rPr lang="en-US" b="1" dirty="0" err="1"/>
              <a:t>SS</a:t>
            </a:r>
            <a:r>
              <a:rPr lang="en-US" b="1" baseline="-25000" dirty="0" err="1"/>
              <a:t>Among</a:t>
            </a:r>
            <a:endParaRPr lang="en-US" b="1" baseline="-25000" dirty="0"/>
          </a:p>
          <a:p>
            <a:endParaRPr lang="en-US" b="1" dirty="0"/>
          </a:p>
          <a:p>
            <a:r>
              <a:rPr lang="en-US" dirty="0"/>
              <a:t>where </a:t>
            </a:r>
          </a:p>
          <a:p>
            <a:endParaRPr lang="en-US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in SS between </a:t>
            </a:r>
            <a:r>
              <a:rPr lang="en-US" dirty="0" smtClean="0"/>
              <a:t>full </a:t>
            </a:r>
            <a:r>
              <a:rPr lang="en-US" dirty="0"/>
              <a:t>&amp; </a:t>
            </a:r>
            <a:r>
              <a:rPr lang="en-US" dirty="0" smtClean="0"/>
              <a:t>simple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Improvement in lack-of-fit when using full model (rather than simple model)</a:t>
            </a:r>
          </a:p>
          <a:p>
            <a:pPr lvl="1"/>
            <a:r>
              <a:rPr lang="en-US" dirty="0" smtClean="0"/>
              <a:t>Measure of how different the group means are</a:t>
            </a:r>
            <a:endParaRPr lang="en-US" dirty="0"/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2311400"/>
            <a:ext cx="41560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724400" y="3048000"/>
            <a:ext cx="6858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10666" y="3048000"/>
            <a:ext cx="713934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EE7CD-F77C-483C-BF05-EC7E8B8FD909}" type="slidenum">
              <a:rPr lang="en-US"/>
              <a:pPr/>
              <a:t>27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baseline="-25000" dirty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0438"/>
            <a:ext cx="60198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62600" y="1600200"/>
            <a:ext cx="3581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What would make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r>
              <a:rPr lang="en-US" dirty="0" smtClean="0"/>
              <a:t> be “large”?</a:t>
            </a:r>
          </a:p>
          <a:p>
            <a:pPr marL="290513" indent="-290513">
              <a:buFont typeface="Arial" pitchFamily="34" charset="0"/>
              <a:buChar char="•"/>
            </a:pPr>
            <a:endParaRPr lang="en-US" dirty="0" smtClean="0"/>
          </a:p>
          <a:p>
            <a:pPr marL="290513" indent="-290513">
              <a:buFont typeface="Arial" pitchFamily="34" charset="0"/>
              <a:buChar char="•"/>
            </a:pPr>
            <a:endParaRPr lang="en-US" dirty="0"/>
          </a:p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Must not forget about differences in model complexity!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38E73-BC61-4761-AD4E-0E8AD4EF18FB}" type="slidenum">
              <a:rPr lang="en-US"/>
              <a:pPr/>
              <a:t>28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Complexity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029200"/>
          </a:xfrm>
        </p:spPr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 </a:t>
            </a:r>
            <a:r>
              <a:rPr lang="en-US" dirty="0"/>
              <a:t>– number of predictions</a:t>
            </a:r>
          </a:p>
          <a:p>
            <a:pPr lvl="1"/>
            <a:r>
              <a:rPr lang="en-US" dirty="0" smtClean="0"/>
              <a:t> “Simple model”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dirty="0" smtClean="0"/>
              <a:t>  = </a:t>
            </a:r>
            <a:r>
              <a:rPr lang="en-US" dirty="0"/>
              <a:t>n-1</a:t>
            </a:r>
          </a:p>
          <a:p>
            <a:pPr lvl="1"/>
            <a:r>
              <a:rPr lang="en-US" dirty="0" smtClean="0"/>
              <a:t> “Full model” </a:t>
            </a:r>
            <a:r>
              <a:rPr lang="en-US" dirty="0" smtClean="0">
                <a:sym typeface="Wingdings" pitchFamily="2" charset="2"/>
              </a:rPr>
              <a:t>     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n-</a:t>
            </a:r>
            <a:r>
              <a:rPr lang="en-US" dirty="0">
                <a:latin typeface="Times New Roman" pitchFamily="18" charset="0"/>
              </a:rPr>
              <a:t>I</a:t>
            </a:r>
            <a:endParaRPr lang="en-US" sz="1600" dirty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endParaRPr lang="en-US" baseline="-25000" dirty="0"/>
          </a:p>
          <a:p>
            <a:pPr lvl="1"/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r>
              <a:rPr lang="en-US" dirty="0" smtClean="0"/>
              <a:t> = 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 smtClean="0"/>
              <a:t>Difference in number of model parameters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complexity of full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E40764-87BD-4F78-9E12-968AF57EE790}" type="slidenum">
              <a:rPr lang="en-US"/>
              <a:pPr/>
              <a:t>29</a:t>
            </a:fld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r>
              <a:rPr lang="en-US" dirty="0" smtClean="0"/>
              <a:t>Factor </a:t>
            </a:r>
            <a:r>
              <a:rPr lang="en-US" dirty="0"/>
              <a:t>out </a:t>
            </a:r>
            <a:r>
              <a:rPr lang="en-US" dirty="0" smtClean="0"/>
              <a:t>difference </a:t>
            </a:r>
            <a:r>
              <a:rPr lang="en-US" dirty="0"/>
              <a:t>in number of parameters </a:t>
            </a:r>
            <a:r>
              <a:rPr lang="en-US" dirty="0" smtClean="0"/>
              <a:t>on fit calculation by dividing SS by </a:t>
            </a:r>
            <a:r>
              <a:rPr lang="en-US" dirty="0" err="1" smtClean="0"/>
              <a:t>df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Result is “mean square” (MS)</a:t>
            </a:r>
          </a:p>
          <a:p>
            <a:endParaRPr lang="en-US" sz="1000" dirty="0"/>
          </a:p>
          <a:p>
            <a:r>
              <a:rPr lang="en-US" dirty="0" smtClean="0"/>
              <a:t>MS are sample variances</a:t>
            </a:r>
          </a:p>
          <a:p>
            <a:pPr lvl="1">
              <a:spcAft>
                <a:spcPts val="1200"/>
              </a:spcAft>
            </a:pPr>
            <a:r>
              <a:rPr lang="en-US" b="1" dirty="0" err="1"/>
              <a:t>MS</a:t>
            </a:r>
            <a:r>
              <a:rPr lang="en-US" b="1" baseline="-25000" dirty="0" err="1"/>
              <a:t>Total</a:t>
            </a:r>
            <a:r>
              <a:rPr lang="en-US" dirty="0"/>
              <a:t>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total variability among individuals around </a:t>
            </a:r>
            <a:r>
              <a:rPr lang="en-US" dirty="0" smtClean="0"/>
              <a:t>grand mean</a:t>
            </a:r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pooled variability among individuals around group means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Among</a:t>
            </a:r>
            <a:r>
              <a:rPr lang="en-US" b="1" dirty="0" smtClean="0"/>
              <a:t> </a:t>
            </a:r>
            <a:r>
              <a:rPr lang="en-US" dirty="0"/>
              <a:t>= variability </a:t>
            </a:r>
            <a:r>
              <a:rPr lang="en-US" dirty="0" smtClean="0"/>
              <a:t>of </a:t>
            </a:r>
            <a:r>
              <a:rPr lang="en-US" dirty="0"/>
              <a:t>group means around the grand mean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Fit vs.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Temperature (</a:t>
            </a:r>
            <a:r>
              <a:rPr lang="en-US" sz="2400" i="1" baseline="30000" dirty="0" err="1" smtClean="0"/>
              <a:t>o</a:t>
            </a:r>
            <a:r>
              <a:rPr lang="en-US" sz="2400" i="1" dirty="0" err="1" smtClean="0"/>
              <a:t>F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Habitat complexity (</a:t>
            </a:r>
            <a:r>
              <a:rPr lang="en-US" sz="2400" i="1" dirty="0"/>
              <a:t>low, medium, high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Home range size (</a:t>
            </a:r>
            <a:r>
              <a:rPr lang="en-US" sz="2400" i="1" dirty="0" smtClean="0"/>
              <a:t>m</a:t>
            </a:r>
            <a:r>
              <a:rPr lang="en-US" sz="2400" i="1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Brood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Forest type (</a:t>
            </a:r>
            <a:r>
              <a:rPr lang="en-US" sz="2400" i="1" dirty="0" smtClean="0"/>
              <a:t>deciduous, mixed, coniferous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Number of docks (on a lake shoreline)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Ecoregion (</a:t>
            </a:r>
            <a:r>
              <a:rPr lang="en-US" sz="2400" i="1" dirty="0" smtClean="0"/>
              <a:t>Northern Lakes &amp; Forests, North Central Hardwood Forests, </a:t>
            </a:r>
            <a:r>
              <a:rPr lang="en-US" sz="2400" i="1" dirty="0" err="1" smtClean="0"/>
              <a:t>Driftless</a:t>
            </a:r>
            <a:r>
              <a:rPr lang="en-US" sz="2400" i="1" dirty="0" smtClean="0"/>
              <a:t> Area, Southeastern Wisconsin Till Plains, Central Corn Belt Plains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Survived (</a:t>
            </a:r>
            <a:r>
              <a:rPr lang="en-US" sz="2400" i="1" dirty="0" smtClean="0"/>
              <a:t>yes, no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Age (</a:t>
            </a:r>
            <a:r>
              <a:rPr lang="en-US" sz="2400" i="1" dirty="0" smtClean="0"/>
              <a:t>years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CC574-88AD-40FA-8ED6-F551EFB4A3C3}" type="slidenum">
              <a:rPr lang="en-US"/>
              <a:pPr/>
              <a:t>30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vs. </a:t>
            </a:r>
            <a:r>
              <a:rPr lang="en-US" dirty="0" smtClean="0"/>
              <a:t>Complexity – MS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733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that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= 10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100?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1?</a:t>
            </a:r>
          </a:p>
          <a:p>
            <a:endParaRPr lang="en-US" dirty="0"/>
          </a:p>
          <a:p>
            <a:r>
              <a:rPr lang="en-US" dirty="0"/>
              <a:t>F=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88210"/>
              </p:ext>
            </p:extLst>
          </p:nvPr>
        </p:nvGraphicFramePr>
        <p:xfrm>
          <a:off x="1447800" y="3810000"/>
          <a:ext cx="1752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7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7526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A78E91-CD95-4792-B7BC-F8EBCD42464E}" type="slidenum">
              <a:rPr lang="en-US"/>
              <a:pPr/>
              <a:t>31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76200"/>
            <a:ext cx="9128125" cy="792163"/>
          </a:xfrm>
        </p:spPr>
        <p:txBody>
          <a:bodyPr/>
          <a:lstStyle/>
          <a:p>
            <a:r>
              <a:rPr lang="en-US" dirty="0"/>
              <a:t>Fit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Complexity </a:t>
            </a:r>
            <a:r>
              <a:rPr lang="en-US" dirty="0" smtClean="0"/>
              <a:t>– F Distribution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638800"/>
          </a:xfrm>
        </p:spPr>
        <p:txBody>
          <a:bodyPr/>
          <a:lstStyle/>
          <a:p>
            <a:r>
              <a:rPr lang="en-US" dirty="0" smtClean="0"/>
              <a:t>Has numerator </a:t>
            </a:r>
            <a:r>
              <a:rPr lang="en-US" dirty="0"/>
              <a:t>and denominator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/>
              <a:t>numerator from </a:t>
            </a:r>
            <a:r>
              <a:rPr lang="en-US" dirty="0" err="1"/>
              <a:t>df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1"/>
            <a:r>
              <a:rPr lang="en-US" dirty="0"/>
              <a:t>denominator from </a:t>
            </a:r>
            <a:r>
              <a:rPr lang="en-US" dirty="0" err="1"/>
              <a:t>df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r>
              <a:rPr lang="en-US" dirty="0"/>
              <a:t>Right-skewed, all positive numbers</a:t>
            </a:r>
          </a:p>
          <a:p>
            <a:r>
              <a:rPr lang="en-US" dirty="0" smtClean="0"/>
              <a:t>P-value always upper tail</a:t>
            </a:r>
            <a:endParaRPr lang="en-US" dirty="0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511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76280"/>
              </p:ext>
            </p:extLst>
          </p:nvPr>
        </p:nvGraphicFramePr>
        <p:xfrm>
          <a:off x="6497638" y="137795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5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137795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4800600" cy="495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</a:t>
            </a:r>
            <a:r>
              <a:rPr lang="en-US" dirty="0" smtClean="0"/>
              <a:t>not </a:t>
            </a:r>
            <a:r>
              <a:rPr lang="en-US" dirty="0"/>
              <a:t>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/>
              <a:t>G</a:t>
            </a:r>
            <a:r>
              <a:rPr lang="en-US" dirty="0" smtClean="0"/>
              <a:t>roup means do not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223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66310"/>
              </p:ext>
            </p:extLst>
          </p:nvPr>
        </p:nvGraphicFramePr>
        <p:xfrm>
          <a:off x="6040438" y="160020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8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60020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8738" y="2362200"/>
            <a:ext cx="43338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11508"/>
              </p:ext>
            </p:extLst>
          </p:nvPr>
        </p:nvGraphicFramePr>
        <p:xfrm>
          <a:off x="5484812" y="2667000"/>
          <a:ext cx="358298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9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2667000"/>
                        <a:ext cx="358298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7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295400"/>
            <a:ext cx="4572000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Small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Large F</a:t>
            </a:r>
          </a:p>
          <a:p>
            <a:pPr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/>
              <a:t>Large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is 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95400"/>
            <a:ext cx="480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Among</a:t>
            </a:r>
            <a:r>
              <a:rPr lang="en-US" dirty="0" smtClean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Full model not “better”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not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5F94E-8960-465E-B857-832C70378C5A}" type="slidenum">
              <a:rPr lang="en-US"/>
              <a:pPr/>
              <a:t>34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in </a:t>
            </a:r>
            <a:r>
              <a:rPr lang="en-US" dirty="0" smtClean="0"/>
              <a:t>R – HO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use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7B0D6-DB4A-4EB6-A95E-79586D88CC6B}" type="slidenum">
              <a:rPr lang="en-US"/>
              <a:pPr/>
              <a:t>35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3600" dirty="0" smtClean="0"/>
              <a:t>Things </a:t>
            </a:r>
            <a:r>
              <a:rPr lang="en-US" sz="3600" dirty="0"/>
              <a:t>To Remember</a:t>
            </a:r>
            <a:endParaRPr lang="en-US" sz="32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248400"/>
          </a:xfrm>
        </p:spPr>
        <p:txBody>
          <a:bodyPr/>
          <a:lstStyle/>
          <a:p>
            <a:pPr marL="228600" indent="-228600">
              <a:spcBef>
                <a:spcPct val="5000"/>
              </a:spcBef>
            </a:pPr>
            <a:r>
              <a:rPr lang="en-US" sz="2300" dirty="0"/>
              <a:t>Always two models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Full model is separate means for each group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Simple model is a single </a:t>
            </a:r>
            <a:r>
              <a:rPr lang="en-US" sz="2300" dirty="0" smtClean="0"/>
              <a:t>mean </a:t>
            </a:r>
            <a:r>
              <a:rPr lang="en-US" sz="2300" dirty="0"/>
              <a:t>for each </a:t>
            </a:r>
            <a:r>
              <a:rPr lang="en-US" sz="2300" dirty="0" smtClean="0"/>
              <a:t>group</a:t>
            </a:r>
          </a:p>
          <a:p>
            <a:pPr marL="571500" lvl="1" indent="-228600">
              <a:spcBef>
                <a:spcPct val="5000"/>
              </a:spcBef>
            </a:pPr>
            <a:endParaRPr lang="en-US" sz="16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The </a:t>
            </a:r>
            <a:r>
              <a:rPr lang="en-US" sz="2300" dirty="0" err="1"/>
              <a:t>SS</a:t>
            </a:r>
            <a:r>
              <a:rPr lang="en-US" sz="2300" baseline="-25000" dirty="0" err="1"/>
              <a:t>Total</a:t>
            </a:r>
            <a:r>
              <a:rPr lang="en-US" sz="2300" dirty="0"/>
              <a:t> </a:t>
            </a:r>
            <a:r>
              <a:rPr lang="en-US" sz="2300" dirty="0" smtClean="0"/>
              <a:t>partitions </a:t>
            </a:r>
            <a:r>
              <a:rPr lang="en-US" sz="2300" dirty="0"/>
              <a:t>into two </a:t>
            </a:r>
            <a:r>
              <a:rPr lang="en-US" sz="2300" dirty="0" smtClean="0"/>
              <a:t>parts --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err="1" smtClean="0"/>
              <a:t>+SS</a:t>
            </a:r>
            <a:r>
              <a:rPr lang="en-US" sz="2300" baseline="-25000" dirty="0" err="1" smtClean="0"/>
              <a:t>Within</a:t>
            </a:r>
            <a:r>
              <a:rPr lang="en-US" sz="2300" dirty="0" smtClean="0"/>
              <a:t> </a:t>
            </a:r>
            <a:r>
              <a:rPr lang="en-US" sz="2300" dirty="0"/>
              <a:t>=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Total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smtClean="0"/>
              <a:t> is the improvement in lack-of-fit using the full model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MS are SS/</a:t>
            </a:r>
            <a:r>
              <a:rPr lang="en-US" sz="2300" dirty="0" err="1"/>
              <a:t>df</a:t>
            </a:r>
            <a:r>
              <a:rPr lang="en-US" sz="2300" dirty="0"/>
              <a:t> and are variances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is variance of Y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is the pooled common </a:t>
            </a:r>
            <a:r>
              <a:rPr lang="en-US" sz="2300" dirty="0" smtClean="0"/>
              <a:t>variance</a:t>
            </a:r>
          </a:p>
          <a:p>
            <a:pPr marL="571500" lvl="1" indent="-228600">
              <a:spcBef>
                <a:spcPct val="5000"/>
              </a:spcBef>
            </a:pPr>
            <a:endParaRPr lang="en-US" sz="2000" dirty="0" smtClean="0"/>
          </a:p>
          <a:p>
            <a:pPr marL="171450" indent="-228600">
              <a:spcBef>
                <a:spcPct val="5000"/>
              </a:spcBef>
            </a:pPr>
            <a:r>
              <a:rPr lang="en-US" sz="2700" dirty="0" err="1"/>
              <a:t>df</a:t>
            </a:r>
            <a:r>
              <a:rPr lang="en-US" sz="2700" baseline="-25000" dirty="0" err="1"/>
              <a:t>Among</a:t>
            </a:r>
            <a:r>
              <a:rPr lang="en-US" sz="2700" dirty="0"/>
              <a:t> is the increase in complexity of the full model</a:t>
            </a:r>
            <a:endParaRPr lang="en-US" sz="2700" baseline="-25000" dirty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+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not =</a:t>
            </a:r>
            <a:r>
              <a:rPr lang="en-US" sz="2300" dirty="0"/>
              <a:t> </a:t>
            </a: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(because of different </a:t>
            </a:r>
            <a:r>
              <a:rPr lang="en-US" sz="2300" dirty="0" err="1"/>
              <a:t>df</a:t>
            </a:r>
            <a:r>
              <a:rPr lang="en-US" sz="2300" dirty="0"/>
              <a:t>)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F is the ratio </a:t>
            </a: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/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If F is large then evidence for different means -- i.e., reject H</a:t>
            </a:r>
            <a:r>
              <a:rPr lang="en-US" sz="2300" baseline="-25000" dirty="0"/>
              <a:t>0</a:t>
            </a:r>
          </a:p>
          <a:p>
            <a:pPr marL="571500" lvl="1" indent="-228600">
              <a:spcBef>
                <a:spcPct val="5000"/>
              </a:spcBef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response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724400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Can length be used to predict weight?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weight affected by typical daily ration?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Does metabolic rate differ by sex of rabbit?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gas mileages significantly affected by weight of the car?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their satisfaction with deer harvest regulations?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the uptake of heavy metals affected by the sex and age (young, middle, old) of the individual?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how much they weigh?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05026"/>
            <a:ext cx="9017000" cy="254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DEA66-E5EC-44D3-A573-9BEAE4CB6F70}" type="slidenum">
              <a:rPr lang="en-US"/>
              <a:pPr/>
              <a:t>5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categorization scheme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All use </a:t>
            </a:r>
            <a:r>
              <a:rPr lang="en-US" dirty="0"/>
              <a:t>a common foundation of theory</a:t>
            </a: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2514600" y="31688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276600" y="31688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667000" y="3778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1981200" y="4159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691054" y="1769767"/>
            <a:ext cx="1566746" cy="457200"/>
          </a:xfrm>
          <a:prstGeom prst="borderCallout1">
            <a:avLst>
              <a:gd name="adj1" fmla="val 50457"/>
              <a:gd name="adj2" fmla="val -1016"/>
              <a:gd name="adj3" fmla="val 368598"/>
              <a:gd name="adj4" fmla="val -36504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900854" y="1752600"/>
            <a:ext cx="1719146" cy="457200"/>
          </a:xfrm>
          <a:prstGeom prst="borderCallout1">
            <a:avLst>
              <a:gd name="adj1" fmla="val 50457"/>
              <a:gd name="adj2" fmla="val -1016"/>
              <a:gd name="adj3" fmla="val 373476"/>
              <a:gd name="adj4" fmla="val -12595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19800" y="4159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CC0000"/>
                </a:solidFill>
              </a:rPr>
              <a:t>5</a:t>
            </a:r>
            <a:endParaRPr lang="en-US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  <p:bldP spid="165893" grpId="0" animBg="1"/>
      <p:bldP spid="165894" grpId="0" animBg="1"/>
      <p:bldP spid="165895" grpId="0" animBg="1"/>
      <p:bldP spid="165896" grpId="0" animBg="1"/>
      <p:bldP spid="2" grpId="0" animBg="1"/>
      <p:bldP spid="2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</a:p>
          <a:p>
            <a:pPr lvl="1"/>
            <a:r>
              <a:rPr lang="en-US" dirty="0" smtClean="0"/>
              <a:t>Identify response variable and explanatory variable(s)</a:t>
            </a:r>
          </a:p>
          <a:p>
            <a:pPr lvl="1"/>
            <a:r>
              <a:rPr lang="en-US" dirty="0" smtClean="0"/>
              <a:t>Determine which type of variable each is.</a:t>
            </a:r>
          </a:p>
          <a:p>
            <a:pPr lvl="1"/>
            <a:r>
              <a:rPr lang="en-US" dirty="0" smtClean="0"/>
              <a:t>Use table to identify method to use.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bird species diversity (number of species) decline as you move away from the equator (increase latitude)?</a:t>
            </a:r>
          </a:p>
          <a:p>
            <a:pPr>
              <a:buFont typeface="+mj-lt"/>
              <a:buAutoNum type="arabicPeriod"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</a:t>
            </a:r>
            <a:r>
              <a:rPr lang="en-US" sz="2400" dirty="0" smtClean="0"/>
              <a:t>the mean </a:t>
            </a:r>
            <a:r>
              <a:rPr lang="en-US" sz="2400" dirty="0"/>
              <a:t>length of the anterior adductor muscle </a:t>
            </a:r>
            <a:r>
              <a:rPr lang="en-US" sz="2400" dirty="0" smtClean="0"/>
              <a:t>scar on a mussel species differ among five locations?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whether or not an otter captures a bluegill depend on the total length of the bluegill?</a:t>
            </a:r>
          </a:p>
          <a:p>
            <a:pPr>
              <a:buFont typeface="+mj-lt"/>
              <a:buAutoNum type="arabicPeriod"/>
            </a:pP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there a difference in fat reserves (thickness in mm) </a:t>
            </a:r>
            <a:r>
              <a:rPr lang="en-US" sz="2400" dirty="0" smtClean="0"/>
              <a:t>between </a:t>
            </a:r>
            <a:r>
              <a:rPr lang="en-US" sz="2400" dirty="0"/>
              <a:t>wild and domestic seals, sex of the seal, or the interaction between the seal type and sex?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the relationship between the number of times the word gender was used in a journal volume and the year of the volume differ among three different journals?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relationship between resting heart rate and body weight differ among groups of subjects that had or had not ingested caffeine?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mean alcohol by volume differ among five different types of beer (pale ales, IPAs, lagers, stouts, and porters)?</a:t>
            </a:r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mean alcohol by volume change depending on the weight of malt extract used in the brewing process?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1496" name="Picture 8" descr="http://upload.wikimedia.org/wikipedia/commons/thumb/7/77/Okuns_law_quarterly_differences.svg/300px-Okuns_law_quarterly_differenc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6705600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3588</TotalTime>
  <Words>1432</Words>
  <Application>Microsoft Office PowerPoint</Application>
  <PresentationFormat>On-screen Show (4:3)</PresentationFormat>
  <Paragraphs>311</Paragraphs>
  <Slides>35</Slides>
  <Notes>1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Linear Models -- Foundation</vt:lpstr>
      <vt:lpstr>Class Exercise Handout</vt:lpstr>
      <vt:lpstr>What Type of Variable?</vt:lpstr>
      <vt:lpstr>Which is the response variable?</vt:lpstr>
      <vt:lpstr>Linear Models</vt:lpstr>
      <vt:lpstr>Class Exercise Handout</vt:lpstr>
      <vt:lpstr>Which Test? Why?</vt:lpstr>
      <vt:lpstr>Which Test? Why?</vt:lpstr>
      <vt:lpstr>Which Test? Why?</vt:lpstr>
      <vt:lpstr>Which Test? Why?</vt:lpstr>
      <vt:lpstr>Which Test? Why?</vt:lpstr>
      <vt:lpstr>Example Data – Sex &amp; Direction</vt:lpstr>
      <vt:lpstr>Example Data – Sex &amp; Direction</vt:lpstr>
      <vt:lpstr>Competing Models</vt:lpstr>
      <vt:lpstr>Competing Models</vt:lpstr>
      <vt:lpstr>Competing Models – 2-sample T</vt:lpstr>
      <vt:lpstr>Competing Models – 2-sample T</vt:lpstr>
      <vt:lpstr>Competing Models</vt:lpstr>
      <vt:lpstr>Measuring Fit</vt:lpstr>
      <vt:lpstr>Measuring Fit – Notation</vt:lpstr>
      <vt:lpstr>Measuring Fit – Notation Examples</vt:lpstr>
      <vt:lpstr>Measuring Fit – SS</vt:lpstr>
      <vt:lpstr>Measuring Fit – SSTotal</vt:lpstr>
      <vt:lpstr>Measuring Fit – SSWithin</vt:lpstr>
      <vt:lpstr>Measuring Fit – SSWithin &amp; SSTotal</vt:lpstr>
      <vt:lpstr>Measuring Fit – SSTotal Partitions</vt:lpstr>
      <vt:lpstr>Measuring Fit – SSAmong</vt:lpstr>
      <vt:lpstr>Measuring Complexity</vt:lpstr>
      <vt:lpstr>Fit vs. Complexity</vt:lpstr>
      <vt:lpstr>Fit vs. Complexity – MS</vt:lpstr>
      <vt:lpstr>Fit vs Complexity – F Distribution</vt:lpstr>
      <vt:lpstr>Fit vs. Complexity – p-value</vt:lpstr>
      <vt:lpstr>Fit vs. Complexity – p-value</vt:lpstr>
      <vt:lpstr>Linear Models in R – HO</vt:lpstr>
      <vt:lpstr>Things To Remember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114</cp:revision>
  <dcterms:created xsi:type="dcterms:W3CDTF">2005-12-26T20:44:58Z</dcterms:created>
  <dcterms:modified xsi:type="dcterms:W3CDTF">2020-01-10T00:48:24Z</dcterms:modified>
</cp:coreProperties>
</file>