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67" r:id="rId3"/>
    <p:sldId id="266" r:id="rId4"/>
    <p:sldId id="270" r:id="rId5"/>
    <p:sldId id="272" r:id="rId6"/>
    <p:sldId id="280" r:id="rId7"/>
    <p:sldId id="273" r:id="rId8"/>
    <p:sldId id="271" r:id="rId9"/>
    <p:sldId id="282" r:id="rId10"/>
    <p:sldId id="277" r:id="rId11"/>
    <p:sldId id="281" r:id="rId12"/>
    <p:sldId id="279" r:id="rId13"/>
    <p:sldId id="278" r:id="rId14"/>
    <p:sldId id="283" r:id="rId15"/>
    <p:sldId id="285" r:id="rId16"/>
    <p:sldId id="284" r:id="rId17"/>
  </p:sldIdLst>
  <p:sldSz cx="9144000" cy="6858000" type="screen4x3"/>
  <p:notesSz cx="7004050" cy="92900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FFF66"/>
    <a:srgbClr val="CCFFCC"/>
    <a:srgbClr val="99FFCC"/>
    <a:srgbClr val="CC0000"/>
    <a:srgbClr val="008000"/>
    <a:srgbClr val="FF0000"/>
    <a:srgbClr val="E2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37" autoAdjust="0"/>
  </p:normalViewPr>
  <p:slideViewPr>
    <p:cSldViewPr>
      <p:cViewPr varScale="1">
        <p:scale>
          <a:sx n="74" d="100"/>
          <a:sy n="74" d="100"/>
        </p:scale>
        <p:origin x="1407" y="4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53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defTabSz="930275">
              <a:defRPr sz="1200" b="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7163" y="0"/>
            <a:ext cx="30353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9513" y="696913"/>
            <a:ext cx="4645025" cy="3482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3250"/>
            <a:ext cx="5603875" cy="417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3325"/>
            <a:ext cx="30353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defTabSz="930275">
              <a:defRPr sz="1200" b="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7163" y="8823325"/>
            <a:ext cx="30353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fld id="{CF834186-2AA3-4A43-8663-E23780E317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050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CB54374-BDEE-43E6-BEA8-CA5329ACB9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C7E3B99-FCC4-4CFD-8FB0-F0CF8C37020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22238"/>
            <a:ext cx="2252662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8" y="122238"/>
            <a:ext cx="6607175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BB7315-D9BB-45A4-AEA1-C19A44D746C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AFA2B7E-48AC-4207-B0BC-EA85A88A55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AEF4E79-B851-42D6-95FA-B86EADB5CE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F1A5CED-B519-491B-99A7-AE63CF69C5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4ACC2A4-86B1-4CE8-BABB-BEFC0364B11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E4F9E28-91E6-4A23-9C6D-EDD587E17E1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E64138F-9E2D-4D70-9D95-FDF5FEB72F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D4337A5-1C2B-4B82-A4F1-D723A48DAD8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FC2F8C-D652-4BBB-B12E-00C24D9238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blipFill dpi="0" rotWithShape="1">
          <a:blip r:embed="rId13">
            <a:alphaModFix amt="9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8" y="1222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86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50025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19A3857C-B397-4735-AAF3-47D624E5DE6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Linear Models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886200"/>
            <a:ext cx="7848600" cy="1752600"/>
          </a:xfrm>
        </p:spPr>
        <p:txBody>
          <a:bodyPr/>
          <a:lstStyle/>
          <a:p>
            <a:r>
              <a:rPr lang="en-US" b="1">
                <a:solidFill>
                  <a:srgbClr val="CC0000"/>
                </a:solidFill>
              </a:rPr>
              <a:t>Simple Logistic Regression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42DE60-079B-4455-9BBA-91ED720A8E2C}" type="slidenum">
              <a:rPr lang="en-US"/>
              <a:pPr/>
              <a:t>10</a:t>
            </a:fld>
            <a:endParaRPr lang="en-US"/>
          </a:p>
        </p:txBody>
      </p:sp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Slope Coefficient</a:t>
            </a:r>
            <a:endParaRPr lang="en-US" dirty="0"/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58200" cy="5334000"/>
          </a:xfrm>
        </p:spPr>
        <p:txBody>
          <a:bodyPr/>
          <a:lstStyle/>
          <a:p>
            <a:r>
              <a:rPr lang="en-US" b="1" i="1" dirty="0" smtClean="0"/>
              <a:t> </a:t>
            </a:r>
            <a:r>
              <a:rPr lang="en-US" b="1" i="1" dirty="0" smtClean="0">
                <a:solidFill>
                  <a:schemeClr val="accent2"/>
                </a:solidFill>
              </a:rPr>
              <a:t>Additive</a:t>
            </a:r>
            <a:r>
              <a:rPr lang="en-US" dirty="0" smtClean="0"/>
              <a:t> </a:t>
            </a:r>
            <a:r>
              <a:rPr lang="en-US" dirty="0"/>
              <a:t>change in </a:t>
            </a:r>
            <a:r>
              <a:rPr lang="en-US" b="1" i="1" dirty="0">
                <a:solidFill>
                  <a:schemeClr val="accent2"/>
                </a:solidFill>
              </a:rPr>
              <a:t>log(odds)</a:t>
            </a:r>
            <a:r>
              <a:rPr lang="en-US" dirty="0"/>
              <a:t> for a unit change in the explanatory variable</a:t>
            </a:r>
            <a:r>
              <a:rPr lang="en-US" dirty="0" smtClean="0"/>
              <a:t>.</a:t>
            </a:r>
            <a:endParaRPr lang="en-US" sz="7200" dirty="0"/>
          </a:p>
          <a:p>
            <a:endParaRPr lang="en-US" sz="7200" dirty="0" smtClean="0"/>
          </a:p>
          <a:p>
            <a:endParaRPr lang="en-US" dirty="0" smtClean="0"/>
          </a:p>
          <a:p>
            <a:r>
              <a:rPr lang="en-US" dirty="0" smtClean="0"/>
              <a:t>Examine HO – section 1.3</a:t>
            </a:r>
            <a:endParaRPr lang="en-US" sz="7200" dirty="0"/>
          </a:p>
        </p:txBody>
      </p:sp>
      <p:pic>
        <p:nvPicPr>
          <p:cNvPr id="37683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578100"/>
            <a:ext cx="8289561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3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42DE60-079B-4455-9BBA-91ED720A8E2C}" type="slidenum">
              <a:rPr lang="en-US"/>
              <a:pPr/>
              <a:t>11</a:t>
            </a:fld>
            <a:endParaRPr lang="en-US"/>
          </a:p>
        </p:txBody>
      </p:sp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Back-Transformed Slope</a:t>
            </a:r>
            <a:endParaRPr lang="en-US" dirty="0"/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58200" cy="5334000"/>
          </a:xfrm>
        </p:spPr>
        <p:txBody>
          <a:bodyPr/>
          <a:lstStyle/>
          <a:p>
            <a:r>
              <a:rPr lang="en-US" b="1" i="1" dirty="0" smtClean="0"/>
              <a:t> </a:t>
            </a:r>
            <a:r>
              <a:rPr lang="en-US" b="1" i="1" dirty="0" smtClean="0">
                <a:solidFill>
                  <a:schemeClr val="accent2"/>
                </a:solidFill>
              </a:rPr>
              <a:t>Multiplicative</a:t>
            </a:r>
            <a:r>
              <a:rPr lang="en-US" dirty="0" smtClean="0"/>
              <a:t> </a:t>
            </a:r>
            <a:r>
              <a:rPr lang="en-US" dirty="0"/>
              <a:t>change in </a:t>
            </a:r>
            <a:r>
              <a:rPr lang="en-US" b="1" i="1" dirty="0">
                <a:solidFill>
                  <a:schemeClr val="accent2"/>
                </a:solidFill>
              </a:rPr>
              <a:t>odds</a:t>
            </a:r>
            <a:r>
              <a:rPr lang="en-US" dirty="0"/>
              <a:t> for a unit change in the explanatory variable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Examine HO – section </a:t>
            </a:r>
            <a:r>
              <a:rPr lang="en-US" dirty="0" smtClean="0"/>
              <a:t>1.3</a:t>
            </a:r>
            <a:endParaRPr lang="en-US" sz="7200" dirty="0"/>
          </a:p>
        </p:txBody>
      </p:sp>
      <p:pic>
        <p:nvPicPr>
          <p:cNvPr id="37683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599" y="2514600"/>
            <a:ext cx="4847897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44277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3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B187F3-C247-4929-8D84-17480A8D380C}" type="slidenum">
              <a:rPr lang="en-US"/>
              <a:pPr/>
              <a:t>12</a:t>
            </a:fld>
            <a:endParaRPr lang="en-US"/>
          </a:p>
        </p:txBody>
      </p:sp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Tests for Slope</a:t>
            </a:r>
            <a:endParaRPr lang="en-US" dirty="0"/>
          </a:p>
        </p:txBody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868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Is there a </a:t>
            </a:r>
            <a:r>
              <a:rPr lang="en-US" dirty="0"/>
              <a:t>significant relationship between log(odds) and the explanatory </a:t>
            </a:r>
            <a:r>
              <a:rPr lang="en-US" dirty="0" smtClean="0"/>
              <a:t>variable?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Does the </a:t>
            </a:r>
            <a:r>
              <a:rPr lang="en-US" dirty="0"/>
              <a:t>additive change in log(odds) for a unit change in explanatory variable </a:t>
            </a:r>
            <a:r>
              <a:rPr lang="en-US" dirty="0" smtClean="0"/>
              <a:t>equal 0</a:t>
            </a:r>
            <a:r>
              <a:rPr lang="en-US" dirty="0"/>
              <a:t>?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OR does the </a:t>
            </a:r>
            <a:r>
              <a:rPr lang="en-US" dirty="0"/>
              <a:t>multiplicative change in odds for a unit change in explanatory variable </a:t>
            </a:r>
            <a:r>
              <a:rPr lang="en-US" dirty="0" smtClean="0"/>
              <a:t>equal 1</a:t>
            </a:r>
            <a:r>
              <a:rPr lang="en-US" dirty="0"/>
              <a:t>?</a:t>
            </a:r>
            <a:endParaRPr lang="en-US" dirty="0" smtClean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See HO –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summary() </a:t>
            </a:r>
            <a:r>
              <a:rPr lang="en-US" dirty="0" smtClean="0"/>
              <a:t>results in Section 1.2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966C19-15FE-4AB3-83B9-74401BC3D814}" type="slidenum">
              <a:rPr lang="en-US"/>
              <a:pPr/>
              <a:t>13</a:t>
            </a:fld>
            <a:endParaRPr lang="en-US"/>
          </a:p>
        </p:txBody>
      </p:sp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Predictions II</a:t>
            </a:r>
            <a:endParaRPr lang="en-US" dirty="0"/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534400" cy="5334000"/>
          </a:xfrm>
        </p:spPr>
        <p:txBody>
          <a:bodyPr/>
          <a:lstStyle/>
          <a:p>
            <a:r>
              <a:rPr lang="en-US" dirty="0"/>
              <a:t>Log odds is predicted by plugging </a:t>
            </a:r>
            <a:r>
              <a:rPr lang="en-US" dirty="0" smtClean="0"/>
              <a:t>X </a:t>
            </a:r>
            <a:r>
              <a:rPr lang="en-US" dirty="0"/>
              <a:t>into </a:t>
            </a:r>
            <a:r>
              <a:rPr lang="en-US" dirty="0" smtClean="0"/>
              <a:t>logistic </a:t>
            </a:r>
            <a:r>
              <a:rPr lang="en-US" dirty="0"/>
              <a:t>regression </a:t>
            </a:r>
            <a:r>
              <a:rPr lang="en-US" dirty="0" smtClean="0"/>
              <a:t>results.</a:t>
            </a:r>
          </a:p>
          <a:p>
            <a:r>
              <a:rPr lang="en-US" dirty="0" smtClean="0"/>
              <a:t>Odds </a:t>
            </a:r>
            <a:r>
              <a:rPr lang="en-US" dirty="0"/>
              <a:t>is predicted by back-transforming log odds result.</a:t>
            </a:r>
          </a:p>
          <a:p>
            <a:endParaRPr lang="en-US" dirty="0"/>
          </a:p>
          <a:p>
            <a:endParaRPr lang="en-US" sz="2000" dirty="0"/>
          </a:p>
          <a:p>
            <a:r>
              <a:rPr lang="en-US" dirty="0"/>
              <a:t>Probability of success is predicted with </a:t>
            </a:r>
            <a:r>
              <a:rPr lang="en-US" dirty="0" smtClean="0"/>
              <a:t>…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See HO – Section 1.4</a:t>
            </a:r>
            <a:endParaRPr lang="en-US" dirty="0"/>
          </a:p>
        </p:txBody>
      </p:sp>
      <p:pic>
        <p:nvPicPr>
          <p:cNvPr id="37786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1813" y="3276600"/>
            <a:ext cx="30003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876800"/>
            <a:ext cx="3174106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59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 X for Certain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Solve the logistic regression model for x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See HO – Section 1.5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One-Way IVR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FA2B7E-48AC-4207-B0BC-EA85A88A5532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828800"/>
            <a:ext cx="5248275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3852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Confidence Intervals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Normal theory tends not to work.</a:t>
            </a:r>
          </a:p>
          <a:p>
            <a:endParaRPr lang="en-US" dirty="0"/>
          </a:p>
          <a:p>
            <a:r>
              <a:rPr lang="en-US" dirty="0" smtClean="0"/>
              <a:t>Need to bootstrap.</a:t>
            </a:r>
          </a:p>
          <a:p>
            <a:pPr lvl="1"/>
            <a:r>
              <a:rPr lang="en-US" dirty="0" smtClean="0"/>
              <a:t>See HO Section 2.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One-Way IVR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FA2B7E-48AC-4207-B0BC-EA85A88A553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22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5334000"/>
          </a:xfrm>
        </p:spPr>
        <p:txBody>
          <a:bodyPr/>
          <a:lstStyle/>
          <a:p>
            <a:r>
              <a:rPr lang="en-US" sz="2800" dirty="0" smtClean="0"/>
              <a:t>Households were asked if they would accept an offer to put solar panels on the roof of their house if they would receive a 50% subsidy from the state.</a:t>
            </a:r>
          </a:p>
          <a:p>
            <a:r>
              <a:rPr lang="en-US" sz="2800" dirty="0" smtClean="0"/>
              <a:t>Also recorded demographic variables for each household: income, size, monthly mortgage payment, age of head</a:t>
            </a:r>
          </a:p>
          <a:p>
            <a:r>
              <a:rPr lang="en-US" sz="2800" dirty="0" smtClean="0"/>
              <a:t>Questions:</a:t>
            </a:r>
          </a:p>
          <a:p>
            <a:pPr lvl="1"/>
            <a:r>
              <a:rPr lang="en-US" sz="2400" dirty="0" smtClean="0"/>
              <a:t>At what income will 25% of households accept?</a:t>
            </a:r>
          </a:p>
          <a:p>
            <a:pPr lvl="1"/>
            <a:r>
              <a:rPr lang="en-US" sz="2400" dirty="0" smtClean="0"/>
              <a:t>What is the probability of acceptance for a household with an income of $80000.</a:t>
            </a:r>
          </a:p>
          <a:p>
            <a:pPr lvl="1"/>
            <a:r>
              <a:rPr lang="en-US" sz="2400" dirty="0" smtClean="0"/>
              <a:t>How much does odds of acceptance change for each $1000 increase in household income?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One-Way IVR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FA2B7E-48AC-4207-B0BC-EA85A88A553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36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CB64DF-121A-4B4D-80C5-8D16A3B510CF}" type="slidenum">
              <a:rPr lang="en-US"/>
              <a:pPr/>
              <a:t>2</a:t>
            </a:fld>
            <a:endParaRPr lang="en-US"/>
          </a:p>
        </p:txBody>
      </p:sp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Models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562600"/>
          </a:xfrm>
        </p:spPr>
        <p:txBody>
          <a:bodyPr/>
          <a:lstStyle/>
          <a:p>
            <a:r>
              <a:rPr lang="en-US"/>
              <a:t>A categorization scheme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Logistic regression has a </a:t>
            </a:r>
            <a:r>
              <a:rPr lang="en-US" b="1" i="1">
                <a:solidFill>
                  <a:srgbClr val="CC0000"/>
                </a:solidFill>
              </a:rPr>
              <a:t>categorical </a:t>
            </a:r>
            <a:r>
              <a:rPr lang="en-US"/>
              <a:t>response variable.</a:t>
            </a:r>
          </a:p>
          <a:p>
            <a:pPr lvl="1"/>
            <a:r>
              <a:rPr lang="en-US"/>
              <a:t>For simplicity we will only look at a </a:t>
            </a:r>
            <a:r>
              <a:rPr lang="en-US" b="1" i="1">
                <a:solidFill>
                  <a:srgbClr val="CC0000"/>
                </a:solidFill>
              </a:rPr>
              <a:t>binomial</a:t>
            </a:r>
            <a:r>
              <a:rPr lang="en-US"/>
              <a:t> response variable.</a:t>
            </a:r>
          </a:p>
        </p:txBody>
      </p:sp>
      <p:pic>
        <p:nvPicPr>
          <p:cNvPr id="3614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3388" y="1752600"/>
            <a:ext cx="8253412" cy="278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1480" name="AutoShape 8"/>
          <p:cNvSpPr>
            <a:spLocks noChangeArrowheads="1"/>
          </p:cNvSpPr>
          <p:nvPr/>
        </p:nvSpPr>
        <p:spPr bwMode="auto">
          <a:xfrm>
            <a:off x="8305800" y="3092450"/>
            <a:ext cx="457200" cy="381000"/>
          </a:xfrm>
          <a:prstGeom prst="star8">
            <a:avLst>
              <a:gd name="adj" fmla="val 38250"/>
            </a:avLst>
          </a:prstGeom>
          <a:solidFill>
            <a:srgbClr val="FFFF6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CC0000"/>
                </a:solidFill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361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475" grpId="0" uiExpand="1" build="p"/>
      <p:bldP spid="36148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3744D7-6B52-4E85-BB83-5E665F6E4F21}" type="slidenum">
              <a:rPr lang="en-US"/>
              <a:pPr/>
              <a:t>3</a:t>
            </a:fld>
            <a:endParaRPr lang="en-US"/>
          </a:p>
        </p:txBody>
      </p:sp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-- Bats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839200" cy="5334000"/>
          </a:xfrm>
        </p:spPr>
        <p:txBody>
          <a:bodyPr/>
          <a:lstStyle/>
          <a:p>
            <a:r>
              <a:rPr lang="en-US" dirty="0"/>
              <a:t>Hawaiian </a:t>
            </a:r>
            <a:r>
              <a:rPr lang="en-US" dirty="0" smtClean="0"/>
              <a:t>bats, recorded ... </a:t>
            </a:r>
            <a:endParaRPr lang="en-US" dirty="0"/>
          </a:p>
          <a:p>
            <a:pPr lvl="1"/>
            <a:r>
              <a:rPr lang="en-US" dirty="0"/>
              <a:t>Subspecies – </a:t>
            </a:r>
            <a:r>
              <a:rPr lang="en-US" i="1" dirty="0" err="1"/>
              <a:t>cinereus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) and </a:t>
            </a:r>
            <a:r>
              <a:rPr lang="en-US" i="1" dirty="0" err="1"/>
              <a:t>semotus</a:t>
            </a:r>
            <a:r>
              <a:rPr lang="en-US" i="1" dirty="0"/>
              <a:t> 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eight </a:t>
            </a:r>
            <a:r>
              <a:rPr lang="en-US" dirty="0"/>
              <a:t>of upper left canine tooth (mm)</a:t>
            </a:r>
          </a:p>
          <a:p>
            <a:endParaRPr lang="en-US" dirty="0"/>
          </a:p>
          <a:p>
            <a:r>
              <a:rPr lang="en-US" dirty="0"/>
              <a:t>Questions</a:t>
            </a:r>
          </a:p>
          <a:p>
            <a:pPr lvl="1"/>
            <a:r>
              <a:rPr lang="en-US" dirty="0"/>
              <a:t>Is subspecies type related to canine tooth height?</a:t>
            </a:r>
          </a:p>
          <a:p>
            <a:pPr lvl="1"/>
            <a:r>
              <a:rPr lang="en-US" dirty="0"/>
              <a:t>Can canine tooth height predict subspecies type</a:t>
            </a:r>
            <a:r>
              <a:rPr lang="en-US" dirty="0" smtClean="0"/>
              <a:t>?</a:t>
            </a:r>
          </a:p>
          <a:p>
            <a:pPr lvl="1"/>
            <a:endParaRPr lang="en-US" dirty="0"/>
          </a:p>
          <a:p>
            <a:r>
              <a:rPr lang="en-US" dirty="0" smtClean="0"/>
              <a:t>Examine HO – Section 1.1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B560DF-6F02-4B96-B52A-40C3B7F749F5}" type="slidenum">
              <a:rPr lang="en-US"/>
              <a:pPr/>
              <a:t>4</a:t>
            </a:fld>
            <a:endParaRPr lang="en-US"/>
          </a:p>
        </p:txBody>
      </p:sp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of “Success”</a:t>
            </a:r>
            <a:endParaRPr lang="en-US" dirty="0"/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534400" cy="5334000"/>
          </a:xfrm>
        </p:spPr>
        <p:txBody>
          <a:bodyPr/>
          <a:lstStyle/>
          <a:p>
            <a:pPr marL="342900" lvl="1" indent="-342900">
              <a:buFontTx/>
              <a:buChar char="•"/>
            </a:pPr>
            <a:r>
              <a:rPr lang="en-US" sz="3200" dirty="0"/>
              <a:t>Define p</a:t>
            </a:r>
            <a:r>
              <a:rPr lang="en-US" sz="3200" baseline="-25000" dirty="0"/>
              <a:t>i</a:t>
            </a:r>
            <a:r>
              <a:rPr lang="en-US" sz="3200" dirty="0"/>
              <a:t> = </a:t>
            </a:r>
            <a:r>
              <a:rPr lang="en-US" sz="3200" dirty="0" err="1">
                <a:latin typeface="Symbol" pitchFamily="18" charset="2"/>
              </a:rPr>
              <a:t>m</a:t>
            </a:r>
            <a:r>
              <a:rPr lang="en-US" sz="3200" baseline="-25000" dirty="0" err="1"/>
              <a:t>Y|X</a:t>
            </a:r>
            <a:r>
              <a:rPr lang="en-US" sz="2000" baseline="-40000" dirty="0" err="1"/>
              <a:t>i</a:t>
            </a:r>
            <a:r>
              <a:rPr lang="en-US" sz="3200" dirty="0"/>
              <a:t> = PR(Y</a:t>
            </a:r>
            <a:r>
              <a:rPr lang="en-US" sz="3200" baseline="-25000" dirty="0"/>
              <a:t>i</a:t>
            </a:r>
            <a:r>
              <a:rPr lang="en-US" sz="3200" dirty="0"/>
              <a:t>=1)</a:t>
            </a:r>
          </a:p>
          <a:p>
            <a:pPr lvl="1"/>
            <a:r>
              <a:rPr lang="en-US" dirty="0" smtClean="0"/>
              <a:t>Probability </a:t>
            </a:r>
            <a:r>
              <a:rPr lang="en-US" dirty="0"/>
              <a:t>of success (Y=1) for each value of </a:t>
            </a:r>
            <a:r>
              <a:rPr lang="en-US" dirty="0" smtClean="0"/>
              <a:t>X</a:t>
            </a:r>
            <a:endParaRPr lang="en-US" sz="1400" dirty="0"/>
          </a:p>
          <a:p>
            <a:r>
              <a:rPr lang="en-US" dirty="0" smtClean="0"/>
              <a:t>Plot </a:t>
            </a:r>
            <a:r>
              <a:rPr lang="en-US" dirty="0"/>
              <a:t>of p</a:t>
            </a:r>
            <a:r>
              <a:rPr lang="en-US" baseline="-25000" dirty="0"/>
              <a:t>i</a:t>
            </a:r>
            <a:r>
              <a:rPr lang="en-US" dirty="0"/>
              <a:t> versus x</a:t>
            </a:r>
            <a:r>
              <a:rPr lang="en-US" baseline="-25000" dirty="0"/>
              <a:t>i</a:t>
            </a:r>
            <a:r>
              <a:rPr lang="en-US" dirty="0"/>
              <a:t> is </a:t>
            </a:r>
            <a:r>
              <a:rPr lang="en-US" dirty="0" smtClean="0"/>
              <a:t>non-linear</a:t>
            </a:r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743200"/>
            <a:ext cx="4114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4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7A74FC-8241-4B84-BB61-689C4C67C8B5}" type="slidenum">
              <a:rPr lang="en-US"/>
              <a:pPr/>
              <a:t>5</a:t>
            </a:fld>
            <a:endParaRPr lang="en-US"/>
          </a:p>
        </p:txBody>
      </p:sp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Odds Ratio</a:t>
            </a:r>
            <a:endParaRPr lang="en-US" dirty="0"/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534400" cy="5562600"/>
          </a:xfrm>
        </p:spPr>
        <p:txBody>
          <a:bodyPr/>
          <a:lstStyle/>
          <a:p>
            <a:r>
              <a:rPr lang="en-US" dirty="0"/>
              <a:t>Define </a:t>
            </a:r>
            <a:r>
              <a:rPr lang="en-US" dirty="0" err="1"/>
              <a:t>odds</a:t>
            </a:r>
            <a:r>
              <a:rPr lang="en-US" baseline="-25000" dirty="0" err="1"/>
              <a:t>i</a:t>
            </a:r>
            <a:r>
              <a:rPr lang="en-US" dirty="0"/>
              <a:t> =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Ratio of </a:t>
            </a:r>
            <a:r>
              <a:rPr lang="en-US" dirty="0" smtClean="0"/>
              <a:t>PR(“success”) to PR(“failure”)</a:t>
            </a:r>
            <a:endParaRPr lang="en-US" dirty="0"/>
          </a:p>
          <a:p>
            <a:pPr lvl="1"/>
            <a:endParaRPr lang="en-US" sz="1400" dirty="0"/>
          </a:p>
          <a:p>
            <a:pPr lvl="1"/>
            <a:r>
              <a:rPr lang="en-US" dirty="0"/>
              <a:t>If p</a:t>
            </a:r>
            <a:r>
              <a:rPr lang="en-US" baseline="-25000" dirty="0"/>
              <a:t>i</a:t>
            </a:r>
            <a:r>
              <a:rPr lang="en-US" dirty="0"/>
              <a:t>= 0.75 then </a:t>
            </a:r>
            <a:r>
              <a:rPr lang="en-US" dirty="0" err="1"/>
              <a:t>odds</a:t>
            </a:r>
            <a:r>
              <a:rPr lang="en-US" baseline="-25000" dirty="0" err="1"/>
              <a:t>i</a:t>
            </a:r>
            <a:r>
              <a:rPr lang="en-US" dirty="0"/>
              <a:t> = 3</a:t>
            </a:r>
          </a:p>
          <a:p>
            <a:pPr lvl="2"/>
            <a:r>
              <a:rPr lang="en-US" dirty="0"/>
              <a:t>Three times more likely to have a success.</a:t>
            </a:r>
          </a:p>
          <a:p>
            <a:pPr lvl="1"/>
            <a:r>
              <a:rPr lang="en-US" dirty="0"/>
              <a:t>If p</a:t>
            </a:r>
            <a:r>
              <a:rPr lang="en-US" baseline="-25000" dirty="0"/>
              <a:t>i</a:t>
            </a:r>
            <a:r>
              <a:rPr lang="en-US" dirty="0"/>
              <a:t> = 0.5 then </a:t>
            </a:r>
            <a:r>
              <a:rPr lang="en-US" dirty="0" err="1"/>
              <a:t>odds</a:t>
            </a:r>
            <a:r>
              <a:rPr lang="en-US" baseline="-25000" dirty="0" err="1"/>
              <a:t>i</a:t>
            </a:r>
            <a:r>
              <a:rPr lang="en-US" dirty="0"/>
              <a:t> = 1</a:t>
            </a:r>
          </a:p>
          <a:p>
            <a:pPr lvl="2"/>
            <a:r>
              <a:rPr lang="en-US" dirty="0"/>
              <a:t>Equally like to have a success or a failure.</a:t>
            </a:r>
          </a:p>
          <a:p>
            <a:pPr lvl="1"/>
            <a:r>
              <a:rPr lang="en-US" dirty="0"/>
              <a:t>If p</a:t>
            </a:r>
            <a:r>
              <a:rPr lang="en-US" baseline="-25000" dirty="0"/>
              <a:t>i</a:t>
            </a:r>
            <a:r>
              <a:rPr lang="en-US" dirty="0"/>
              <a:t> = 0.25 then </a:t>
            </a:r>
            <a:r>
              <a:rPr lang="en-US" dirty="0" err="1"/>
              <a:t>odds</a:t>
            </a:r>
            <a:r>
              <a:rPr lang="en-US" baseline="-25000" dirty="0" err="1"/>
              <a:t>i</a:t>
            </a:r>
            <a:r>
              <a:rPr lang="en-US" dirty="0"/>
              <a:t> = 1/3</a:t>
            </a:r>
          </a:p>
          <a:p>
            <a:pPr lvl="2"/>
            <a:r>
              <a:rPr lang="en-US" dirty="0"/>
              <a:t>One-third as likely to have a success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Three times more likely to have a failure.</a:t>
            </a:r>
            <a:endParaRPr lang="en-US" dirty="0"/>
          </a:p>
        </p:txBody>
      </p:sp>
      <p:pic>
        <p:nvPicPr>
          <p:cNvPr id="37069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1047750"/>
            <a:ext cx="152400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1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7A74FC-8241-4B84-BB61-689C4C67C8B5}" type="slidenum">
              <a:rPr lang="en-US"/>
              <a:pPr/>
              <a:t>6</a:t>
            </a:fld>
            <a:endParaRPr lang="en-US"/>
          </a:p>
        </p:txBody>
      </p:sp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Odds Ratio</a:t>
            </a:r>
            <a:endParaRPr lang="en-US" dirty="0"/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534400" cy="2057400"/>
          </a:xfrm>
        </p:spPr>
        <p:txBody>
          <a:bodyPr/>
          <a:lstStyle/>
          <a:p>
            <a:r>
              <a:rPr lang="en-US" dirty="0" smtClean="0"/>
              <a:t>Calculate and interpret odds for:</a:t>
            </a:r>
          </a:p>
          <a:p>
            <a:pPr lvl="1"/>
            <a:r>
              <a:rPr lang="en-US" dirty="0" smtClean="0"/>
              <a:t>p</a:t>
            </a:r>
            <a:r>
              <a:rPr lang="en-US" baseline="-25000" dirty="0" smtClean="0"/>
              <a:t>i</a:t>
            </a:r>
            <a:r>
              <a:rPr lang="en-US" dirty="0" smtClean="0"/>
              <a:t> = 0.01, 0.1, 0.8, 0.9, 0.99</a:t>
            </a:r>
          </a:p>
          <a:p>
            <a:pPr lvl="1"/>
            <a:endParaRPr lang="en-US" sz="1400" dirty="0"/>
          </a:p>
          <a:p>
            <a:r>
              <a:rPr lang="en-US" dirty="0"/>
              <a:t>Plot of </a:t>
            </a:r>
            <a:r>
              <a:rPr lang="en-US" dirty="0" err="1"/>
              <a:t>odds</a:t>
            </a:r>
            <a:r>
              <a:rPr lang="en-US" baseline="-25000" dirty="0" err="1"/>
              <a:t>i</a:t>
            </a:r>
            <a:r>
              <a:rPr lang="en-US" dirty="0"/>
              <a:t> versus x</a:t>
            </a:r>
            <a:r>
              <a:rPr lang="en-US" baseline="-25000" dirty="0"/>
              <a:t>i</a:t>
            </a:r>
            <a:r>
              <a:rPr lang="en-US" dirty="0"/>
              <a:t> is still non-linear</a:t>
            </a:r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743200"/>
            <a:ext cx="4114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9752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1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A6A66F-3CB9-4CF8-9584-217CBD479FA2}" type="slidenum">
              <a:rPr lang="en-US"/>
              <a:pPr/>
              <a:t>7</a:t>
            </a:fld>
            <a:endParaRPr lang="en-US"/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2238"/>
            <a:ext cx="9144000" cy="868362"/>
          </a:xfrm>
        </p:spPr>
        <p:txBody>
          <a:bodyPr/>
          <a:lstStyle/>
          <a:p>
            <a:r>
              <a:rPr lang="en-US" dirty="0" err="1" smtClean="0"/>
              <a:t>Logit</a:t>
            </a:r>
            <a:r>
              <a:rPr lang="en-US" dirty="0" smtClean="0"/>
              <a:t> </a:t>
            </a:r>
            <a:r>
              <a:rPr lang="en-US" dirty="0" err="1" smtClean="0"/>
              <a:t>Tranform</a:t>
            </a:r>
            <a:r>
              <a:rPr lang="en-US" dirty="0" smtClean="0"/>
              <a:t> (i.e., “log odds”)</a:t>
            </a:r>
            <a:endParaRPr lang="en-US" dirty="0"/>
          </a:p>
        </p:txBody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534400" cy="5334000"/>
          </a:xfrm>
        </p:spPr>
        <p:txBody>
          <a:bodyPr/>
          <a:lstStyle/>
          <a:p>
            <a:r>
              <a:rPr lang="en-US" dirty="0" smtClean="0"/>
              <a:t>Define</a:t>
            </a:r>
            <a:endParaRPr lang="en-US" dirty="0"/>
          </a:p>
          <a:p>
            <a:pPr marL="457200" lvl="1" indent="0">
              <a:buNone/>
            </a:pPr>
            <a:endParaRPr lang="en-US" sz="2400" dirty="0"/>
          </a:p>
          <a:p>
            <a:pPr lvl="1"/>
            <a:r>
              <a:rPr lang="en-US" dirty="0" smtClean="0"/>
              <a:t>Plot </a:t>
            </a:r>
            <a:r>
              <a:rPr lang="en-US" dirty="0"/>
              <a:t>of </a:t>
            </a:r>
            <a:r>
              <a:rPr lang="en-US" dirty="0" err="1"/>
              <a:t>logit</a:t>
            </a:r>
            <a:r>
              <a:rPr lang="en-US" dirty="0"/>
              <a:t>(p</a:t>
            </a:r>
            <a:r>
              <a:rPr lang="en-US" baseline="-25000" dirty="0"/>
              <a:t>i</a:t>
            </a:r>
            <a:r>
              <a:rPr lang="en-US" dirty="0"/>
              <a:t>) versus x</a:t>
            </a:r>
            <a:r>
              <a:rPr lang="en-US" baseline="-25000" dirty="0"/>
              <a:t>i</a:t>
            </a:r>
            <a:r>
              <a:rPr lang="en-US" dirty="0"/>
              <a:t> is generally linear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3717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969963"/>
            <a:ext cx="5343525" cy="131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743200"/>
            <a:ext cx="4114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1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BC47F6-4FC7-43B3-A422-E8C7E257D3CB}" type="slidenum">
              <a:rPr lang="en-US"/>
              <a:pPr/>
              <a:t>8</a:t>
            </a:fld>
            <a:endParaRPr lang="en-US"/>
          </a:p>
        </p:txBody>
      </p:sp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Logistic Regression Model</a:t>
            </a:r>
          </a:p>
        </p:txBody>
      </p:sp>
      <p:sp>
        <p:nvSpPr>
          <p:cNvPr id="369668" name="Rectangle 4"/>
          <p:cNvSpPr>
            <a:spLocks noChangeArrowheads="1"/>
          </p:cNvSpPr>
          <p:nvPr/>
        </p:nvSpPr>
        <p:spPr bwMode="auto">
          <a:xfrm>
            <a:off x="381000" y="1143000"/>
            <a:ext cx="85344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0" dirty="0"/>
              <a:t>Transformed model then becomes </a:t>
            </a:r>
            <a:r>
              <a:rPr lang="en-US" sz="3200" b="0" dirty="0" smtClean="0"/>
              <a:t>…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b="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b="0" dirty="0" smtClean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b="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b="0" dirty="0" smtClean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0" dirty="0" smtClean="0"/>
              <a:t>Examine HO – section 1.2</a:t>
            </a:r>
            <a:endParaRPr lang="en-US" sz="3200" b="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b="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b="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b="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b="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1828800"/>
            <a:ext cx="6429375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68" grpId="0" uiExpand="1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966C19-15FE-4AB3-83B9-74401BC3D814}" type="slidenum">
              <a:rPr lang="en-US"/>
              <a:pPr/>
              <a:t>9</a:t>
            </a:fld>
            <a:endParaRPr lang="en-US"/>
          </a:p>
        </p:txBody>
      </p:sp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Predictions I</a:t>
            </a:r>
            <a:endParaRPr lang="en-US" dirty="0"/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534400" cy="5334000"/>
          </a:xfrm>
        </p:spPr>
        <p:txBody>
          <a:bodyPr/>
          <a:lstStyle/>
          <a:p>
            <a:r>
              <a:rPr lang="en-US" dirty="0"/>
              <a:t>Log odds is predicted by </a:t>
            </a:r>
            <a:r>
              <a:rPr lang="en-US" dirty="0" smtClean="0"/>
              <a:t>plugging </a:t>
            </a:r>
            <a:r>
              <a:rPr lang="en-US" dirty="0"/>
              <a:t>X </a:t>
            </a:r>
            <a:r>
              <a:rPr lang="en-US" dirty="0" smtClean="0"/>
              <a:t>into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See HO – first line of Section 1.3</a:t>
            </a:r>
            <a:endParaRPr lang="en-US" dirty="0"/>
          </a:p>
        </p:txBody>
      </p:sp>
      <p:pic>
        <p:nvPicPr>
          <p:cNvPr id="37786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49159" y="1929384"/>
            <a:ext cx="5045682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6639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6858</TotalTime>
  <Words>580</Words>
  <Application>Microsoft Office PowerPoint</Application>
  <PresentationFormat>On-screen Show (4:3)</PresentationFormat>
  <Paragraphs>143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Courier New</vt:lpstr>
      <vt:lpstr>Symbol</vt:lpstr>
      <vt:lpstr>Default Design</vt:lpstr>
      <vt:lpstr>Linear Models</vt:lpstr>
      <vt:lpstr>Linear Models</vt:lpstr>
      <vt:lpstr>Example -- Bats</vt:lpstr>
      <vt:lpstr>Probability of “Success”</vt:lpstr>
      <vt:lpstr>Odds Ratio</vt:lpstr>
      <vt:lpstr>Odds Ratio</vt:lpstr>
      <vt:lpstr>Logit Tranform (i.e., “log odds”)</vt:lpstr>
      <vt:lpstr>Logistic Regression Model</vt:lpstr>
      <vt:lpstr>Predictions I</vt:lpstr>
      <vt:lpstr>Slope Coefficient</vt:lpstr>
      <vt:lpstr>Back-Transformed Slope</vt:lpstr>
      <vt:lpstr>Default Tests for Slope</vt:lpstr>
      <vt:lpstr>Predictions II</vt:lpstr>
      <vt:lpstr>Predict X for Certain Probability</vt:lpstr>
      <vt:lpstr>Confidence Intervals</vt:lpstr>
      <vt:lpstr>Another Example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dogle</dc:creator>
  <cp:lastModifiedBy>Derek Ogle</cp:lastModifiedBy>
  <cp:revision>129</cp:revision>
  <dcterms:created xsi:type="dcterms:W3CDTF">2005-12-26T20:44:58Z</dcterms:created>
  <dcterms:modified xsi:type="dcterms:W3CDTF">2015-03-25T02:52:05Z</dcterms:modified>
</cp:coreProperties>
</file>