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sldIdLst>
    <p:sldId id="256" r:id="rId2"/>
    <p:sldId id="258" r:id="rId3"/>
    <p:sldId id="335" r:id="rId4"/>
    <p:sldId id="259" r:id="rId5"/>
    <p:sldId id="261" r:id="rId6"/>
    <p:sldId id="266" r:id="rId7"/>
    <p:sldId id="336" r:id="rId8"/>
    <p:sldId id="337" r:id="rId9"/>
    <p:sldId id="338" r:id="rId10"/>
    <p:sldId id="339" r:id="rId11"/>
    <p:sldId id="340" r:id="rId12"/>
    <p:sldId id="341" r:id="rId13"/>
    <p:sldId id="342" r:id="rId14"/>
    <p:sldId id="268" r:id="rId15"/>
    <p:sldId id="272" r:id="rId16"/>
    <p:sldId id="270" r:id="rId17"/>
    <p:sldId id="271" r:id="rId18"/>
    <p:sldId id="273" r:id="rId19"/>
    <p:sldId id="324" r:id="rId20"/>
    <p:sldId id="343" r:id="rId21"/>
    <p:sldId id="285" r:id="rId22"/>
    <p:sldId id="281" r:id="rId23"/>
    <p:sldId id="282" r:id="rId24"/>
    <p:sldId id="306" r:id="rId25"/>
    <p:sldId id="289" r:id="rId26"/>
    <p:sldId id="294" r:id="rId27"/>
    <p:sldId id="331" r:id="rId28"/>
    <p:sldId id="332" r:id="rId29"/>
    <p:sldId id="333" r:id="rId30"/>
    <p:sldId id="334" r:id="rId31"/>
    <p:sldId id="329" r:id="rId32"/>
    <p:sldId id="283" r:id="rId33"/>
  </p:sldIdLst>
  <p:sldSz cx="9144000" cy="6858000" type="screen4x3"/>
  <p:notesSz cx="7004050" cy="9290050"/>
  <p:defaultTextStyle>
    <a:defPPr>
      <a:defRPr lang="en-US"/>
    </a:defPPr>
    <a:lvl1pPr algn="l" rtl="0" fontAlgn="base">
      <a:spcBef>
        <a:spcPct val="0"/>
      </a:spcBef>
      <a:spcAft>
        <a:spcPct val="0"/>
      </a:spcAft>
      <a:defRPr sz="2800" kern="1200">
        <a:solidFill>
          <a:schemeClr val="tx1"/>
        </a:solidFill>
        <a:latin typeface="Arial" charset="0"/>
        <a:ea typeface="+mn-ea"/>
        <a:cs typeface="+mn-cs"/>
      </a:defRPr>
    </a:lvl1pPr>
    <a:lvl2pPr marL="457200" algn="l" rtl="0" fontAlgn="base">
      <a:spcBef>
        <a:spcPct val="0"/>
      </a:spcBef>
      <a:spcAft>
        <a:spcPct val="0"/>
      </a:spcAft>
      <a:defRPr sz="2800" kern="1200">
        <a:solidFill>
          <a:schemeClr val="tx1"/>
        </a:solidFill>
        <a:latin typeface="Arial" charset="0"/>
        <a:ea typeface="+mn-ea"/>
        <a:cs typeface="+mn-cs"/>
      </a:defRPr>
    </a:lvl2pPr>
    <a:lvl3pPr marL="914400" algn="l" rtl="0" fontAlgn="base">
      <a:spcBef>
        <a:spcPct val="0"/>
      </a:spcBef>
      <a:spcAft>
        <a:spcPct val="0"/>
      </a:spcAft>
      <a:defRPr sz="2800" kern="1200">
        <a:solidFill>
          <a:schemeClr val="tx1"/>
        </a:solidFill>
        <a:latin typeface="Arial" charset="0"/>
        <a:ea typeface="+mn-ea"/>
        <a:cs typeface="+mn-cs"/>
      </a:defRPr>
    </a:lvl3pPr>
    <a:lvl4pPr marL="1371600" algn="l" rtl="0" fontAlgn="base">
      <a:spcBef>
        <a:spcPct val="0"/>
      </a:spcBef>
      <a:spcAft>
        <a:spcPct val="0"/>
      </a:spcAft>
      <a:defRPr sz="2800" kern="1200">
        <a:solidFill>
          <a:schemeClr val="tx1"/>
        </a:solidFill>
        <a:latin typeface="Arial" charset="0"/>
        <a:ea typeface="+mn-ea"/>
        <a:cs typeface="+mn-cs"/>
      </a:defRPr>
    </a:lvl4pPr>
    <a:lvl5pPr marL="1828800" algn="l" rtl="0" fontAlgn="base">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FF0000"/>
    <a:srgbClr val="FFFF66"/>
    <a:srgbClr val="CCFFCC"/>
    <a:srgbClr val="99FFCC"/>
    <a:srgbClr val="008000"/>
    <a:srgbClr val="E2F7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18" autoAdjust="0"/>
    <p:restoredTop sz="96158" autoAdjust="0"/>
  </p:normalViewPr>
  <p:slideViewPr>
    <p:cSldViewPr>
      <p:cViewPr varScale="1">
        <p:scale>
          <a:sx n="72" d="100"/>
          <a:sy n="72" d="100"/>
        </p:scale>
        <p:origin x="1272" y="4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035300" cy="465138"/>
          </a:xfrm>
          <a:prstGeom prst="rect">
            <a:avLst/>
          </a:prstGeom>
          <a:noFill/>
          <a:ln w="9525">
            <a:noFill/>
            <a:miter lim="800000"/>
            <a:headEnd/>
            <a:tailEnd/>
          </a:ln>
          <a:effectLst/>
        </p:spPr>
        <p:txBody>
          <a:bodyPr vert="horz" wrap="square" lIns="93104" tIns="46552" rIns="93104" bIns="46552" numCol="1" anchor="t" anchorCtr="0" compatLnSpc="1">
            <a:prstTxWarp prst="textNoShape">
              <a:avLst/>
            </a:prstTxWarp>
          </a:bodyPr>
          <a:lstStyle>
            <a:lvl1pPr defTabSz="930275">
              <a:defRPr sz="1200"/>
            </a:lvl1pPr>
          </a:lstStyle>
          <a:p>
            <a:endParaRPr lang="en-US"/>
          </a:p>
        </p:txBody>
      </p:sp>
      <p:sp>
        <p:nvSpPr>
          <p:cNvPr id="26627" name="Rectangle 3"/>
          <p:cNvSpPr>
            <a:spLocks noGrp="1" noChangeArrowheads="1"/>
          </p:cNvSpPr>
          <p:nvPr>
            <p:ph type="dt" idx="1"/>
          </p:nvPr>
        </p:nvSpPr>
        <p:spPr bwMode="auto">
          <a:xfrm>
            <a:off x="3967163" y="0"/>
            <a:ext cx="3035300" cy="465138"/>
          </a:xfrm>
          <a:prstGeom prst="rect">
            <a:avLst/>
          </a:prstGeom>
          <a:noFill/>
          <a:ln w="9525">
            <a:noFill/>
            <a:miter lim="800000"/>
            <a:headEnd/>
            <a:tailEnd/>
          </a:ln>
          <a:effectLst/>
        </p:spPr>
        <p:txBody>
          <a:bodyPr vert="horz" wrap="square" lIns="93104" tIns="46552" rIns="93104" bIns="46552" numCol="1" anchor="t" anchorCtr="0" compatLnSpc="1">
            <a:prstTxWarp prst="textNoShape">
              <a:avLst/>
            </a:prstTxWarp>
          </a:bodyPr>
          <a:lstStyle>
            <a:lvl1pPr algn="r" defTabSz="930275">
              <a:defRPr sz="1200"/>
            </a:lvl1pPr>
          </a:lstStyle>
          <a:p>
            <a:endParaRPr lang="en-US"/>
          </a:p>
        </p:txBody>
      </p:sp>
      <p:sp>
        <p:nvSpPr>
          <p:cNvPr id="26628" name="Rectangle 4"/>
          <p:cNvSpPr>
            <a:spLocks noGrp="1" noRot="1" noChangeAspect="1" noChangeArrowheads="1" noTextEdit="1"/>
          </p:cNvSpPr>
          <p:nvPr>
            <p:ph type="sldImg" idx="2"/>
          </p:nvPr>
        </p:nvSpPr>
        <p:spPr bwMode="auto">
          <a:xfrm>
            <a:off x="1179513" y="696913"/>
            <a:ext cx="4645025" cy="3482975"/>
          </a:xfrm>
          <a:prstGeom prst="rect">
            <a:avLst/>
          </a:prstGeom>
          <a:noFill/>
          <a:ln w="9525">
            <a:solidFill>
              <a:srgbClr val="000000"/>
            </a:solidFill>
            <a:miter lim="800000"/>
            <a:headEnd/>
            <a:tailEnd/>
          </a:ln>
          <a:effectLst/>
        </p:spPr>
      </p:sp>
      <p:sp>
        <p:nvSpPr>
          <p:cNvPr id="26629" name="Rectangle 5"/>
          <p:cNvSpPr>
            <a:spLocks noGrp="1" noChangeArrowheads="1"/>
          </p:cNvSpPr>
          <p:nvPr>
            <p:ph type="body" sz="quarter" idx="3"/>
          </p:nvPr>
        </p:nvSpPr>
        <p:spPr bwMode="auto">
          <a:xfrm>
            <a:off x="700088" y="4413250"/>
            <a:ext cx="5603875" cy="4179888"/>
          </a:xfrm>
          <a:prstGeom prst="rect">
            <a:avLst/>
          </a:prstGeom>
          <a:noFill/>
          <a:ln w="9525">
            <a:noFill/>
            <a:miter lim="800000"/>
            <a:headEnd/>
            <a:tailEnd/>
          </a:ln>
          <a:effectLst/>
        </p:spPr>
        <p:txBody>
          <a:bodyPr vert="horz" wrap="square" lIns="93104" tIns="46552" rIns="93104" bIns="4655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6630" name="Rectangle 6"/>
          <p:cNvSpPr>
            <a:spLocks noGrp="1" noChangeArrowheads="1"/>
          </p:cNvSpPr>
          <p:nvPr>
            <p:ph type="ftr" sz="quarter" idx="4"/>
          </p:nvPr>
        </p:nvSpPr>
        <p:spPr bwMode="auto">
          <a:xfrm>
            <a:off x="0" y="8823325"/>
            <a:ext cx="3035300" cy="465138"/>
          </a:xfrm>
          <a:prstGeom prst="rect">
            <a:avLst/>
          </a:prstGeom>
          <a:noFill/>
          <a:ln w="9525">
            <a:noFill/>
            <a:miter lim="800000"/>
            <a:headEnd/>
            <a:tailEnd/>
          </a:ln>
          <a:effectLst/>
        </p:spPr>
        <p:txBody>
          <a:bodyPr vert="horz" wrap="square" lIns="93104" tIns="46552" rIns="93104" bIns="46552" numCol="1" anchor="b" anchorCtr="0" compatLnSpc="1">
            <a:prstTxWarp prst="textNoShape">
              <a:avLst/>
            </a:prstTxWarp>
          </a:bodyPr>
          <a:lstStyle>
            <a:lvl1pPr defTabSz="930275">
              <a:defRPr sz="1200"/>
            </a:lvl1pPr>
          </a:lstStyle>
          <a:p>
            <a:endParaRPr lang="en-US"/>
          </a:p>
        </p:txBody>
      </p:sp>
      <p:sp>
        <p:nvSpPr>
          <p:cNvPr id="26631" name="Rectangle 7"/>
          <p:cNvSpPr>
            <a:spLocks noGrp="1" noChangeArrowheads="1"/>
          </p:cNvSpPr>
          <p:nvPr>
            <p:ph type="sldNum" sz="quarter" idx="5"/>
          </p:nvPr>
        </p:nvSpPr>
        <p:spPr bwMode="auto">
          <a:xfrm>
            <a:off x="3967163" y="8823325"/>
            <a:ext cx="3035300" cy="465138"/>
          </a:xfrm>
          <a:prstGeom prst="rect">
            <a:avLst/>
          </a:prstGeom>
          <a:noFill/>
          <a:ln w="9525">
            <a:noFill/>
            <a:miter lim="800000"/>
            <a:headEnd/>
            <a:tailEnd/>
          </a:ln>
          <a:effectLst/>
        </p:spPr>
        <p:txBody>
          <a:bodyPr vert="horz" wrap="square" lIns="93104" tIns="46552" rIns="93104" bIns="46552" numCol="1" anchor="b" anchorCtr="0" compatLnSpc="1">
            <a:prstTxWarp prst="textNoShape">
              <a:avLst/>
            </a:prstTxWarp>
          </a:bodyPr>
          <a:lstStyle>
            <a:lvl1pPr algn="r" defTabSz="930275">
              <a:defRPr sz="1200"/>
            </a:lvl1pPr>
          </a:lstStyle>
          <a:p>
            <a:fld id="{D159934F-C72F-4F16-B7DD-CEEDBA399639}" type="slidenum">
              <a:rPr lang="en-US"/>
              <a:pPr/>
              <a:t>‹#›</a:t>
            </a:fld>
            <a:endParaRPr lang="en-US"/>
          </a:p>
        </p:txBody>
      </p:sp>
    </p:spTree>
    <p:extLst>
      <p:ext uri="{BB962C8B-B14F-4D97-AF65-F5344CB8AC3E}">
        <p14:creationId xmlns:p14="http://schemas.microsoft.com/office/powerpoint/2010/main" val="344132400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C07998-5BB4-4DC3-8A74-DDDCE6CFBE84}" type="slidenum">
              <a:rPr lang="en-US"/>
              <a:pPr/>
              <a:t>6</a:t>
            </a:fld>
            <a:endParaRPr lang="en-US"/>
          </a:p>
        </p:txBody>
      </p:sp>
      <p:sp>
        <p:nvSpPr>
          <p:cNvPr id="248834" name="Rectangle 2"/>
          <p:cNvSpPr>
            <a:spLocks noGrp="1" noRot="1" noChangeAspect="1" noChangeArrowheads="1" noTextEdit="1"/>
          </p:cNvSpPr>
          <p:nvPr>
            <p:ph type="sldImg"/>
          </p:nvPr>
        </p:nvSpPr>
        <p:spPr>
          <a:ln/>
        </p:spPr>
      </p:sp>
      <p:sp>
        <p:nvSpPr>
          <p:cNvPr id="2488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23711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https://statistics.laerd.com/statistical-guides/repeated-measures-anova-statistical-guide.php</a:t>
            </a:r>
            <a:endParaRPr lang="en-US" dirty="0"/>
          </a:p>
        </p:txBody>
      </p:sp>
      <p:sp>
        <p:nvSpPr>
          <p:cNvPr id="4" name="Slide Number Placeholder 3"/>
          <p:cNvSpPr>
            <a:spLocks noGrp="1"/>
          </p:cNvSpPr>
          <p:nvPr>
            <p:ph type="sldNum" sz="quarter" idx="10"/>
          </p:nvPr>
        </p:nvSpPr>
        <p:spPr/>
        <p:txBody>
          <a:bodyPr/>
          <a:lstStyle/>
          <a:p>
            <a:fld id="{D159934F-C72F-4F16-B7DD-CEEDBA399639}" type="slidenum">
              <a:rPr lang="en-US" smtClean="0"/>
              <a:pPr/>
              <a:t>8</a:t>
            </a:fld>
            <a:endParaRPr lang="en-US"/>
          </a:p>
        </p:txBody>
      </p:sp>
    </p:spTree>
    <p:extLst>
      <p:ext uri="{BB962C8B-B14F-4D97-AF65-F5344CB8AC3E}">
        <p14:creationId xmlns:p14="http://schemas.microsoft.com/office/powerpoint/2010/main" val="1044086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windows(4,4); par(mar=c(3.5,3.5,0.1,0.1),</a:t>
            </a:r>
            <a:r>
              <a:rPr lang="en-US" dirty="0" err="1" smtClean="0"/>
              <a:t>mgp</a:t>
            </a:r>
            <a:r>
              <a:rPr lang="en-US" dirty="0" smtClean="0"/>
              <a:t>=c(2.4,0.75,0),</a:t>
            </a:r>
            <a:r>
              <a:rPr lang="en-US" dirty="0" err="1" smtClean="0"/>
              <a:t>las</a:t>
            </a:r>
            <a:r>
              <a:rPr lang="en-US" dirty="0" smtClean="0"/>
              <a:t>=1)</a:t>
            </a:r>
          </a:p>
          <a:p>
            <a:r>
              <a:rPr lang="en-US" dirty="0" smtClean="0"/>
              <a:t>g &lt;- 2:12</a:t>
            </a:r>
          </a:p>
          <a:p>
            <a:r>
              <a:rPr lang="en-US" dirty="0" smtClean="0"/>
              <a:t>g2k &lt;- choose(g,2)</a:t>
            </a:r>
          </a:p>
          <a:p>
            <a:r>
              <a:rPr lang="en-US" dirty="0" smtClean="0"/>
              <a:t>k &lt;- 1:max(g2k)</a:t>
            </a:r>
          </a:p>
          <a:p>
            <a:r>
              <a:rPr lang="en-US" dirty="0" err="1" smtClean="0"/>
              <a:t>ew</a:t>
            </a:r>
            <a:r>
              <a:rPr lang="en-US" dirty="0" smtClean="0"/>
              <a:t> &lt;- 1-((1-0.05)^k)</a:t>
            </a:r>
          </a:p>
          <a:p>
            <a:r>
              <a:rPr lang="en-US" dirty="0" smtClean="0"/>
              <a:t>plot(</a:t>
            </a:r>
            <a:r>
              <a:rPr lang="en-US" dirty="0" err="1" smtClean="0"/>
              <a:t>ew~k,type</a:t>
            </a:r>
            <a:r>
              <a:rPr lang="en-US" dirty="0" smtClean="0"/>
              <a:t>="l",</a:t>
            </a:r>
            <a:r>
              <a:rPr lang="en-US" dirty="0" err="1" smtClean="0"/>
              <a:t>lwd</a:t>
            </a:r>
            <a:r>
              <a:rPr lang="en-US" dirty="0" smtClean="0"/>
              <a:t>=3,col="red",</a:t>
            </a:r>
            <a:r>
              <a:rPr lang="en-US" dirty="0" err="1" smtClean="0"/>
              <a:t>xlab</a:t>
            </a:r>
            <a:r>
              <a:rPr lang="en-US" dirty="0" smtClean="0"/>
              <a:t>="Number of Groups",</a:t>
            </a:r>
            <a:r>
              <a:rPr lang="en-US" dirty="0" err="1" smtClean="0"/>
              <a:t>ylab</a:t>
            </a:r>
            <a:r>
              <a:rPr lang="en-US" dirty="0" smtClean="0"/>
              <a:t>="</a:t>
            </a:r>
            <a:r>
              <a:rPr lang="en-US" dirty="0" err="1" smtClean="0"/>
              <a:t>Experimentwise</a:t>
            </a:r>
            <a:r>
              <a:rPr lang="en-US" dirty="0" smtClean="0"/>
              <a:t> Error rate",</a:t>
            </a:r>
            <a:r>
              <a:rPr lang="en-US" dirty="0" err="1" smtClean="0"/>
              <a:t>xaxt</a:t>
            </a:r>
            <a:r>
              <a:rPr lang="en-US" dirty="0" smtClean="0"/>
              <a:t>="n",</a:t>
            </a:r>
            <a:r>
              <a:rPr lang="en-US" dirty="0" err="1" smtClean="0"/>
              <a:t>ylim</a:t>
            </a:r>
            <a:r>
              <a:rPr lang="en-US" dirty="0" smtClean="0"/>
              <a:t>=c(0,1))</a:t>
            </a:r>
          </a:p>
          <a:p>
            <a:r>
              <a:rPr lang="en-US" dirty="0" smtClean="0"/>
              <a:t>axis(1,at=g2k,labels=g)</a:t>
            </a:r>
          </a:p>
          <a:p>
            <a:endParaRPr lang="en-US" dirty="0"/>
          </a:p>
        </p:txBody>
      </p:sp>
      <p:sp>
        <p:nvSpPr>
          <p:cNvPr id="4" name="Slide Number Placeholder 3"/>
          <p:cNvSpPr>
            <a:spLocks noGrp="1"/>
          </p:cNvSpPr>
          <p:nvPr>
            <p:ph type="sldNum" sz="quarter" idx="10"/>
          </p:nvPr>
        </p:nvSpPr>
        <p:spPr/>
        <p:txBody>
          <a:bodyPr/>
          <a:lstStyle/>
          <a:p>
            <a:fld id="{D159934F-C72F-4F16-B7DD-CEEDBA399639}" type="slidenum">
              <a:rPr lang="en-US" smtClean="0"/>
              <a:pPr/>
              <a:t>17</a:t>
            </a:fld>
            <a:endParaRPr lang="en-US"/>
          </a:p>
        </p:txBody>
      </p:sp>
    </p:spTree>
    <p:extLst>
      <p:ext uri="{BB962C8B-B14F-4D97-AF65-F5344CB8AC3E}">
        <p14:creationId xmlns:p14="http://schemas.microsoft.com/office/powerpoint/2010/main" val="3222667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4F6446-732F-4F62-997C-1D16E068DCB0}" type="slidenum">
              <a:rPr lang="en-US"/>
              <a:pPr/>
              <a:t>25</a:t>
            </a:fld>
            <a:endParaRPr lang="en-US"/>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pPr>
              <a:lnSpc>
                <a:spcPct val="80000"/>
              </a:lnSpc>
            </a:pPr>
            <a:endParaRPr lang="en-US" sz="900"/>
          </a:p>
        </p:txBody>
      </p:sp>
    </p:spTree>
    <p:extLst>
      <p:ext uri="{BB962C8B-B14F-4D97-AF65-F5344CB8AC3E}">
        <p14:creationId xmlns:p14="http://schemas.microsoft.com/office/powerpoint/2010/main" val="1776288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Footer Placeholder 3"/>
          <p:cNvSpPr>
            <a:spLocks noGrp="1"/>
          </p:cNvSpPr>
          <p:nvPr>
            <p:ph type="ftr" sz="quarter" idx="10"/>
          </p:nvPr>
        </p:nvSpPr>
        <p:spPr/>
        <p:txBody>
          <a:bodyPr/>
          <a:lstStyle>
            <a:lvl1pPr>
              <a:defRPr/>
            </a:lvl1pPr>
          </a:lstStyle>
          <a:p>
            <a:r>
              <a:rPr lang="en-US"/>
              <a:t>One-Way ANOVA</a:t>
            </a:r>
          </a:p>
        </p:txBody>
      </p:sp>
      <p:sp>
        <p:nvSpPr>
          <p:cNvPr id="5" name="Slide Number Placeholder 4"/>
          <p:cNvSpPr>
            <a:spLocks noGrp="1"/>
          </p:cNvSpPr>
          <p:nvPr>
            <p:ph type="sldNum" sz="quarter" idx="11"/>
          </p:nvPr>
        </p:nvSpPr>
        <p:spPr/>
        <p:txBody>
          <a:bodyPr/>
          <a:lstStyle>
            <a:lvl1pPr>
              <a:defRPr/>
            </a:lvl1pPr>
          </a:lstStyle>
          <a:p>
            <a:fld id="{9A2B7C3E-EFCD-4A65-A8C5-4973712026A5}"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One-Way ANOVA</a:t>
            </a:r>
          </a:p>
        </p:txBody>
      </p:sp>
      <p:sp>
        <p:nvSpPr>
          <p:cNvPr id="5" name="Slide Number Placeholder 4"/>
          <p:cNvSpPr>
            <a:spLocks noGrp="1"/>
          </p:cNvSpPr>
          <p:nvPr>
            <p:ph type="sldNum" sz="quarter" idx="11"/>
          </p:nvPr>
        </p:nvSpPr>
        <p:spPr/>
        <p:txBody>
          <a:bodyPr/>
          <a:lstStyle>
            <a:lvl1pPr>
              <a:defRPr/>
            </a:lvl1pPr>
          </a:lstStyle>
          <a:p>
            <a:fld id="{3C78DF03-1772-44DB-A6D0-E8CD71A8867F}"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4663" y="122238"/>
            <a:ext cx="2252662" cy="63547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088" y="122238"/>
            <a:ext cx="6607175" cy="63547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One-Way ANOVA</a:t>
            </a:r>
          </a:p>
        </p:txBody>
      </p:sp>
      <p:sp>
        <p:nvSpPr>
          <p:cNvPr id="5" name="Slide Number Placeholder 4"/>
          <p:cNvSpPr>
            <a:spLocks noGrp="1"/>
          </p:cNvSpPr>
          <p:nvPr>
            <p:ph type="sldNum" sz="quarter" idx="11"/>
          </p:nvPr>
        </p:nvSpPr>
        <p:spPr/>
        <p:txBody>
          <a:bodyPr/>
          <a:lstStyle>
            <a:lvl1pPr>
              <a:defRPr/>
            </a:lvl1pPr>
          </a:lstStyle>
          <a:p>
            <a:fld id="{DDC41145-70DE-4541-BAFB-593F18469321}"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One-Way ANOVA</a:t>
            </a:r>
          </a:p>
        </p:txBody>
      </p:sp>
      <p:sp>
        <p:nvSpPr>
          <p:cNvPr id="5" name="Slide Number Placeholder 4"/>
          <p:cNvSpPr>
            <a:spLocks noGrp="1"/>
          </p:cNvSpPr>
          <p:nvPr>
            <p:ph type="sldNum" sz="quarter" idx="11"/>
          </p:nvPr>
        </p:nvSpPr>
        <p:spPr/>
        <p:txBody>
          <a:bodyPr/>
          <a:lstStyle>
            <a:lvl1pPr>
              <a:defRPr/>
            </a:lvl1pPr>
          </a:lstStyle>
          <a:p>
            <a:fld id="{1EF5C091-6838-467E-9F06-994F01654546}"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t>One-Way ANOVA</a:t>
            </a:r>
          </a:p>
        </p:txBody>
      </p:sp>
      <p:sp>
        <p:nvSpPr>
          <p:cNvPr id="5" name="Slide Number Placeholder 4"/>
          <p:cNvSpPr>
            <a:spLocks noGrp="1"/>
          </p:cNvSpPr>
          <p:nvPr>
            <p:ph type="sldNum" sz="quarter" idx="11"/>
          </p:nvPr>
        </p:nvSpPr>
        <p:spPr/>
        <p:txBody>
          <a:bodyPr/>
          <a:lstStyle>
            <a:lvl1pPr>
              <a:defRPr/>
            </a:lvl1pPr>
          </a:lstStyle>
          <a:p>
            <a:fld id="{6DF7F330-A26A-450C-A62D-2D5CD9BD2350}"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430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t>One-Way ANOVA</a:t>
            </a:r>
          </a:p>
        </p:txBody>
      </p:sp>
      <p:sp>
        <p:nvSpPr>
          <p:cNvPr id="6" name="Slide Number Placeholder 5"/>
          <p:cNvSpPr>
            <a:spLocks noGrp="1"/>
          </p:cNvSpPr>
          <p:nvPr>
            <p:ph type="sldNum" sz="quarter" idx="11"/>
          </p:nvPr>
        </p:nvSpPr>
        <p:spPr/>
        <p:txBody>
          <a:bodyPr/>
          <a:lstStyle>
            <a:lvl1pPr>
              <a:defRPr/>
            </a:lvl1pPr>
          </a:lstStyle>
          <a:p>
            <a:fld id="{461BE1AB-4020-4D63-9830-825737FE734F}"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t>One-Way ANOVA</a:t>
            </a:r>
          </a:p>
        </p:txBody>
      </p:sp>
      <p:sp>
        <p:nvSpPr>
          <p:cNvPr id="8" name="Slide Number Placeholder 7"/>
          <p:cNvSpPr>
            <a:spLocks noGrp="1"/>
          </p:cNvSpPr>
          <p:nvPr>
            <p:ph type="sldNum" sz="quarter" idx="11"/>
          </p:nvPr>
        </p:nvSpPr>
        <p:spPr/>
        <p:txBody>
          <a:bodyPr/>
          <a:lstStyle>
            <a:lvl1pPr>
              <a:defRPr/>
            </a:lvl1pPr>
          </a:lstStyle>
          <a:p>
            <a:fld id="{3697D638-948D-47EF-9320-9B0AA9D09D8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t>One-Way ANOVA</a:t>
            </a:r>
          </a:p>
        </p:txBody>
      </p:sp>
      <p:sp>
        <p:nvSpPr>
          <p:cNvPr id="4" name="Slide Number Placeholder 3"/>
          <p:cNvSpPr>
            <a:spLocks noGrp="1"/>
          </p:cNvSpPr>
          <p:nvPr>
            <p:ph type="sldNum" sz="quarter" idx="11"/>
          </p:nvPr>
        </p:nvSpPr>
        <p:spPr/>
        <p:txBody>
          <a:bodyPr/>
          <a:lstStyle>
            <a:lvl1pPr>
              <a:defRPr/>
            </a:lvl1pPr>
          </a:lstStyle>
          <a:p>
            <a:fld id="{F7EB2CA8-12C5-4C0A-84D4-315A2E1911D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t>One-Way ANOVA</a:t>
            </a:r>
          </a:p>
        </p:txBody>
      </p:sp>
      <p:sp>
        <p:nvSpPr>
          <p:cNvPr id="3" name="Slide Number Placeholder 2"/>
          <p:cNvSpPr>
            <a:spLocks noGrp="1"/>
          </p:cNvSpPr>
          <p:nvPr>
            <p:ph type="sldNum" sz="quarter" idx="11"/>
          </p:nvPr>
        </p:nvSpPr>
        <p:spPr/>
        <p:txBody>
          <a:bodyPr/>
          <a:lstStyle>
            <a:lvl1pPr>
              <a:defRPr/>
            </a:lvl1pPr>
          </a:lstStyle>
          <a:p>
            <a:fld id="{6575EE52-1190-4272-9896-E90A85BB32D9}"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One-Way ANOVA</a:t>
            </a:r>
          </a:p>
        </p:txBody>
      </p:sp>
      <p:sp>
        <p:nvSpPr>
          <p:cNvPr id="6" name="Slide Number Placeholder 5"/>
          <p:cNvSpPr>
            <a:spLocks noGrp="1"/>
          </p:cNvSpPr>
          <p:nvPr>
            <p:ph type="sldNum" sz="quarter" idx="11"/>
          </p:nvPr>
        </p:nvSpPr>
        <p:spPr/>
        <p:txBody>
          <a:bodyPr/>
          <a:lstStyle>
            <a:lvl1pPr>
              <a:defRPr/>
            </a:lvl1pPr>
          </a:lstStyle>
          <a:p>
            <a:fld id="{C6493DC6-A1B0-46F5-8ACC-31DB1B3FEC5D}"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One-Way ANOVA</a:t>
            </a:r>
          </a:p>
        </p:txBody>
      </p:sp>
      <p:sp>
        <p:nvSpPr>
          <p:cNvPr id="6" name="Slide Number Placeholder 5"/>
          <p:cNvSpPr>
            <a:spLocks noGrp="1"/>
          </p:cNvSpPr>
          <p:nvPr>
            <p:ph type="sldNum" sz="quarter" idx="11"/>
          </p:nvPr>
        </p:nvSpPr>
        <p:spPr/>
        <p:txBody>
          <a:bodyPr/>
          <a:lstStyle>
            <a:lvl1pPr>
              <a:defRPr/>
            </a:lvl1pPr>
          </a:lstStyle>
          <a:p>
            <a:fld id="{3CFAFE65-FCB2-49FB-B5F9-5AECA0C396AB}"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blipFill dpi="0" rotWithShape="1">
          <a:blip r:embed="rId13">
            <a:alphaModFix amt="90000"/>
            <a:lum/>
          </a:blip>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088" y="122238"/>
            <a:ext cx="9012237" cy="8683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143000"/>
            <a:ext cx="8229600" cy="533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5486400" y="6553200"/>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r>
              <a:rPr lang="en-US"/>
              <a:t>One-Way ANOVA</a:t>
            </a:r>
          </a:p>
        </p:txBody>
      </p:sp>
      <p:sp>
        <p:nvSpPr>
          <p:cNvPr id="1030" name="Rectangle 6"/>
          <p:cNvSpPr>
            <a:spLocks noGrp="1" noChangeArrowheads="1"/>
          </p:cNvSpPr>
          <p:nvPr>
            <p:ph type="sldNum" sz="quarter" idx="4"/>
          </p:nvPr>
        </p:nvSpPr>
        <p:spPr bwMode="auto">
          <a:xfrm>
            <a:off x="8458200" y="6550025"/>
            <a:ext cx="609600" cy="307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D59ABF8-A4AE-4AF5-BAD3-9305717CF221}"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ctrTitle"/>
          </p:nvPr>
        </p:nvSpPr>
        <p:spPr/>
        <p:txBody>
          <a:bodyPr/>
          <a:lstStyle/>
          <a:p>
            <a:r>
              <a:rPr lang="en-US" b="1" dirty="0"/>
              <a:t>Linear Models</a:t>
            </a:r>
          </a:p>
        </p:txBody>
      </p:sp>
      <p:sp>
        <p:nvSpPr>
          <p:cNvPr id="2055" name="Rectangle 7"/>
          <p:cNvSpPr>
            <a:spLocks noGrp="1" noChangeArrowheads="1"/>
          </p:cNvSpPr>
          <p:nvPr>
            <p:ph type="subTitle" idx="1"/>
          </p:nvPr>
        </p:nvSpPr>
        <p:spPr/>
        <p:txBody>
          <a:bodyPr/>
          <a:lstStyle/>
          <a:p>
            <a:r>
              <a:rPr lang="en-US" b="1">
                <a:solidFill>
                  <a:srgbClr val="CC0000"/>
                </a:solidFill>
              </a:rPr>
              <a:t>One-Way ANOVA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One-Way ANOVA</a:t>
            </a:r>
          </a:p>
        </p:txBody>
      </p:sp>
      <p:sp>
        <p:nvSpPr>
          <p:cNvPr id="6" name="Slide Number Placeholder 4"/>
          <p:cNvSpPr>
            <a:spLocks noGrp="1"/>
          </p:cNvSpPr>
          <p:nvPr>
            <p:ph type="sldNum" sz="quarter" idx="11"/>
          </p:nvPr>
        </p:nvSpPr>
        <p:spPr/>
        <p:txBody>
          <a:bodyPr/>
          <a:lstStyle/>
          <a:p>
            <a:fld id="{3774637F-3951-44FA-A792-57A3E8FE4937}" type="slidenum">
              <a:rPr lang="en-US"/>
              <a:pPr/>
              <a:t>10</a:t>
            </a:fld>
            <a:endParaRPr lang="en-US"/>
          </a:p>
        </p:txBody>
      </p:sp>
      <p:sp>
        <p:nvSpPr>
          <p:cNvPr id="203778" name="Rectangle 2"/>
          <p:cNvSpPr>
            <a:spLocks noGrp="1" noChangeArrowheads="1"/>
          </p:cNvSpPr>
          <p:nvPr>
            <p:ph type="title"/>
          </p:nvPr>
        </p:nvSpPr>
        <p:spPr>
          <a:xfrm>
            <a:off x="457200" y="152400"/>
            <a:ext cx="8229600" cy="792163"/>
          </a:xfrm>
        </p:spPr>
        <p:txBody>
          <a:bodyPr/>
          <a:lstStyle/>
          <a:p>
            <a:r>
              <a:rPr lang="en-US"/>
              <a:t>One-Way ANOVA Assumptions</a:t>
            </a:r>
          </a:p>
        </p:txBody>
      </p:sp>
      <p:sp>
        <p:nvSpPr>
          <p:cNvPr id="203779" name="Rectangle 3"/>
          <p:cNvSpPr>
            <a:spLocks noGrp="1" noChangeArrowheads="1"/>
          </p:cNvSpPr>
          <p:nvPr>
            <p:ph type="body" idx="1"/>
          </p:nvPr>
        </p:nvSpPr>
        <p:spPr>
          <a:xfrm>
            <a:off x="76200" y="990600"/>
            <a:ext cx="8915400" cy="5867400"/>
          </a:xfrm>
        </p:spPr>
        <p:txBody>
          <a:bodyPr/>
          <a:lstStyle/>
          <a:p>
            <a:pPr marL="285750" indent="-285750"/>
            <a:r>
              <a:rPr lang="en-US" b="1" dirty="0"/>
              <a:t>Equal variances among </a:t>
            </a:r>
            <a:r>
              <a:rPr lang="en-US" b="1" dirty="0" smtClean="0"/>
              <a:t>groups</a:t>
            </a:r>
            <a:endParaRPr lang="en-US" b="1" dirty="0"/>
          </a:p>
          <a:p>
            <a:pPr marL="858838" lvl="1" indent="-336550"/>
            <a:r>
              <a:rPr lang="en-US" dirty="0" err="1"/>
              <a:t>MS</a:t>
            </a:r>
            <a:r>
              <a:rPr lang="en-US" baseline="-25000" dirty="0" err="1"/>
              <a:t>Within</a:t>
            </a:r>
            <a:r>
              <a:rPr lang="en-US" dirty="0"/>
              <a:t> calculation assumes this</a:t>
            </a:r>
          </a:p>
          <a:p>
            <a:pPr marL="858838" lvl="1" indent="-336550"/>
            <a:endParaRPr lang="en-US" dirty="0"/>
          </a:p>
          <a:p>
            <a:pPr marL="858838" lvl="1" indent="-336550"/>
            <a:r>
              <a:rPr lang="en-US" dirty="0"/>
              <a:t>Two levels of assessment</a:t>
            </a:r>
          </a:p>
          <a:p>
            <a:pPr marL="1371600" lvl="2"/>
            <a:r>
              <a:rPr lang="en-US" dirty="0"/>
              <a:t>Perform </a:t>
            </a:r>
            <a:r>
              <a:rPr lang="en-US" dirty="0" err="1"/>
              <a:t>Levene’s</a:t>
            </a:r>
            <a:r>
              <a:rPr lang="en-US" dirty="0"/>
              <a:t> homogeneity of variance </a:t>
            </a:r>
            <a:r>
              <a:rPr lang="en-US" dirty="0" smtClean="0"/>
              <a:t>test. </a:t>
            </a:r>
            <a:endParaRPr lang="en-US" dirty="0"/>
          </a:p>
          <a:p>
            <a:pPr marL="1828800" lvl="3"/>
            <a:r>
              <a:rPr lang="en-US" dirty="0"/>
              <a:t>H</a:t>
            </a:r>
            <a:r>
              <a:rPr lang="en-US" baseline="-25000" dirty="0"/>
              <a:t>0</a:t>
            </a:r>
            <a:r>
              <a:rPr lang="en-US" dirty="0"/>
              <a:t>: group variances are equal</a:t>
            </a:r>
          </a:p>
          <a:p>
            <a:pPr marL="1828800" lvl="3"/>
            <a:r>
              <a:rPr lang="en-US" dirty="0"/>
              <a:t>H</a:t>
            </a:r>
            <a:r>
              <a:rPr lang="en-US" baseline="-25000" dirty="0"/>
              <a:t>A</a:t>
            </a:r>
            <a:r>
              <a:rPr lang="en-US" dirty="0"/>
              <a:t>: group variances are NOT equal</a:t>
            </a:r>
          </a:p>
          <a:p>
            <a:pPr marL="1828800" lvl="3"/>
            <a:endParaRPr lang="en-US" dirty="0"/>
          </a:p>
          <a:p>
            <a:pPr marL="1371600" lvl="2"/>
            <a:r>
              <a:rPr lang="en-US" dirty="0" smtClean="0"/>
              <a:t>If rejected then examine </a:t>
            </a:r>
            <a:r>
              <a:rPr lang="en-US" dirty="0"/>
              <a:t>residual plot.</a:t>
            </a:r>
          </a:p>
          <a:p>
            <a:pPr marL="1828800" lvl="3"/>
            <a:r>
              <a:rPr lang="en-US" dirty="0" smtClean="0"/>
              <a:t>Does </a:t>
            </a:r>
            <a:r>
              <a:rPr lang="en-US" dirty="0"/>
              <a:t>dispersion of points in each </a:t>
            </a:r>
            <a:r>
              <a:rPr lang="en-US" dirty="0" smtClean="0"/>
              <a:t>group </a:t>
            </a:r>
            <a:r>
              <a:rPr lang="en-US" dirty="0"/>
              <a:t>vary dramatically?</a:t>
            </a:r>
          </a:p>
        </p:txBody>
      </p:sp>
      <p:sp>
        <p:nvSpPr>
          <p:cNvPr id="203780" name="AutoShape 4"/>
          <p:cNvSpPr>
            <a:spLocks/>
          </p:cNvSpPr>
          <p:nvPr/>
        </p:nvSpPr>
        <p:spPr bwMode="auto">
          <a:xfrm>
            <a:off x="838200" y="6172200"/>
            <a:ext cx="3733800" cy="571500"/>
          </a:xfrm>
          <a:prstGeom prst="borderCallout1">
            <a:avLst>
              <a:gd name="adj1" fmla="val 20000"/>
              <a:gd name="adj2" fmla="val -2042"/>
              <a:gd name="adj3" fmla="val -813333"/>
              <a:gd name="adj4" fmla="val -6801"/>
            </a:avLst>
          </a:prstGeom>
          <a:solidFill>
            <a:srgbClr val="FFFF99"/>
          </a:solidFill>
          <a:ln w="9525">
            <a:solidFill>
              <a:schemeClr val="tx1"/>
            </a:solidFill>
            <a:miter lim="800000"/>
            <a:headEnd/>
            <a:tailEnd/>
          </a:ln>
          <a:effectLst/>
        </p:spPr>
        <p:txBody>
          <a:bodyPr/>
          <a:lstStyle/>
          <a:p>
            <a:pPr algn="ctr"/>
            <a:r>
              <a:rPr lang="en-US" b="1">
                <a:solidFill>
                  <a:srgbClr val="CC0000"/>
                </a:solidFill>
              </a:rPr>
              <a:t>Critical Assumption</a:t>
            </a:r>
          </a:p>
        </p:txBody>
      </p:sp>
    </p:spTree>
    <p:extLst>
      <p:ext uri="{BB962C8B-B14F-4D97-AF65-F5344CB8AC3E}">
        <p14:creationId xmlns:p14="http://schemas.microsoft.com/office/powerpoint/2010/main" val="1294167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377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377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377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377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377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3779">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3779">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03780"/>
                                        </p:tgtEl>
                                        <p:attrNameLst>
                                          <p:attrName>style.visibility</p:attrName>
                                        </p:attrNameLst>
                                      </p:cBhvr>
                                      <p:to>
                                        <p:strVal val="visible"/>
                                      </p:to>
                                    </p:set>
                                    <p:animEffect transition="in" filter="dissolve">
                                      <p:cBhvr>
                                        <p:cTn id="29" dur="500"/>
                                        <p:tgtEl>
                                          <p:spTgt spid="203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9" grpId="0" build="p"/>
      <p:bldP spid="20378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One-Way ANOVA</a:t>
            </a:r>
          </a:p>
        </p:txBody>
      </p:sp>
      <p:sp>
        <p:nvSpPr>
          <p:cNvPr id="6" name="Slide Number Placeholder 4"/>
          <p:cNvSpPr>
            <a:spLocks noGrp="1"/>
          </p:cNvSpPr>
          <p:nvPr>
            <p:ph type="sldNum" sz="quarter" idx="11"/>
          </p:nvPr>
        </p:nvSpPr>
        <p:spPr/>
        <p:txBody>
          <a:bodyPr/>
          <a:lstStyle/>
          <a:p>
            <a:fld id="{59F776C7-12D6-4BC9-B3A5-56E1EA55EF6E}" type="slidenum">
              <a:rPr lang="en-US"/>
              <a:pPr/>
              <a:t>11</a:t>
            </a:fld>
            <a:endParaRPr lang="en-US"/>
          </a:p>
        </p:txBody>
      </p:sp>
      <p:sp>
        <p:nvSpPr>
          <p:cNvPr id="201730" name="Rectangle 2"/>
          <p:cNvSpPr>
            <a:spLocks noGrp="1" noChangeArrowheads="1"/>
          </p:cNvSpPr>
          <p:nvPr>
            <p:ph type="title"/>
          </p:nvPr>
        </p:nvSpPr>
        <p:spPr>
          <a:xfrm>
            <a:off x="457200" y="152400"/>
            <a:ext cx="8229600" cy="792163"/>
          </a:xfrm>
        </p:spPr>
        <p:txBody>
          <a:bodyPr/>
          <a:lstStyle/>
          <a:p>
            <a:r>
              <a:rPr lang="en-US"/>
              <a:t>One-Way ANOVA Assumptions</a:t>
            </a:r>
          </a:p>
        </p:txBody>
      </p:sp>
      <p:sp>
        <p:nvSpPr>
          <p:cNvPr id="201731" name="Rectangle 3"/>
          <p:cNvSpPr>
            <a:spLocks noGrp="1" noChangeArrowheads="1"/>
          </p:cNvSpPr>
          <p:nvPr>
            <p:ph type="body" idx="1"/>
          </p:nvPr>
        </p:nvSpPr>
        <p:spPr>
          <a:xfrm>
            <a:off x="228600" y="1066800"/>
            <a:ext cx="8915400" cy="5486400"/>
          </a:xfrm>
        </p:spPr>
        <p:txBody>
          <a:bodyPr/>
          <a:lstStyle/>
          <a:p>
            <a:pPr marL="285750" indent="-285750"/>
            <a:r>
              <a:rPr lang="en-US" b="1" dirty="0"/>
              <a:t>Normality within each </a:t>
            </a:r>
            <a:r>
              <a:rPr lang="en-US" b="1" dirty="0" smtClean="0"/>
              <a:t>group</a:t>
            </a:r>
            <a:endParaRPr lang="en-US" b="1" dirty="0"/>
          </a:p>
          <a:p>
            <a:pPr marL="858838" lvl="1" indent="-336550"/>
            <a:r>
              <a:rPr lang="en-US" dirty="0"/>
              <a:t>nearly impossible to test b/c </a:t>
            </a:r>
            <a:r>
              <a:rPr lang="en-US" dirty="0" err="1"/>
              <a:t>n</a:t>
            </a:r>
            <a:r>
              <a:rPr lang="en-US" baseline="-25000" dirty="0" err="1"/>
              <a:t>i</a:t>
            </a:r>
            <a:r>
              <a:rPr lang="en-US" dirty="0"/>
              <a:t> are usually small</a:t>
            </a:r>
          </a:p>
          <a:p>
            <a:pPr marL="858838" lvl="1" indent="-336550"/>
            <a:endParaRPr lang="en-US" sz="1400" dirty="0"/>
          </a:p>
          <a:p>
            <a:pPr marL="858838" lvl="1" indent="-336550"/>
            <a:r>
              <a:rPr lang="en-US" dirty="0"/>
              <a:t>assess full-model residuals</a:t>
            </a:r>
          </a:p>
          <a:p>
            <a:pPr marL="1371600" lvl="2"/>
            <a:r>
              <a:rPr lang="en-US" dirty="0"/>
              <a:t>Anderson-Darling Normality Test</a:t>
            </a:r>
          </a:p>
          <a:p>
            <a:pPr marL="1828800" lvl="3"/>
            <a:r>
              <a:rPr lang="en-US" dirty="0"/>
              <a:t>H</a:t>
            </a:r>
            <a:r>
              <a:rPr lang="en-US" baseline="-25000" dirty="0"/>
              <a:t>0</a:t>
            </a:r>
            <a:r>
              <a:rPr lang="en-US" dirty="0"/>
              <a:t>: “residuals are normally distributed”</a:t>
            </a:r>
          </a:p>
          <a:p>
            <a:pPr marL="1828800" lvl="3"/>
            <a:r>
              <a:rPr lang="en-US" dirty="0"/>
              <a:t>H</a:t>
            </a:r>
            <a:r>
              <a:rPr lang="en-US" baseline="-25000" dirty="0"/>
              <a:t>A</a:t>
            </a:r>
            <a:r>
              <a:rPr lang="en-US" dirty="0"/>
              <a:t>: “residuals are NOT normally distributed”</a:t>
            </a:r>
          </a:p>
          <a:p>
            <a:pPr marL="1828800" lvl="3"/>
            <a:endParaRPr lang="en-US" sz="1400" dirty="0"/>
          </a:p>
          <a:p>
            <a:pPr marL="1371600" lvl="2"/>
            <a:r>
              <a:rPr lang="en-US" dirty="0"/>
              <a:t>If </a:t>
            </a:r>
            <a:r>
              <a:rPr lang="en-US" dirty="0" smtClean="0"/>
              <a:t>rejected, </a:t>
            </a:r>
            <a:r>
              <a:rPr lang="en-US" dirty="0"/>
              <a:t>visually assess a histogram </a:t>
            </a:r>
            <a:r>
              <a:rPr lang="en-US" dirty="0" smtClean="0"/>
              <a:t>of </a:t>
            </a:r>
            <a:r>
              <a:rPr lang="en-US" dirty="0"/>
              <a:t>residuals</a:t>
            </a:r>
          </a:p>
          <a:p>
            <a:pPr marL="1828800" lvl="3"/>
            <a:r>
              <a:rPr lang="en-US" dirty="0"/>
              <a:t>as long as the distribution is not </a:t>
            </a:r>
            <a:r>
              <a:rPr lang="en-US" dirty="0" smtClean="0"/>
              <a:t>extremely </a:t>
            </a:r>
            <a:r>
              <a:rPr lang="en-US" dirty="0"/>
              <a:t>skewed and </a:t>
            </a:r>
            <a:r>
              <a:rPr lang="en-US" dirty="0" err="1"/>
              <a:t>n</a:t>
            </a:r>
            <a:r>
              <a:rPr lang="en-US" baseline="-25000" dirty="0" err="1"/>
              <a:t>i</a:t>
            </a:r>
            <a:r>
              <a:rPr lang="en-US" dirty="0" err="1"/>
              <a:t>s</a:t>
            </a:r>
            <a:r>
              <a:rPr lang="en-US" dirty="0"/>
              <a:t> are not too small then the </a:t>
            </a:r>
            <a:r>
              <a:rPr lang="en-US" dirty="0" smtClean="0"/>
              <a:t>data are </a:t>
            </a:r>
            <a:r>
              <a:rPr lang="en-US" dirty="0"/>
              <a:t>generally normal “enough”</a:t>
            </a:r>
          </a:p>
        </p:txBody>
      </p:sp>
      <p:sp>
        <p:nvSpPr>
          <p:cNvPr id="201732" name="AutoShape 4"/>
          <p:cNvSpPr>
            <a:spLocks/>
          </p:cNvSpPr>
          <p:nvPr/>
        </p:nvSpPr>
        <p:spPr bwMode="auto">
          <a:xfrm>
            <a:off x="838200" y="6172200"/>
            <a:ext cx="3733800" cy="571500"/>
          </a:xfrm>
          <a:prstGeom prst="borderCallout1">
            <a:avLst>
              <a:gd name="adj1" fmla="val 20000"/>
              <a:gd name="adj2" fmla="val -2042"/>
              <a:gd name="adj3" fmla="val -800000"/>
              <a:gd name="adj4" fmla="val -5444"/>
            </a:avLst>
          </a:prstGeom>
          <a:solidFill>
            <a:srgbClr val="FFFF99"/>
          </a:solidFill>
          <a:ln w="9525">
            <a:solidFill>
              <a:schemeClr val="tx1"/>
            </a:solidFill>
            <a:miter lim="800000"/>
            <a:headEnd/>
            <a:tailEnd/>
          </a:ln>
          <a:effectLst/>
        </p:spPr>
        <p:txBody>
          <a:bodyPr/>
          <a:lstStyle/>
          <a:p>
            <a:pPr algn="ctr"/>
            <a:r>
              <a:rPr lang="en-US" b="1">
                <a:solidFill>
                  <a:srgbClr val="CC0000"/>
                </a:solidFill>
              </a:rPr>
              <a:t>Robust to Violations</a:t>
            </a:r>
          </a:p>
        </p:txBody>
      </p:sp>
    </p:spTree>
    <p:extLst>
      <p:ext uri="{BB962C8B-B14F-4D97-AF65-F5344CB8AC3E}">
        <p14:creationId xmlns:p14="http://schemas.microsoft.com/office/powerpoint/2010/main" val="2591909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17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1731">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1731">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1731">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1731">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1731">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1731">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01732"/>
                                        </p:tgtEl>
                                        <p:attrNameLst>
                                          <p:attrName>style.visibility</p:attrName>
                                        </p:attrNameLst>
                                      </p:cBhvr>
                                      <p:to>
                                        <p:strVal val="visible"/>
                                      </p:to>
                                    </p:set>
                                    <p:animEffect transition="in" filter="dissolve">
                                      <p:cBhvr>
                                        <p:cTn id="27" dur="500"/>
                                        <p:tgtEl>
                                          <p:spTgt spid="201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1" grpId="0" build="p"/>
      <p:bldP spid="20173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One-Way ANOVA</a:t>
            </a:r>
          </a:p>
        </p:txBody>
      </p:sp>
      <p:sp>
        <p:nvSpPr>
          <p:cNvPr id="6" name="Slide Number Placeholder 4"/>
          <p:cNvSpPr>
            <a:spLocks noGrp="1"/>
          </p:cNvSpPr>
          <p:nvPr>
            <p:ph type="sldNum" sz="quarter" idx="11"/>
          </p:nvPr>
        </p:nvSpPr>
        <p:spPr/>
        <p:txBody>
          <a:bodyPr/>
          <a:lstStyle/>
          <a:p>
            <a:fld id="{C711F678-50C7-4277-8F42-FDCA2BBE7F7C}" type="slidenum">
              <a:rPr lang="en-US"/>
              <a:pPr/>
              <a:t>12</a:t>
            </a:fld>
            <a:endParaRPr lang="en-US"/>
          </a:p>
        </p:txBody>
      </p:sp>
      <p:sp>
        <p:nvSpPr>
          <p:cNvPr id="202754" name="Rectangle 2"/>
          <p:cNvSpPr>
            <a:spLocks noGrp="1" noChangeArrowheads="1"/>
          </p:cNvSpPr>
          <p:nvPr>
            <p:ph type="title"/>
          </p:nvPr>
        </p:nvSpPr>
        <p:spPr>
          <a:xfrm>
            <a:off x="457200" y="152400"/>
            <a:ext cx="8229600" cy="792163"/>
          </a:xfrm>
        </p:spPr>
        <p:txBody>
          <a:bodyPr/>
          <a:lstStyle/>
          <a:p>
            <a:r>
              <a:rPr lang="en-US"/>
              <a:t>One-Way ANOVA Assumptions</a:t>
            </a:r>
          </a:p>
        </p:txBody>
      </p:sp>
      <p:sp>
        <p:nvSpPr>
          <p:cNvPr id="202755" name="Rectangle 3"/>
          <p:cNvSpPr>
            <a:spLocks noGrp="1" noChangeArrowheads="1"/>
          </p:cNvSpPr>
          <p:nvPr>
            <p:ph type="body" idx="1"/>
          </p:nvPr>
        </p:nvSpPr>
        <p:spPr>
          <a:xfrm>
            <a:off x="228600" y="990600"/>
            <a:ext cx="8686800" cy="5867400"/>
          </a:xfrm>
        </p:spPr>
        <p:txBody>
          <a:bodyPr/>
          <a:lstStyle/>
          <a:p>
            <a:pPr marL="285750" indent="-285750"/>
            <a:r>
              <a:rPr lang="en-US" b="1" dirty="0"/>
              <a:t>No outliers</a:t>
            </a:r>
          </a:p>
          <a:p>
            <a:pPr marL="858838" lvl="1" indent="-336550"/>
            <a:r>
              <a:rPr lang="en-US" dirty="0"/>
              <a:t>One-way ANOVA is very sensitive to outliers</a:t>
            </a:r>
          </a:p>
          <a:p>
            <a:pPr marL="858838" lvl="1" indent="-336550"/>
            <a:endParaRPr lang="en-US" sz="2000" dirty="0"/>
          </a:p>
          <a:p>
            <a:pPr marL="858838" lvl="1" indent="-336550"/>
            <a:r>
              <a:rPr lang="en-US" dirty="0"/>
              <a:t>Outlier test</a:t>
            </a:r>
          </a:p>
          <a:p>
            <a:pPr marL="1506538" lvl="2" indent="-207963"/>
            <a:r>
              <a:rPr lang="en-US" dirty="0" smtClean="0"/>
              <a:t>P-value of </a:t>
            </a:r>
            <a:r>
              <a:rPr lang="en-US" dirty="0"/>
              <a:t>externally </a:t>
            </a:r>
            <a:r>
              <a:rPr lang="en-US" dirty="0" err="1"/>
              <a:t>studentized</a:t>
            </a:r>
            <a:r>
              <a:rPr lang="en-US" dirty="0"/>
              <a:t> </a:t>
            </a:r>
            <a:r>
              <a:rPr lang="en-US" dirty="0" smtClean="0"/>
              <a:t>residual</a:t>
            </a:r>
          </a:p>
          <a:p>
            <a:pPr marL="473075" lvl="1" indent="0">
              <a:buNone/>
            </a:pPr>
            <a:endParaRPr lang="en-US" sz="2000" dirty="0"/>
          </a:p>
          <a:p>
            <a:pPr marL="930275" indent="-457200">
              <a:buFont typeface="Arial" pitchFamily="34" charset="0"/>
              <a:buChar char="–"/>
            </a:pPr>
            <a:r>
              <a:rPr lang="en-US" sz="2800" dirty="0" smtClean="0"/>
              <a:t>Obvious </a:t>
            </a:r>
            <a:r>
              <a:rPr lang="en-US" sz="2800" dirty="0"/>
              <a:t>errors are </a:t>
            </a:r>
            <a:r>
              <a:rPr lang="en-US" sz="2800" dirty="0" smtClean="0"/>
              <a:t>eliminated; impact </a:t>
            </a:r>
            <a:r>
              <a:rPr lang="en-US" sz="2800" dirty="0"/>
              <a:t>of others </a:t>
            </a:r>
            <a:r>
              <a:rPr lang="en-US" sz="2800" dirty="0" smtClean="0"/>
              <a:t>is </a:t>
            </a:r>
            <a:r>
              <a:rPr lang="en-US" sz="2800" dirty="0"/>
              <a:t>assessed by comparing analyses with and without the </a:t>
            </a:r>
            <a:r>
              <a:rPr lang="en-US" sz="2800" dirty="0" smtClean="0"/>
              <a:t>outlier</a:t>
            </a:r>
            <a:endParaRPr lang="en-US" dirty="0"/>
          </a:p>
        </p:txBody>
      </p:sp>
      <p:sp>
        <p:nvSpPr>
          <p:cNvPr id="202756" name="AutoShape 4"/>
          <p:cNvSpPr>
            <a:spLocks/>
          </p:cNvSpPr>
          <p:nvPr/>
        </p:nvSpPr>
        <p:spPr bwMode="auto">
          <a:xfrm>
            <a:off x="838200" y="6172200"/>
            <a:ext cx="4191000" cy="571500"/>
          </a:xfrm>
          <a:prstGeom prst="borderCallout1">
            <a:avLst>
              <a:gd name="adj1" fmla="val 20000"/>
              <a:gd name="adj2" fmla="val -1819"/>
              <a:gd name="adj3" fmla="val -813333"/>
              <a:gd name="adj4" fmla="val -6060"/>
            </a:avLst>
          </a:prstGeom>
          <a:solidFill>
            <a:srgbClr val="FFFF99"/>
          </a:solidFill>
          <a:ln w="9525">
            <a:solidFill>
              <a:schemeClr val="tx1"/>
            </a:solidFill>
            <a:miter lim="800000"/>
            <a:headEnd/>
            <a:tailEnd/>
          </a:ln>
          <a:effectLst/>
        </p:spPr>
        <p:txBody>
          <a:bodyPr/>
          <a:lstStyle/>
          <a:p>
            <a:pPr algn="ctr"/>
            <a:r>
              <a:rPr lang="en-US" b="1">
                <a:solidFill>
                  <a:srgbClr val="CC0000"/>
                </a:solidFill>
              </a:rPr>
              <a:t>Important Assumption</a:t>
            </a:r>
          </a:p>
        </p:txBody>
      </p:sp>
    </p:spTree>
    <p:extLst>
      <p:ext uri="{BB962C8B-B14F-4D97-AF65-F5344CB8AC3E}">
        <p14:creationId xmlns:p14="http://schemas.microsoft.com/office/powerpoint/2010/main" val="2951791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275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275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275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275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02756"/>
                                        </p:tgtEl>
                                        <p:attrNameLst>
                                          <p:attrName>style.visibility</p:attrName>
                                        </p:attrNameLst>
                                      </p:cBhvr>
                                      <p:to>
                                        <p:strVal val="visible"/>
                                      </p:to>
                                    </p:set>
                                    <p:animEffect transition="in" filter="dissolve">
                                      <p:cBhvr>
                                        <p:cTn id="21" dur="500"/>
                                        <p:tgtEl>
                                          <p:spTgt spid="202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5" grpId="0" build="p"/>
      <p:bldP spid="20275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Examine Handout</a:t>
            </a:r>
            <a:endParaRPr lang="en-US" dirty="0"/>
          </a:p>
        </p:txBody>
      </p:sp>
      <p:sp>
        <p:nvSpPr>
          <p:cNvPr id="3" name="Content Placeholder 2"/>
          <p:cNvSpPr>
            <a:spLocks noGrp="1"/>
          </p:cNvSpPr>
          <p:nvPr>
            <p:ph idx="1"/>
          </p:nvPr>
        </p:nvSpPr>
        <p:spPr/>
        <p:txBody>
          <a:bodyPr/>
          <a:lstStyle/>
          <a:p>
            <a:r>
              <a:rPr lang="en-US" dirty="0" smtClean="0"/>
              <a:t>Note use of</a:t>
            </a:r>
          </a:p>
          <a:p>
            <a:pPr lvl="1"/>
            <a:r>
              <a:rPr lang="en-US" b="1" dirty="0" err="1" smtClean="0">
                <a:solidFill>
                  <a:srgbClr val="C00000"/>
                </a:solidFill>
                <a:latin typeface="Courier New" pitchFamily="49" charset="0"/>
                <a:cs typeface="Courier New" pitchFamily="49" charset="0"/>
              </a:rPr>
              <a:t>leveneTest</a:t>
            </a:r>
            <a:r>
              <a:rPr lang="en-US" b="1" dirty="0" smtClean="0">
                <a:solidFill>
                  <a:srgbClr val="C00000"/>
                </a:solidFill>
                <a:latin typeface="Courier New" pitchFamily="49" charset="0"/>
                <a:cs typeface="Courier New" pitchFamily="49" charset="0"/>
              </a:rPr>
              <a:t>()</a:t>
            </a:r>
          </a:p>
          <a:p>
            <a:pPr lvl="1"/>
            <a:r>
              <a:rPr lang="en-US" b="1" dirty="0" err="1" smtClean="0">
                <a:solidFill>
                  <a:srgbClr val="C00000"/>
                </a:solidFill>
                <a:latin typeface="Courier New" pitchFamily="49" charset="0"/>
                <a:cs typeface="Courier New" pitchFamily="49" charset="0"/>
              </a:rPr>
              <a:t>residualPlot</a:t>
            </a:r>
            <a:r>
              <a:rPr lang="en-US" b="1" dirty="0" smtClean="0">
                <a:solidFill>
                  <a:srgbClr val="C00000"/>
                </a:solidFill>
                <a:latin typeface="Courier New" pitchFamily="49" charset="0"/>
                <a:cs typeface="Courier New" pitchFamily="49" charset="0"/>
              </a:rPr>
              <a:t>()</a:t>
            </a:r>
          </a:p>
          <a:p>
            <a:pPr lvl="1"/>
            <a:r>
              <a:rPr lang="en-US" b="1" dirty="0" err="1" smtClean="0">
                <a:solidFill>
                  <a:srgbClr val="C00000"/>
                </a:solidFill>
                <a:latin typeface="Courier New" pitchFamily="49" charset="0"/>
                <a:cs typeface="Courier New" pitchFamily="49" charset="0"/>
              </a:rPr>
              <a:t>adTest</a:t>
            </a:r>
            <a:r>
              <a:rPr lang="en-US" b="1" dirty="0" smtClean="0">
                <a:solidFill>
                  <a:srgbClr val="C00000"/>
                </a:solidFill>
                <a:latin typeface="Courier New" pitchFamily="49" charset="0"/>
                <a:cs typeface="Courier New" pitchFamily="49" charset="0"/>
              </a:rPr>
              <a:t>()</a:t>
            </a:r>
          </a:p>
          <a:p>
            <a:pPr lvl="1"/>
            <a:r>
              <a:rPr lang="en-US" b="1" dirty="0" err="1" smtClean="0">
                <a:solidFill>
                  <a:srgbClr val="C00000"/>
                </a:solidFill>
                <a:latin typeface="Courier New" pitchFamily="49" charset="0"/>
                <a:cs typeface="Courier New" pitchFamily="49" charset="0"/>
              </a:rPr>
              <a:t>hist</a:t>
            </a:r>
            <a:r>
              <a:rPr lang="en-US" b="1" dirty="0" smtClean="0">
                <a:solidFill>
                  <a:srgbClr val="C00000"/>
                </a:solidFill>
                <a:latin typeface="Courier New" pitchFamily="49" charset="0"/>
                <a:cs typeface="Courier New" pitchFamily="49" charset="0"/>
              </a:rPr>
              <a:t>()</a:t>
            </a:r>
          </a:p>
          <a:p>
            <a:pPr lvl="1"/>
            <a:r>
              <a:rPr lang="en-US" b="1" dirty="0" err="1" smtClean="0">
                <a:solidFill>
                  <a:srgbClr val="C00000"/>
                </a:solidFill>
                <a:latin typeface="Courier New" pitchFamily="49" charset="0"/>
                <a:cs typeface="Courier New" pitchFamily="49" charset="0"/>
              </a:rPr>
              <a:t>outlierTest</a:t>
            </a:r>
            <a:r>
              <a:rPr lang="en-US" b="1" dirty="0" smtClean="0">
                <a:solidFill>
                  <a:srgbClr val="C00000"/>
                </a:solidFill>
                <a:latin typeface="Courier New" pitchFamily="49" charset="0"/>
                <a:cs typeface="Courier New" pitchFamily="49" charset="0"/>
              </a:rPr>
              <a:t>()</a:t>
            </a:r>
          </a:p>
          <a:p>
            <a:pPr lvl="1"/>
            <a:endParaRPr lang="en-US" dirty="0"/>
          </a:p>
        </p:txBody>
      </p:sp>
      <p:sp>
        <p:nvSpPr>
          <p:cNvPr id="4" name="Footer Placeholder 3"/>
          <p:cNvSpPr>
            <a:spLocks noGrp="1"/>
          </p:cNvSpPr>
          <p:nvPr>
            <p:ph type="ftr" sz="quarter" idx="10"/>
          </p:nvPr>
        </p:nvSpPr>
        <p:spPr/>
        <p:txBody>
          <a:bodyPr/>
          <a:lstStyle/>
          <a:p>
            <a:r>
              <a:rPr lang="en-US" smtClean="0"/>
              <a:t>One-Way ANOVA</a:t>
            </a:r>
            <a:endParaRPr lang="en-US"/>
          </a:p>
        </p:txBody>
      </p:sp>
      <p:sp>
        <p:nvSpPr>
          <p:cNvPr id="5" name="Slide Number Placeholder 4"/>
          <p:cNvSpPr>
            <a:spLocks noGrp="1"/>
          </p:cNvSpPr>
          <p:nvPr>
            <p:ph type="sldNum" sz="quarter" idx="11"/>
          </p:nvPr>
        </p:nvSpPr>
        <p:spPr/>
        <p:txBody>
          <a:bodyPr/>
          <a:lstStyle/>
          <a:p>
            <a:fld id="{1EF5C091-6838-467E-9F06-994F01654546}" type="slidenum">
              <a:rPr lang="en-US" smtClean="0"/>
              <a:pPr/>
              <a:t>13</a:t>
            </a:fld>
            <a:endParaRPr lang="en-US"/>
          </a:p>
        </p:txBody>
      </p:sp>
    </p:spTree>
    <p:extLst>
      <p:ext uri="{BB962C8B-B14F-4D97-AF65-F5344CB8AC3E}">
        <p14:creationId xmlns:p14="http://schemas.microsoft.com/office/powerpoint/2010/main" val="27336267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One-Way ANOVA</a:t>
            </a:r>
          </a:p>
        </p:txBody>
      </p:sp>
      <p:sp>
        <p:nvSpPr>
          <p:cNvPr id="5" name="Slide Number Placeholder 4"/>
          <p:cNvSpPr>
            <a:spLocks noGrp="1"/>
          </p:cNvSpPr>
          <p:nvPr>
            <p:ph type="sldNum" sz="quarter" idx="11"/>
          </p:nvPr>
        </p:nvSpPr>
        <p:spPr/>
        <p:txBody>
          <a:bodyPr/>
          <a:lstStyle/>
          <a:p>
            <a:fld id="{FD5A7344-42A9-4585-98BB-A5C3CBE5543E}" type="slidenum">
              <a:rPr lang="en-US"/>
              <a:pPr/>
              <a:t>14</a:t>
            </a:fld>
            <a:endParaRPr lang="en-US"/>
          </a:p>
        </p:txBody>
      </p:sp>
      <p:sp>
        <p:nvSpPr>
          <p:cNvPr id="207874" name="Rectangle 2"/>
          <p:cNvSpPr>
            <a:spLocks noGrp="1" noChangeArrowheads="1"/>
          </p:cNvSpPr>
          <p:nvPr>
            <p:ph type="title"/>
          </p:nvPr>
        </p:nvSpPr>
        <p:spPr>
          <a:xfrm>
            <a:off x="457200" y="76200"/>
            <a:ext cx="8229600" cy="1143000"/>
          </a:xfrm>
        </p:spPr>
        <p:txBody>
          <a:bodyPr/>
          <a:lstStyle/>
          <a:p>
            <a:r>
              <a:rPr lang="en-US" dirty="0"/>
              <a:t>Following Significant ANOVA</a:t>
            </a:r>
          </a:p>
        </p:txBody>
      </p:sp>
      <p:sp>
        <p:nvSpPr>
          <p:cNvPr id="207875" name="Rectangle 3"/>
          <p:cNvSpPr>
            <a:spLocks noGrp="1" noChangeArrowheads="1"/>
          </p:cNvSpPr>
          <p:nvPr>
            <p:ph type="body" idx="1"/>
          </p:nvPr>
        </p:nvSpPr>
        <p:spPr>
          <a:xfrm>
            <a:off x="457200" y="1371600"/>
            <a:ext cx="8534400" cy="5181600"/>
          </a:xfrm>
        </p:spPr>
        <p:txBody>
          <a:bodyPr/>
          <a:lstStyle/>
          <a:p>
            <a:r>
              <a:rPr lang="en-US" dirty="0" smtClean="0"/>
              <a:t>A </a:t>
            </a:r>
            <a:r>
              <a:rPr lang="en-US" dirty="0"/>
              <a:t>multiple comparison analysis is a </a:t>
            </a:r>
            <a:r>
              <a:rPr lang="en-US" i="1" dirty="0"/>
              <a:t>post hoc</a:t>
            </a:r>
            <a:r>
              <a:rPr lang="en-US" dirty="0"/>
              <a:t> analysis to determine which </a:t>
            </a:r>
            <a:r>
              <a:rPr lang="en-US" dirty="0" smtClean="0"/>
              <a:t>means differ</a:t>
            </a:r>
          </a:p>
          <a:p>
            <a:endParaRPr lang="en-US" dirty="0" smtClean="0"/>
          </a:p>
          <a:p>
            <a:r>
              <a:rPr lang="en-US" dirty="0" smtClean="0"/>
              <a:t>Use two-sample t-tests for all pairs?</a:t>
            </a:r>
          </a:p>
          <a:p>
            <a:pPr lvl="1"/>
            <a:r>
              <a:rPr lang="en-US" b="1" dirty="0" smtClean="0"/>
              <a:t> </a:t>
            </a:r>
            <a:r>
              <a:rPr lang="en-US" b="1" dirty="0" smtClean="0">
                <a:solidFill>
                  <a:srgbClr val="FF0000"/>
                </a:solidFill>
              </a:rPr>
              <a:t>No</a:t>
            </a:r>
            <a:r>
              <a:rPr lang="en-US" dirty="0" smtClean="0"/>
              <a:t>, </a:t>
            </a:r>
            <a:r>
              <a:rPr lang="en-US" dirty="0" err="1" smtClean="0"/>
              <a:t>experimentwise</a:t>
            </a:r>
            <a:r>
              <a:rPr lang="en-US" dirty="0" smtClean="0"/>
              <a:t> </a:t>
            </a:r>
            <a:r>
              <a:rPr lang="en-US" dirty="0"/>
              <a:t>error rate </a:t>
            </a:r>
            <a:r>
              <a:rPr lang="en-US" dirty="0" smtClean="0"/>
              <a:t>gets </a:t>
            </a:r>
            <a:r>
              <a:rPr lang="en-US" dirty="0"/>
              <a:t>very </a:t>
            </a:r>
            <a:r>
              <a:rPr lang="en-US" dirty="0" smtClean="0"/>
              <a:t>large</a:t>
            </a:r>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7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78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78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5"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One-Way ANOVA</a:t>
            </a:r>
          </a:p>
        </p:txBody>
      </p:sp>
      <p:sp>
        <p:nvSpPr>
          <p:cNvPr id="5" name="Slide Number Placeholder 4"/>
          <p:cNvSpPr>
            <a:spLocks noGrp="1"/>
          </p:cNvSpPr>
          <p:nvPr>
            <p:ph type="sldNum" sz="quarter" idx="11"/>
          </p:nvPr>
        </p:nvSpPr>
        <p:spPr/>
        <p:txBody>
          <a:bodyPr/>
          <a:lstStyle/>
          <a:p>
            <a:fld id="{C19AD291-A165-4645-B720-46E76D5EBB4B}" type="slidenum">
              <a:rPr lang="en-US"/>
              <a:pPr/>
              <a:t>15</a:t>
            </a:fld>
            <a:endParaRPr lang="en-US"/>
          </a:p>
        </p:txBody>
      </p:sp>
      <p:sp>
        <p:nvSpPr>
          <p:cNvPr id="211970" name="Rectangle 2"/>
          <p:cNvSpPr>
            <a:spLocks noGrp="1" noChangeArrowheads="1"/>
          </p:cNvSpPr>
          <p:nvPr>
            <p:ph type="title"/>
          </p:nvPr>
        </p:nvSpPr>
        <p:spPr/>
        <p:txBody>
          <a:bodyPr/>
          <a:lstStyle/>
          <a:p>
            <a:r>
              <a:rPr lang="en-US" dirty="0" smtClean="0"/>
              <a:t>Error </a:t>
            </a:r>
            <a:r>
              <a:rPr lang="en-US" dirty="0"/>
              <a:t>Rates</a:t>
            </a:r>
          </a:p>
        </p:txBody>
      </p:sp>
      <p:sp>
        <p:nvSpPr>
          <p:cNvPr id="211971" name="Rectangle 3"/>
          <p:cNvSpPr>
            <a:spLocks noGrp="1" noChangeArrowheads="1"/>
          </p:cNvSpPr>
          <p:nvPr>
            <p:ph type="body" idx="1"/>
          </p:nvPr>
        </p:nvSpPr>
        <p:spPr>
          <a:xfrm>
            <a:off x="457200" y="1295400"/>
            <a:ext cx="8534400" cy="5181600"/>
          </a:xfrm>
        </p:spPr>
        <p:txBody>
          <a:bodyPr/>
          <a:lstStyle/>
          <a:p>
            <a:r>
              <a:rPr lang="en-US" b="1" dirty="0" err="1" smtClean="0"/>
              <a:t>Individualwise</a:t>
            </a:r>
            <a:r>
              <a:rPr lang="en-US" b="1" dirty="0" smtClean="0"/>
              <a:t> </a:t>
            </a:r>
            <a:r>
              <a:rPr lang="en-US" b="1" dirty="0"/>
              <a:t>Error Rate</a:t>
            </a:r>
          </a:p>
          <a:p>
            <a:pPr lvl="1"/>
            <a:r>
              <a:rPr lang="en-US" dirty="0" smtClean="0"/>
              <a:t>Probability </a:t>
            </a:r>
            <a:r>
              <a:rPr lang="en-US" dirty="0"/>
              <a:t>of rejecting a correct H</a:t>
            </a:r>
            <a:r>
              <a:rPr lang="en-US" baseline="-25000" dirty="0"/>
              <a:t>0</a:t>
            </a:r>
            <a:r>
              <a:rPr lang="en-US" dirty="0"/>
              <a:t> </a:t>
            </a:r>
            <a:r>
              <a:rPr lang="en-US" dirty="0" smtClean="0"/>
              <a:t>on a pair</a:t>
            </a:r>
            <a:endParaRPr lang="en-US" dirty="0"/>
          </a:p>
          <a:p>
            <a:pPr lvl="1"/>
            <a:r>
              <a:rPr lang="en-US" dirty="0"/>
              <a:t>equal to </a:t>
            </a:r>
            <a:r>
              <a:rPr lang="en-US" dirty="0">
                <a:latin typeface="Symbol" pitchFamily="18" charset="2"/>
              </a:rPr>
              <a:t>a</a:t>
            </a:r>
          </a:p>
          <a:p>
            <a:pPr lvl="1"/>
            <a:endParaRPr lang="en-US" dirty="0">
              <a:latin typeface="Symbol" pitchFamily="18" charset="2"/>
            </a:endParaRPr>
          </a:p>
          <a:p>
            <a:r>
              <a:rPr lang="en-US" b="1" dirty="0" err="1" smtClean="0"/>
              <a:t>Experimentwise</a:t>
            </a:r>
            <a:r>
              <a:rPr lang="en-US" b="1" dirty="0" smtClean="0"/>
              <a:t> </a:t>
            </a:r>
            <a:r>
              <a:rPr lang="en-US" b="1" dirty="0"/>
              <a:t>Error </a:t>
            </a:r>
            <a:r>
              <a:rPr lang="en-US" b="1" dirty="0" smtClean="0"/>
              <a:t>Rate</a:t>
            </a:r>
            <a:endParaRPr lang="en-US" dirty="0"/>
          </a:p>
          <a:p>
            <a:pPr lvl="1"/>
            <a:r>
              <a:rPr lang="en-US" dirty="0"/>
              <a:t>Probability of rejecting </a:t>
            </a:r>
            <a:r>
              <a:rPr lang="en-US" i="1" dirty="0">
                <a:solidFill>
                  <a:srgbClr val="FF0000"/>
                </a:solidFill>
              </a:rPr>
              <a:t>at least</a:t>
            </a:r>
            <a:r>
              <a:rPr lang="en-US" i="1" dirty="0"/>
              <a:t> </a:t>
            </a:r>
            <a:r>
              <a:rPr lang="en-US" dirty="0"/>
              <a:t>one correct H</a:t>
            </a:r>
            <a:r>
              <a:rPr lang="en-US" baseline="-25000" dirty="0"/>
              <a:t>0</a:t>
            </a:r>
            <a:r>
              <a:rPr lang="en-US" dirty="0"/>
              <a:t> from </a:t>
            </a:r>
            <a:r>
              <a:rPr lang="en-US" dirty="0" smtClean="0"/>
              <a:t>comparisons </a:t>
            </a:r>
            <a:r>
              <a:rPr lang="en-US" dirty="0"/>
              <a:t>of all pairs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197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19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197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19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Footer Placeholder 3"/>
          <p:cNvSpPr>
            <a:spLocks noGrp="1"/>
          </p:cNvSpPr>
          <p:nvPr>
            <p:ph type="ftr" sz="quarter" idx="10"/>
          </p:nvPr>
        </p:nvSpPr>
        <p:spPr/>
        <p:txBody>
          <a:bodyPr/>
          <a:lstStyle/>
          <a:p>
            <a:r>
              <a:rPr lang="en-US"/>
              <a:t>One-Way ANOVA</a:t>
            </a:r>
          </a:p>
        </p:txBody>
      </p:sp>
      <p:sp>
        <p:nvSpPr>
          <p:cNvPr id="45" name="Slide Number Placeholder 4"/>
          <p:cNvSpPr>
            <a:spLocks noGrp="1"/>
          </p:cNvSpPr>
          <p:nvPr>
            <p:ph type="sldNum" sz="quarter" idx="11"/>
          </p:nvPr>
        </p:nvSpPr>
        <p:spPr/>
        <p:txBody>
          <a:bodyPr/>
          <a:lstStyle/>
          <a:p>
            <a:fld id="{08CDB933-C35A-4DFD-94C1-4CF2BDE8439E}" type="slidenum">
              <a:rPr lang="en-US"/>
              <a:pPr/>
              <a:t>16</a:t>
            </a:fld>
            <a:endParaRPr lang="en-US"/>
          </a:p>
        </p:txBody>
      </p:sp>
      <p:sp>
        <p:nvSpPr>
          <p:cNvPr id="209922" name="Rectangle 2"/>
          <p:cNvSpPr>
            <a:spLocks noGrp="1" noChangeArrowheads="1"/>
          </p:cNvSpPr>
          <p:nvPr>
            <p:ph type="title"/>
          </p:nvPr>
        </p:nvSpPr>
        <p:spPr>
          <a:xfrm>
            <a:off x="457200" y="76200"/>
            <a:ext cx="8229600" cy="944563"/>
          </a:xfrm>
        </p:spPr>
        <p:txBody>
          <a:bodyPr/>
          <a:lstStyle/>
          <a:p>
            <a:r>
              <a:rPr lang="en-US"/>
              <a:t>Experimentwise Error Rate</a:t>
            </a:r>
          </a:p>
        </p:txBody>
      </p:sp>
      <p:sp>
        <p:nvSpPr>
          <p:cNvPr id="209923" name="Rectangle 3"/>
          <p:cNvSpPr>
            <a:spLocks noGrp="1" noChangeArrowheads="1"/>
          </p:cNvSpPr>
          <p:nvPr>
            <p:ph type="body" idx="1"/>
          </p:nvPr>
        </p:nvSpPr>
        <p:spPr>
          <a:xfrm>
            <a:off x="152400" y="1066800"/>
            <a:ext cx="8763000" cy="5791200"/>
          </a:xfrm>
        </p:spPr>
        <p:txBody>
          <a:bodyPr/>
          <a:lstStyle/>
          <a:p>
            <a:pPr marL="342900" lvl="1" indent="-342900">
              <a:buFontTx/>
              <a:buChar char="•"/>
            </a:pPr>
            <a:r>
              <a:rPr lang="en-US" sz="3200" dirty="0"/>
              <a:t>Probability of rejecting </a:t>
            </a:r>
            <a:r>
              <a:rPr lang="en-US" sz="3200" i="1" dirty="0">
                <a:solidFill>
                  <a:srgbClr val="FF0000"/>
                </a:solidFill>
              </a:rPr>
              <a:t>at least</a:t>
            </a:r>
            <a:r>
              <a:rPr lang="en-US" sz="3200" i="1" dirty="0"/>
              <a:t> </a:t>
            </a:r>
            <a:r>
              <a:rPr lang="en-US" sz="3200" dirty="0"/>
              <a:t>one correct H</a:t>
            </a:r>
            <a:r>
              <a:rPr lang="en-US" sz="3200" baseline="-25000" dirty="0"/>
              <a:t>0</a:t>
            </a:r>
            <a:r>
              <a:rPr lang="en-US" sz="3200" dirty="0"/>
              <a:t> from comparisons of all </a:t>
            </a:r>
            <a:r>
              <a:rPr lang="en-US" sz="3200" dirty="0" smtClean="0"/>
              <a:t>pairs</a:t>
            </a:r>
            <a:endParaRPr lang="en-US" sz="3200" dirty="0"/>
          </a:p>
          <a:p>
            <a:endParaRPr lang="en-US" dirty="0"/>
          </a:p>
          <a:p>
            <a:endParaRPr lang="en-US" dirty="0"/>
          </a:p>
          <a:p>
            <a:endParaRPr lang="en-US" dirty="0"/>
          </a:p>
          <a:p>
            <a:endParaRPr lang="en-US" dirty="0"/>
          </a:p>
          <a:p>
            <a:endParaRPr lang="en-US" dirty="0"/>
          </a:p>
          <a:p>
            <a:r>
              <a:rPr lang="en-US" dirty="0" err="1"/>
              <a:t>Experimentwise</a:t>
            </a:r>
            <a:r>
              <a:rPr lang="en-US" dirty="0"/>
              <a:t> = </a:t>
            </a:r>
            <a:r>
              <a:rPr lang="en-US" dirty="0" err="1"/>
              <a:t>Pr</a:t>
            </a:r>
            <a:r>
              <a:rPr lang="en-US" dirty="0"/>
              <a:t>(</a:t>
            </a:r>
            <a:r>
              <a:rPr lang="en-US" u="sng" dirty="0"/>
              <a:t>&gt;</a:t>
            </a:r>
            <a:r>
              <a:rPr lang="en-US" dirty="0"/>
              <a:t>1 type I) = 1-(1-</a:t>
            </a:r>
            <a:r>
              <a:rPr lang="en-US" dirty="0">
                <a:latin typeface="Symbol" pitchFamily="18" charset="2"/>
              </a:rPr>
              <a:t>a</a:t>
            </a:r>
            <a:r>
              <a:rPr lang="en-US" dirty="0"/>
              <a:t>)</a:t>
            </a:r>
            <a:r>
              <a:rPr lang="en-US" baseline="30000" dirty="0"/>
              <a:t>k</a:t>
            </a:r>
          </a:p>
          <a:p>
            <a:pPr lvl="1"/>
            <a:r>
              <a:rPr lang="en-US" dirty="0"/>
              <a:t>where </a:t>
            </a:r>
            <a:r>
              <a:rPr lang="en-US" dirty="0">
                <a:latin typeface="Symbol" pitchFamily="18" charset="2"/>
              </a:rPr>
              <a:t>a</a:t>
            </a:r>
            <a:r>
              <a:rPr lang="en-US" dirty="0"/>
              <a:t> is the </a:t>
            </a:r>
            <a:r>
              <a:rPr lang="en-US" dirty="0" err="1" smtClean="0"/>
              <a:t>individualwise</a:t>
            </a:r>
            <a:r>
              <a:rPr lang="en-US" dirty="0" smtClean="0"/>
              <a:t> </a:t>
            </a:r>
            <a:r>
              <a:rPr lang="en-US" dirty="0"/>
              <a:t>error rate</a:t>
            </a:r>
          </a:p>
          <a:p>
            <a:pPr lvl="1"/>
            <a:r>
              <a:rPr lang="en-US" dirty="0"/>
              <a:t>where k is the number of comparisons</a:t>
            </a:r>
          </a:p>
        </p:txBody>
      </p:sp>
      <p:graphicFrame>
        <p:nvGraphicFramePr>
          <p:cNvPr id="209962" name="Group 42"/>
          <p:cNvGraphicFramePr>
            <a:graphicFrameLocks noGrp="1"/>
          </p:cNvGraphicFramePr>
          <p:nvPr/>
        </p:nvGraphicFramePr>
        <p:xfrm>
          <a:off x="762000" y="2209800"/>
          <a:ext cx="7772400" cy="2737169"/>
        </p:xfrm>
        <a:graphic>
          <a:graphicData uri="http://schemas.openxmlformats.org/drawingml/2006/table">
            <a:tbl>
              <a:tblPr/>
              <a:tblGrid>
                <a:gridCol w="1098550"/>
                <a:gridCol w="3321050"/>
                <a:gridCol w="2641600"/>
                <a:gridCol w="711200"/>
              </a:tblGrid>
              <a:tr h="5302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Number of Tests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FDFD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Pr(reject </a:t>
                      </a:r>
                      <a:r>
                        <a:rPr kumimoji="0" lang="en-US" sz="1800" b="0" i="0" u="sng" strike="noStrike" cap="none" normalizeH="0" baseline="0" smtClean="0">
                          <a:ln>
                            <a:noFill/>
                          </a:ln>
                          <a:solidFill>
                            <a:schemeClr val="tx1"/>
                          </a:solidFill>
                          <a:effectLst/>
                          <a:latin typeface="Arial" charset="0"/>
                          <a:ea typeface="Times New Roman" pitchFamily="18" charset="0"/>
                          <a:cs typeface="Arial" charset="0"/>
                        </a:rPr>
                        <a:t>&gt;</a:t>
                      </a: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1 correct H</a:t>
                      </a:r>
                      <a:r>
                        <a:rPr kumimoji="0" lang="en-US" sz="1800" b="0" i="0" u="none" strike="noStrike" cap="none" normalizeH="0" baseline="-25000" smtClean="0">
                          <a:ln>
                            <a:noFill/>
                          </a:ln>
                          <a:solidFill>
                            <a:schemeClr val="tx1"/>
                          </a:solidFill>
                          <a:effectLst/>
                          <a:latin typeface="Arial" charset="0"/>
                          <a:ea typeface="Times New Roman" pitchFamily="18" charset="0"/>
                          <a:cs typeface="Arial" charset="0"/>
                        </a:rPr>
                        <a:t>0</a:t>
                      </a: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FDFD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Pr(reject 0 correct H</a:t>
                      </a:r>
                      <a:r>
                        <a:rPr kumimoji="0" lang="en-US" sz="1800" b="0" i="0" u="none" strike="noStrike" cap="none" normalizeH="0" baseline="-25000" smtClean="0">
                          <a:ln>
                            <a:noFill/>
                          </a:ln>
                          <a:solidFill>
                            <a:schemeClr val="tx1"/>
                          </a:solidFill>
                          <a:effectLst/>
                          <a:latin typeface="Arial" charset="0"/>
                          <a:ea typeface="Times New Roman" pitchFamily="18" charset="0"/>
                          <a:cs typeface="Arial" charset="0"/>
                        </a:rPr>
                        <a:t>0</a:t>
                      </a: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FDFD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Sum</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FDFDF"/>
                    </a:solidFill>
                  </a:tcPr>
                </a:tc>
              </a:tr>
              <a:tr h="503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02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18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18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4</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3000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09956" name="Rectangle 36"/>
          <p:cNvSpPr>
            <a:spLocks noChangeArrowheads="1"/>
          </p:cNvSpPr>
          <p:nvPr/>
        </p:nvSpPr>
        <p:spPr bwMode="auto">
          <a:xfrm>
            <a:off x="3200400" y="2895600"/>
            <a:ext cx="376238" cy="457200"/>
          </a:xfrm>
          <a:prstGeom prst="rect">
            <a:avLst/>
          </a:prstGeom>
          <a:noFill/>
          <a:ln w="9525">
            <a:noFill/>
            <a:miter lim="800000"/>
            <a:headEnd/>
            <a:tailEnd/>
          </a:ln>
          <a:effectLst/>
        </p:spPr>
        <p:txBody>
          <a:bodyPr wrap="none">
            <a:spAutoFit/>
          </a:bodyPr>
          <a:lstStyle/>
          <a:p>
            <a:r>
              <a:rPr lang="en-US" sz="2400">
                <a:latin typeface="Symbol" pitchFamily="18" charset="2"/>
              </a:rPr>
              <a:t>a</a:t>
            </a:r>
          </a:p>
        </p:txBody>
      </p:sp>
      <p:sp>
        <p:nvSpPr>
          <p:cNvPr id="209957" name="Rectangle 37"/>
          <p:cNvSpPr>
            <a:spLocks noChangeArrowheads="1"/>
          </p:cNvSpPr>
          <p:nvPr/>
        </p:nvSpPr>
        <p:spPr bwMode="auto">
          <a:xfrm>
            <a:off x="6132513" y="2895600"/>
            <a:ext cx="647700" cy="457200"/>
          </a:xfrm>
          <a:prstGeom prst="rect">
            <a:avLst/>
          </a:prstGeom>
          <a:noFill/>
          <a:ln w="9525">
            <a:noFill/>
            <a:miter lim="800000"/>
            <a:headEnd/>
            <a:tailEnd/>
          </a:ln>
          <a:effectLst/>
        </p:spPr>
        <p:txBody>
          <a:bodyPr wrap="none">
            <a:spAutoFit/>
          </a:bodyPr>
          <a:lstStyle/>
          <a:p>
            <a:r>
              <a:rPr lang="en-US" sz="2400"/>
              <a:t>1-</a:t>
            </a:r>
            <a:r>
              <a:rPr lang="en-US" sz="2400">
                <a:latin typeface="Symbol" pitchFamily="18" charset="2"/>
              </a:rPr>
              <a:t>a</a:t>
            </a:r>
          </a:p>
        </p:txBody>
      </p:sp>
      <p:sp>
        <p:nvSpPr>
          <p:cNvPr id="209958" name="Rectangle 38"/>
          <p:cNvSpPr>
            <a:spLocks noChangeArrowheads="1"/>
          </p:cNvSpPr>
          <p:nvPr/>
        </p:nvSpPr>
        <p:spPr bwMode="auto">
          <a:xfrm>
            <a:off x="2514600" y="3417888"/>
            <a:ext cx="1855788" cy="457200"/>
          </a:xfrm>
          <a:prstGeom prst="rect">
            <a:avLst/>
          </a:prstGeom>
          <a:noFill/>
          <a:ln w="9525">
            <a:noFill/>
            <a:miter lim="800000"/>
            <a:headEnd/>
            <a:tailEnd/>
          </a:ln>
          <a:effectLst/>
        </p:spPr>
        <p:txBody>
          <a:bodyPr wrap="none">
            <a:spAutoFit/>
          </a:bodyPr>
          <a:lstStyle/>
          <a:p>
            <a:r>
              <a:rPr lang="en-US" sz="2400">
                <a:latin typeface="Symbol" pitchFamily="18" charset="2"/>
              </a:rPr>
              <a:t>a</a:t>
            </a:r>
            <a:r>
              <a:rPr lang="en-US" sz="2400" baseline="30000"/>
              <a:t>2</a:t>
            </a:r>
            <a:r>
              <a:rPr lang="en-US" sz="2400">
                <a:latin typeface="Symbol" pitchFamily="18" charset="2"/>
              </a:rPr>
              <a:t> </a:t>
            </a:r>
            <a:r>
              <a:rPr lang="en-US" sz="2400"/>
              <a:t>+ 2</a:t>
            </a:r>
            <a:r>
              <a:rPr lang="en-US" sz="2400">
                <a:latin typeface="Symbol" pitchFamily="18" charset="2"/>
              </a:rPr>
              <a:t>a</a:t>
            </a:r>
            <a:r>
              <a:rPr lang="en-US" sz="2400"/>
              <a:t>(1-</a:t>
            </a:r>
            <a:r>
              <a:rPr lang="en-US" sz="2400">
                <a:latin typeface="Symbol" pitchFamily="18" charset="2"/>
              </a:rPr>
              <a:t>a</a:t>
            </a:r>
            <a:r>
              <a:rPr lang="en-US" sz="2400"/>
              <a:t>)</a:t>
            </a:r>
            <a:endParaRPr lang="en-US" sz="2400">
              <a:latin typeface="Symbol" pitchFamily="18" charset="2"/>
            </a:endParaRPr>
          </a:p>
        </p:txBody>
      </p:sp>
      <p:sp>
        <p:nvSpPr>
          <p:cNvPr id="209959" name="Rectangle 39"/>
          <p:cNvSpPr>
            <a:spLocks noChangeArrowheads="1"/>
          </p:cNvSpPr>
          <p:nvPr/>
        </p:nvSpPr>
        <p:spPr bwMode="auto">
          <a:xfrm>
            <a:off x="6019800" y="3417888"/>
            <a:ext cx="963613" cy="457200"/>
          </a:xfrm>
          <a:prstGeom prst="rect">
            <a:avLst/>
          </a:prstGeom>
          <a:noFill/>
          <a:ln w="9525">
            <a:noFill/>
            <a:miter lim="800000"/>
            <a:headEnd/>
            <a:tailEnd/>
          </a:ln>
          <a:effectLst/>
        </p:spPr>
        <p:txBody>
          <a:bodyPr wrap="none">
            <a:spAutoFit/>
          </a:bodyPr>
          <a:lstStyle/>
          <a:p>
            <a:r>
              <a:rPr lang="en-US" sz="2400"/>
              <a:t>(1-</a:t>
            </a:r>
            <a:r>
              <a:rPr lang="en-US" sz="2400">
                <a:latin typeface="Symbol" pitchFamily="18" charset="2"/>
              </a:rPr>
              <a:t>a</a:t>
            </a:r>
            <a:r>
              <a:rPr lang="en-US" sz="2400"/>
              <a:t>)</a:t>
            </a:r>
            <a:r>
              <a:rPr lang="en-US" sz="2400" baseline="30000"/>
              <a:t>2</a:t>
            </a:r>
          </a:p>
        </p:txBody>
      </p:sp>
      <p:sp>
        <p:nvSpPr>
          <p:cNvPr id="209960" name="Rectangle 40"/>
          <p:cNvSpPr>
            <a:spLocks noChangeArrowheads="1"/>
          </p:cNvSpPr>
          <p:nvPr/>
        </p:nvSpPr>
        <p:spPr bwMode="auto">
          <a:xfrm>
            <a:off x="1874838" y="3951288"/>
            <a:ext cx="3411511" cy="461665"/>
          </a:xfrm>
          <a:prstGeom prst="rect">
            <a:avLst/>
          </a:prstGeom>
          <a:noFill/>
          <a:ln w="9525">
            <a:noFill/>
            <a:miter lim="800000"/>
            <a:headEnd/>
            <a:tailEnd/>
          </a:ln>
          <a:effectLst/>
        </p:spPr>
        <p:txBody>
          <a:bodyPr wrap="none">
            <a:spAutoFit/>
          </a:bodyPr>
          <a:lstStyle/>
          <a:p>
            <a:r>
              <a:rPr lang="en-US" sz="2400" dirty="0">
                <a:latin typeface="Symbol" pitchFamily="18" charset="2"/>
              </a:rPr>
              <a:t>a</a:t>
            </a:r>
            <a:r>
              <a:rPr lang="en-US" sz="2400" baseline="30000" dirty="0"/>
              <a:t>3</a:t>
            </a:r>
            <a:r>
              <a:rPr lang="en-US" sz="2400" dirty="0"/>
              <a:t> + 3</a:t>
            </a:r>
            <a:r>
              <a:rPr lang="en-US" sz="2400" dirty="0">
                <a:latin typeface="Symbol" pitchFamily="18" charset="2"/>
              </a:rPr>
              <a:t>a</a:t>
            </a:r>
            <a:r>
              <a:rPr lang="en-US" sz="2400" baseline="30000" dirty="0"/>
              <a:t>2</a:t>
            </a:r>
            <a:r>
              <a:rPr lang="en-US" sz="2400" dirty="0"/>
              <a:t>(1-</a:t>
            </a:r>
            <a:r>
              <a:rPr lang="en-US" sz="2400" dirty="0">
                <a:latin typeface="Symbol" pitchFamily="18" charset="2"/>
              </a:rPr>
              <a:t>a</a:t>
            </a:r>
            <a:r>
              <a:rPr lang="en-US" sz="2400" dirty="0"/>
              <a:t>) +3</a:t>
            </a:r>
            <a:r>
              <a:rPr lang="en-US" sz="2400" dirty="0">
                <a:latin typeface="Symbol" pitchFamily="18" charset="2"/>
              </a:rPr>
              <a:t>a</a:t>
            </a:r>
            <a:r>
              <a:rPr lang="en-US" sz="2400" dirty="0"/>
              <a:t>(1-</a:t>
            </a:r>
            <a:r>
              <a:rPr lang="en-US" sz="2400" dirty="0">
                <a:latin typeface="Symbol" pitchFamily="18" charset="2"/>
              </a:rPr>
              <a:t>a</a:t>
            </a:r>
            <a:r>
              <a:rPr lang="en-US" sz="2400" dirty="0"/>
              <a:t>)</a:t>
            </a:r>
            <a:r>
              <a:rPr lang="en-US" sz="2400" baseline="30000" dirty="0"/>
              <a:t>2</a:t>
            </a:r>
          </a:p>
        </p:txBody>
      </p:sp>
      <p:sp>
        <p:nvSpPr>
          <p:cNvPr id="209961" name="Rectangle 41"/>
          <p:cNvSpPr>
            <a:spLocks noChangeArrowheads="1"/>
          </p:cNvSpPr>
          <p:nvPr/>
        </p:nvSpPr>
        <p:spPr bwMode="auto">
          <a:xfrm>
            <a:off x="6019800" y="3962400"/>
            <a:ext cx="963613" cy="457200"/>
          </a:xfrm>
          <a:prstGeom prst="rect">
            <a:avLst/>
          </a:prstGeom>
          <a:noFill/>
          <a:ln w="9525">
            <a:noFill/>
            <a:miter lim="800000"/>
            <a:headEnd/>
            <a:tailEnd/>
          </a:ln>
          <a:effectLst/>
        </p:spPr>
        <p:txBody>
          <a:bodyPr wrap="none">
            <a:spAutoFit/>
          </a:bodyPr>
          <a:lstStyle/>
          <a:p>
            <a:r>
              <a:rPr lang="en-US" sz="2400"/>
              <a:t>(1-</a:t>
            </a:r>
            <a:r>
              <a:rPr lang="en-US" sz="2400">
                <a:latin typeface="Symbol" pitchFamily="18" charset="2"/>
              </a:rPr>
              <a:t>a</a:t>
            </a:r>
            <a:r>
              <a:rPr lang="en-US" sz="2400"/>
              <a:t>)</a:t>
            </a:r>
            <a:r>
              <a:rPr lang="en-US" sz="2400" baseline="30000"/>
              <a:t>3</a:t>
            </a:r>
          </a:p>
        </p:txBody>
      </p:sp>
      <p:sp>
        <p:nvSpPr>
          <p:cNvPr id="209963" name="Rectangle 43"/>
          <p:cNvSpPr>
            <a:spLocks noChangeArrowheads="1"/>
          </p:cNvSpPr>
          <p:nvPr/>
        </p:nvSpPr>
        <p:spPr bwMode="auto">
          <a:xfrm>
            <a:off x="6019800" y="4495800"/>
            <a:ext cx="963613" cy="457200"/>
          </a:xfrm>
          <a:prstGeom prst="rect">
            <a:avLst/>
          </a:prstGeom>
          <a:noFill/>
          <a:ln w="9525">
            <a:noFill/>
            <a:miter lim="800000"/>
            <a:headEnd/>
            <a:tailEnd/>
          </a:ln>
          <a:effectLst/>
        </p:spPr>
        <p:txBody>
          <a:bodyPr wrap="none">
            <a:spAutoFit/>
          </a:bodyPr>
          <a:lstStyle/>
          <a:p>
            <a:r>
              <a:rPr lang="en-US" sz="2400"/>
              <a:t>(1-</a:t>
            </a:r>
            <a:r>
              <a:rPr lang="en-US" sz="2400">
                <a:latin typeface="Symbol" pitchFamily="18" charset="2"/>
              </a:rPr>
              <a:t>a</a:t>
            </a:r>
            <a:r>
              <a:rPr lang="en-US" sz="2400"/>
              <a:t>)</a:t>
            </a:r>
            <a:r>
              <a:rPr lang="en-US" sz="2400" baseline="30000"/>
              <a:t>4</a:t>
            </a:r>
          </a:p>
        </p:txBody>
      </p:sp>
      <p:sp>
        <p:nvSpPr>
          <p:cNvPr id="209964" name="Rectangle 44"/>
          <p:cNvSpPr>
            <a:spLocks noChangeArrowheads="1"/>
          </p:cNvSpPr>
          <p:nvPr/>
        </p:nvSpPr>
        <p:spPr bwMode="auto">
          <a:xfrm>
            <a:off x="2819400" y="4495800"/>
            <a:ext cx="1235075" cy="457200"/>
          </a:xfrm>
          <a:prstGeom prst="rect">
            <a:avLst/>
          </a:prstGeom>
          <a:noFill/>
          <a:ln w="9525">
            <a:noFill/>
            <a:miter lim="800000"/>
            <a:headEnd/>
            <a:tailEnd/>
          </a:ln>
          <a:effectLst/>
        </p:spPr>
        <p:txBody>
          <a:bodyPr wrap="none">
            <a:spAutoFit/>
          </a:bodyPr>
          <a:lstStyle/>
          <a:p>
            <a:r>
              <a:rPr lang="en-US" sz="2400"/>
              <a:t>1-(1-</a:t>
            </a:r>
            <a:r>
              <a:rPr lang="en-US" sz="2400">
                <a:latin typeface="Symbol" pitchFamily="18" charset="2"/>
              </a:rPr>
              <a:t>a</a:t>
            </a:r>
            <a:r>
              <a:rPr lang="en-US" sz="2400"/>
              <a:t>)</a:t>
            </a:r>
            <a:r>
              <a:rPr lang="en-US" sz="2400" baseline="30000"/>
              <a:t>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9962"/>
                                        </p:tgtEl>
                                        <p:attrNameLst>
                                          <p:attrName>style.visibility</p:attrName>
                                        </p:attrNameLst>
                                      </p:cBhvr>
                                      <p:to>
                                        <p:strVal val="visible"/>
                                      </p:to>
                                    </p:set>
                                    <p:animEffect transition="in" filter="dissolve">
                                      <p:cBhvr>
                                        <p:cTn id="7" dur="500"/>
                                        <p:tgtEl>
                                          <p:spTgt spid="20996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9956"/>
                                        </p:tgtEl>
                                        <p:attrNameLst>
                                          <p:attrName>style.visibility</p:attrName>
                                        </p:attrNameLst>
                                      </p:cBhvr>
                                      <p:to>
                                        <p:strVal val="visible"/>
                                      </p:to>
                                    </p:set>
                                    <p:animEffect transition="in" filter="dissolve">
                                      <p:cBhvr>
                                        <p:cTn id="12" dur="500"/>
                                        <p:tgtEl>
                                          <p:spTgt spid="20995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09957"/>
                                        </p:tgtEl>
                                        <p:attrNameLst>
                                          <p:attrName>style.visibility</p:attrName>
                                        </p:attrNameLst>
                                      </p:cBhvr>
                                      <p:to>
                                        <p:strVal val="visible"/>
                                      </p:to>
                                    </p:set>
                                    <p:animEffect transition="in" filter="dissolve">
                                      <p:cBhvr>
                                        <p:cTn id="17" dur="500"/>
                                        <p:tgtEl>
                                          <p:spTgt spid="20995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09958"/>
                                        </p:tgtEl>
                                        <p:attrNameLst>
                                          <p:attrName>style.visibility</p:attrName>
                                        </p:attrNameLst>
                                      </p:cBhvr>
                                      <p:to>
                                        <p:strVal val="visible"/>
                                      </p:to>
                                    </p:set>
                                    <p:animEffect transition="in" filter="dissolve">
                                      <p:cBhvr>
                                        <p:cTn id="22" dur="500"/>
                                        <p:tgtEl>
                                          <p:spTgt spid="20995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09959"/>
                                        </p:tgtEl>
                                        <p:attrNameLst>
                                          <p:attrName>style.visibility</p:attrName>
                                        </p:attrNameLst>
                                      </p:cBhvr>
                                      <p:to>
                                        <p:strVal val="visible"/>
                                      </p:to>
                                    </p:set>
                                    <p:animEffect transition="in" filter="dissolve">
                                      <p:cBhvr>
                                        <p:cTn id="27" dur="500"/>
                                        <p:tgtEl>
                                          <p:spTgt spid="20995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09960"/>
                                        </p:tgtEl>
                                        <p:attrNameLst>
                                          <p:attrName>style.visibility</p:attrName>
                                        </p:attrNameLst>
                                      </p:cBhvr>
                                      <p:to>
                                        <p:strVal val="visible"/>
                                      </p:to>
                                    </p:set>
                                    <p:animEffect transition="in" filter="dissolve">
                                      <p:cBhvr>
                                        <p:cTn id="32" dur="500"/>
                                        <p:tgtEl>
                                          <p:spTgt spid="209960"/>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09961"/>
                                        </p:tgtEl>
                                        <p:attrNameLst>
                                          <p:attrName>style.visibility</p:attrName>
                                        </p:attrNameLst>
                                      </p:cBhvr>
                                      <p:to>
                                        <p:strVal val="visible"/>
                                      </p:to>
                                    </p:set>
                                    <p:animEffect transition="in" filter="dissolve">
                                      <p:cBhvr>
                                        <p:cTn id="37" dur="500"/>
                                        <p:tgtEl>
                                          <p:spTgt spid="20996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09963"/>
                                        </p:tgtEl>
                                        <p:attrNameLst>
                                          <p:attrName>style.visibility</p:attrName>
                                        </p:attrNameLst>
                                      </p:cBhvr>
                                      <p:to>
                                        <p:strVal val="visible"/>
                                      </p:to>
                                    </p:set>
                                    <p:animEffect transition="in" filter="dissolve">
                                      <p:cBhvr>
                                        <p:cTn id="42" dur="500"/>
                                        <p:tgtEl>
                                          <p:spTgt spid="209963"/>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09964"/>
                                        </p:tgtEl>
                                        <p:attrNameLst>
                                          <p:attrName>style.visibility</p:attrName>
                                        </p:attrNameLst>
                                      </p:cBhvr>
                                      <p:to>
                                        <p:strVal val="visible"/>
                                      </p:to>
                                    </p:set>
                                    <p:animEffect transition="in" filter="dissolve">
                                      <p:cBhvr>
                                        <p:cTn id="47" dur="500"/>
                                        <p:tgtEl>
                                          <p:spTgt spid="209964"/>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09923">
                                            <p:txEl>
                                              <p:pRg st="6" end="6"/>
                                            </p:txEl>
                                          </p:spTgt>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09923">
                                            <p:txEl>
                                              <p:pRg st="7" end="7"/>
                                            </p:txEl>
                                          </p:spTgt>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099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uiExpand="1" build="p"/>
      <p:bldP spid="209956" grpId="0"/>
      <p:bldP spid="209957" grpId="0"/>
      <p:bldP spid="209958" grpId="0"/>
      <p:bldP spid="209959" grpId="0"/>
      <p:bldP spid="209960" grpId="0"/>
      <p:bldP spid="209961" grpId="0"/>
      <p:bldP spid="209963" grpId="0"/>
      <p:bldP spid="20996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Footer Placeholder 3"/>
          <p:cNvSpPr>
            <a:spLocks noGrp="1"/>
          </p:cNvSpPr>
          <p:nvPr>
            <p:ph type="ftr" sz="quarter" idx="10"/>
          </p:nvPr>
        </p:nvSpPr>
        <p:spPr/>
        <p:txBody>
          <a:bodyPr/>
          <a:lstStyle/>
          <a:p>
            <a:r>
              <a:rPr lang="en-US"/>
              <a:t>One-Way ANOVA</a:t>
            </a:r>
          </a:p>
        </p:txBody>
      </p:sp>
      <p:sp>
        <p:nvSpPr>
          <p:cNvPr id="57" name="Slide Number Placeholder 4"/>
          <p:cNvSpPr>
            <a:spLocks noGrp="1"/>
          </p:cNvSpPr>
          <p:nvPr>
            <p:ph type="sldNum" sz="quarter" idx="11"/>
          </p:nvPr>
        </p:nvSpPr>
        <p:spPr/>
        <p:txBody>
          <a:bodyPr/>
          <a:lstStyle/>
          <a:p>
            <a:fld id="{EF241F7B-2CA5-45A6-8711-BB5E2B08F379}" type="slidenum">
              <a:rPr lang="en-US"/>
              <a:pPr/>
              <a:t>17</a:t>
            </a:fld>
            <a:endParaRPr lang="en-US"/>
          </a:p>
        </p:txBody>
      </p:sp>
      <p:sp>
        <p:nvSpPr>
          <p:cNvPr id="210946" name="Rectangle 2"/>
          <p:cNvSpPr>
            <a:spLocks noGrp="1" noChangeArrowheads="1"/>
          </p:cNvSpPr>
          <p:nvPr>
            <p:ph type="title"/>
          </p:nvPr>
        </p:nvSpPr>
        <p:spPr>
          <a:xfrm>
            <a:off x="457200" y="76200"/>
            <a:ext cx="8229600" cy="944563"/>
          </a:xfrm>
        </p:spPr>
        <p:txBody>
          <a:bodyPr/>
          <a:lstStyle/>
          <a:p>
            <a:r>
              <a:rPr lang="en-US"/>
              <a:t>Experimentwise Error Rate</a:t>
            </a:r>
          </a:p>
        </p:txBody>
      </p:sp>
      <p:sp>
        <p:nvSpPr>
          <p:cNvPr id="210947" name="Rectangle 3"/>
          <p:cNvSpPr>
            <a:spLocks noGrp="1" noChangeArrowheads="1"/>
          </p:cNvSpPr>
          <p:nvPr>
            <p:ph type="body" idx="1"/>
          </p:nvPr>
        </p:nvSpPr>
        <p:spPr>
          <a:xfrm>
            <a:off x="152400" y="1066800"/>
            <a:ext cx="8763000" cy="762000"/>
          </a:xfrm>
        </p:spPr>
        <p:txBody>
          <a:bodyPr/>
          <a:lstStyle/>
          <a:p>
            <a:pPr>
              <a:lnSpc>
                <a:spcPct val="90000"/>
              </a:lnSpc>
            </a:pPr>
            <a:r>
              <a:rPr lang="en-US" dirty="0"/>
              <a:t>Increases dramatically with increasing </a:t>
            </a:r>
            <a:r>
              <a:rPr lang="en-US" dirty="0" smtClean="0"/>
              <a:t>(k</a:t>
            </a:r>
            <a:r>
              <a:rPr lang="en-US" dirty="0"/>
              <a:t>)</a:t>
            </a:r>
          </a:p>
        </p:txBody>
      </p:sp>
      <p:graphicFrame>
        <p:nvGraphicFramePr>
          <p:cNvPr id="211001" name="Group 57"/>
          <p:cNvGraphicFramePr>
            <a:graphicFrameLocks noGrp="1"/>
          </p:cNvGraphicFramePr>
          <p:nvPr>
            <p:extLst>
              <p:ext uri="{D42A27DB-BD31-4B8C-83A1-F6EECF244321}">
                <p14:modId xmlns:p14="http://schemas.microsoft.com/office/powerpoint/2010/main" val="2633388223"/>
              </p:ext>
            </p:extLst>
          </p:nvPr>
        </p:nvGraphicFramePr>
        <p:xfrm>
          <a:off x="1219200" y="2057400"/>
          <a:ext cx="6477000" cy="4268789"/>
        </p:xfrm>
        <a:graphic>
          <a:graphicData uri="http://schemas.openxmlformats.org/drawingml/2006/table">
            <a:tbl>
              <a:tblPr/>
              <a:tblGrid>
                <a:gridCol w="990600"/>
                <a:gridCol w="2284413"/>
                <a:gridCol w="1600200"/>
                <a:gridCol w="1601787"/>
              </a:tblGrid>
              <a:tr h="4540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Arial" charset="0"/>
                        </a:rPr>
                        <a:t>Groups</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FDFD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Number of Tests (k)</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FDFD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use </a:t>
                      </a:r>
                      <a:r>
                        <a:rPr kumimoji="0" lang="en-US" sz="1800" b="0" i="0" u="none" strike="noStrike" cap="none" normalizeH="0" baseline="0" smtClean="0">
                          <a:ln>
                            <a:noFill/>
                          </a:ln>
                          <a:solidFill>
                            <a:schemeClr val="tx1"/>
                          </a:solidFill>
                          <a:effectLst/>
                          <a:latin typeface="Symbol" pitchFamily="18" charset="2"/>
                          <a:ea typeface="Times New Roman" pitchFamily="18" charset="0"/>
                          <a:cs typeface="Arial" charset="0"/>
                        </a:rPr>
                        <a:t>a</a:t>
                      </a: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=0.05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FDFD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use </a:t>
                      </a:r>
                      <a:r>
                        <a:rPr kumimoji="0" lang="en-US" sz="1800" b="0" i="0" u="none" strike="noStrike" cap="none" normalizeH="0" baseline="0" smtClean="0">
                          <a:ln>
                            <a:noFill/>
                          </a:ln>
                          <a:solidFill>
                            <a:schemeClr val="tx1"/>
                          </a:solidFill>
                          <a:effectLst/>
                          <a:latin typeface="Symbol" pitchFamily="18" charset="2"/>
                          <a:ea typeface="Times New Roman" pitchFamily="18" charset="0"/>
                          <a:cs typeface="Arial" charset="0"/>
                        </a:rPr>
                        <a:t>a</a:t>
                      </a: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=0.10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FDFDF"/>
                    </a:solidFill>
                  </a:tcPr>
                </a:tc>
              </a:tr>
              <a:tr h="476250">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800" b="0" i="0" u="none" strike="noStrike" cap="none" normalizeH="0" baseline="0" dirty="0" smtClean="0">
                          <a:ln>
                            <a:noFill/>
                          </a:ln>
                          <a:solidFill>
                            <a:schemeClr val="tx1"/>
                          </a:solidFill>
                          <a:effectLst/>
                          <a:latin typeface="Arial" charset="0"/>
                          <a:ea typeface="Times New Roman" pitchFamily="18" charset="0"/>
                          <a:cs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0.0500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0.1000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78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0.0975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0.1900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62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0.1426</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0.2710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7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4</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0.1855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0.3439</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6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0.2262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0.4095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78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4</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6</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0.2649</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0.4686</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62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10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0.4013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0.6513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62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6</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15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0.5367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Arial" charset="0"/>
                        </a:rPr>
                        <a:t>0.7941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 name="Rectangle 2"/>
          <p:cNvSpPr/>
          <p:nvPr/>
        </p:nvSpPr>
        <p:spPr>
          <a:xfrm>
            <a:off x="4519245" y="3012830"/>
            <a:ext cx="3165231" cy="3305908"/>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600200"/>
            <a:ext cx="52578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892017" y="1676400"/>
            <a:ext cx="994183" cy="400110"/>
          </a:xfrm>
          <a:prstGeom prst="rect">
            <a:avLst/>
          </a:prstGeom>
          <a:noFill/>
        </p:spPr>
        <p:txBody>
          <a:bodyPr wrap="none" rtlCol="0">
            <a:spAutoFit/>
          </a:bodyPr>
          <a:lstStyle/>
          <a:p>
            <a:r>
              <a:rPr lang="en-US" sz="2000" dirty="0" smtClean="0">
                <a:latin typeface="Symbol" pitchFamily="18" charset="2"/>
              </a:rPr>
              <a:t>a</a:t>
            </a:r>
            <a:r>
              <a:rPr lang="en-US" sz="2000" dirty="0" smtClean="0"/>
              <a:t>=0.05</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11001"/>
                                        </p:tgtEl>
                                        <p:attrNameLst>
                                          <p:attrName>style.visibility</p:attrName>
                                        </p:attrNameLst>
                                      </p:cBhvr>
                                      <p:to>
                                        <p:strVal val="visible"/>
                                      </p:to>
                                    </p:set>
                                    <p:animEffect transition="in" filter="dissolve">
                                      <p:cBhvr>
                                        <p:cTn id="7" dur="500"/>
                                        <p:tgtEl>
                                          <p:spTgt spid="21100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211001"/>
                                        </p:tgtEl>
                                      </p:cBhvr>
                                    </p:animEffect>
                                    <p:set>
                                      <p:cBhvr>
                                        <p:cTn id="16" dur="1" fill="hold">
                                          <p:stCondLst>
                                            <p:cond delay="499"/>
                                          </p:stCondLst>
                                        </p:cTn>
                                        <p:tgtEl>
                                          <p:spTgt spid="211001"/>
                                        </p:tgtEl>
                                        <p:attrNameLst>
                                          <p:attrName>style.visibility</p:attrName>
                                        </p:attrNameLst>
                                      </p:cBhvr>
                                      <p:to>
                                        <p:strVal val="hidden"/>
                                      </p:to>
                                    </p:set>
                                  </p:childTnLst>
                                </p:cTn>
                              </p:par>
                              <p:par>
                                <p:cTn id="17" presetID="10" presetClass="entr" presetSubtype="0" fill="hold" nodeType="withEffect">
                                  <p:stCondLst>
                                    <p:cond delay="0"/>
                                  </p:stCondLst>
                                  <p:childTnLst>
                                    <p:set>
                                      <p:cBhvr>
                                        <p:cTn id="18" dur="1" fill="hold">
                                          <p:stCondLst>
                                            <p:cond delay="0"/>
                                          </p:stCondLst>
                                        </p:cTn>
                                        <p:tgtEl>
                                          <p:spTgt spid="1026"/>
                                        </p:tgtEl>
                                        <p:attrNameLst>
                                          <p:attrName>style.visibility</p:attrName>
                                        </p:attrNameLst>
                                      </p:cBhvr>
                                      <p:to>
                                        <p:strVal val="visible"/>
                                      </p:to>
                                    </p:set>
                                    <p:animEffect transition="in" filter="fade">
                                      <p:cBhvr>
                                        <p:cTn id="19" dur="1000"/>
                                        <p:tgtEl>
                                          <p:spTgt spid="102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One-Way ANOVA</a:t>
            </a:r>
          </a:p>
        </p:txBody>
      </p:sp>
      <p:sp>
        <p:nvSpPr>
          <p:cNvPr id="6" name="Slide Number Placeholder 4"/>
          <p:cNvSpPr>
            <a:spLocks noGrp="1"/>
          </p:cNvSpPr>
          <p:nvPr>
            <p:ph type="sldNum" sz="quarter" idx="11"/>
          </p:nvPr>
        </p:nvSpPr>
        <p:spPr/>
        <p:txBody>
          <a:bodyPr/>
          <a:lstStyle/>
          <a:p>
            <a:fld id="{F21719EF-C306-4328-8DEA-4F85297D7726}" type="slidenum">
              <a:rPr lang="en-US"/>
              <a:pPr/>
              <a:t>18</a:t>
            </a:fld>
            <a:endParaRPr lang="en-US"/>
          </a:p>
        </p:txBody>
      </p:sp>
      <p:sp>
        <p:nvSpPr>
          <p:cNvPr id="212994" name="Rectangle 2"/>
          <p:cNvSpPr>
            <a:spLocks noGrp="1" noChangeArrowheads="1"/>
          </p:cNvSpPr>
          <p:nvPr>
            <p:ph type="title"/>
          </p:nvPr>
        </p:nvSpPr>
        <p:spPr>
          <a:xfrm>
            <a:off x="457200" y="76200"/>
            <a:ext cx="8229600" cy="868363"/>
          </a:xfrm>
        </p:spPr>
        <p:txBody>
          <a:bodyPr/>
          <a:lstStyle/>
          <a:p>
            <a:r>
              <a:rPr lang="en-US"/>
              <a:t>Multiple Comparisons Methods</a:t>
            </a:r>
          </a:p>
        </p:txBody>
      </p:sp>
      <p:sp>
        <p:nvSpPr>
          <p:cNvPr id="212995" name="Rectangle 3"/>
          <p:cNvSpPr>
            <a:spLocks noGrp="1" noChangeArrowheads="1"/>
          </p:cNvSpPr>
          <p:nvPr>
            <p:ph type="body" idx="1"/>
          </p:nvPr>
        </p:nvSpPr>
        <p:spPr>
          <a:xfrm>
            <a:off x="304800" y="1066800"/>
            <a:ext cx="8382000" cy="4648200"/>
          </a:xfrm>
        </p:spPr>
        <p:txBody>
          <a:bodyPr/>
          <a:lstStyle/>
          <a:p>
            <a:r>
              <a:rPr lang="en-US" dirty="0"/>
              <a:t>Attempt to control </a:t>
            </a:r>
            <a:r>
              <a:rPr lang="en-US" dirty="0" err="1" smtClean="0"/>
              <a:t>e’wise</a:t>
            </a:r>
            <a:r>
              <a:rPr lang="en-US" dirty="0" smtClean="0"/>
              <a:t> </a:t>
            </a:r>
            <a:r>
              <a:rPr lang="en-US" dirty="0"/>
              <a:t>error rate </a:t>
            </a:r>
            <a:r>
              <a:rPr lang="en-US" dirty="0" smtClean="0"/>
              <a:t>at </a:t>
            </a:r>
            <a:r>
              <a:rPr lang="en-US" dirty="0" smtClean="0">
                <a:latin typeface="Symbol" pitchFamily="18" charset="2"/>
              </a:rPr>
              <a:t>a</a:t>
            </a:r>
            <a:endParaRPr lang="en-US" dirty="0"/>
          </a:p>
          <a:p>
            <a:endParaRPr lang="en-US" dirty="0"/>
          </a:p>
          <a:p>
            <a:r>
              <a:rPr lang="en-US" dirty="0" smtClean="0"/>
              <a:t>Three of a </a:t>
            </a:r>
            <a:r>
              <a:rPr lang="en-US" dirty="0"/>
              <a:t>vast array of </a:t>
            </a:r>
            <a:r>
              <a:rPr lang="en-US" dirty="0" smtClean="0"/>
              <a:t>methods</a:t>
            </a:r>
          </a:p>
          <a:p>
            <a:pPr lvl="1"/>
            <a:r>
              <a:rPr lang="en-US" b="1" dirty="0" err="1" smtClean="0"/>
              <a:t>Tukey</a:t>
            </a:r>
            <a:r>
              <a:rPr lang="en-US" b="1" dirty="0" smtClean="0"/>
              <a:t> HSD </a:t>
            </a:r>
            <a:r>
              <a:rPr lang="en-US" dirty="0" smtClean="0"/>
              <a:t>– compares all pairs of groups</a:t>
            </a:r>
          </a:p>
          <a:p>
            <a:pPr lvl="1"/>
            <a:r>
              <a:rPr lang="en-US" b="1" dirty="0" err="1" smtClean="0"/>
              <a:t>Dunnett’s</a:t>
            </a:r>
            <a:r>
              <a:rPr lang="en-US" dirty="0" smtClean="0"/>
              <a:t> – compares all groups to one group</a:t>
            </a:r>
          </a:p>
          <a:p>
            <a:pPr lvl="1"/>
            <a:r>
              <a:rPr lang="en-US" b="1" dirty="0" err="1" smtClean="0"/>
              <a:t>Bonferroni</a:t>
            </a:r>
            <a:r>
              <a:rPr lang="en-US" b="1" dirty="0" smtClean="0"/>
              <a:t> </a:t>
            </a:r>
            <a:r>
              <a:rPr lang="en-US" dirty="0" smtClean="0"/>
              <a:t>– compares all pairs of groups when a statistical theory does not hold</a:t>
            </a:r>
            <a:endParaRPr lang="en-US" dirty="0"/>
          </a:p>
        </p:txBody>
      </p:sp>
      <p:sp>
        <p:nvSpPr>
          <p:cNvPr id="212996" name="Rectangle 4"/>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2995">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2995">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2995">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29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Examine Handout</a:t>
            </a:r>
            <a:endParaRPr lang="en-US" dirty="0"/>
          </a:p>
        </p:txBody>
      </p:sp>
      <p:sp>
        <p:nvSpPr>
          <p:cNvPr id="3" name="Content Placeholder 2"/>
          <p:cNvSpPr>
            <a:spLocks noGrp="1"/>
          </p:cNvSpPr>
          <p:nvPr>
            <p:ph idx="1"/>
          </p:nvPr>
        </p:nvSpPr>
        <p:spPr/>
        <p:txBody>
          <a:bodyPr/>
          <a:lstStyle/>
          <a:p>
            <a:r>
              <a:rPr lang="en-US" dirty="0" smtClean="0"/>
              <a:t>Note use of</a:t>
            </a:r>
          </a:p>
          <a:p>
            <a:pPr lvl="1"/>
            <a:r>
              <a:rPr lang="en-US" b="1" dirty="0" err="1" smtClean="0">
                <a:solidFill>
                  <a:srgbClr val="C00000"/>
                </a:solidFill>
                <a:latin typeface="Courier New" pitchFamily="49" charset="0"/>
                <a:cs typeface="Courier New" pitchFamily="49" charset="0"/>
              </a:rPr>
              <a:t>glht</a:t>
            </a:r>
            <a:r>
              <a:rPr lang="en-US" b="1" dirty="0" smtClean="0">
                <a:solidFill>
                  <a:srgbClr val="C00000"/>
                </a:solidFill>
                <a:latin typeface="Courier New" pitchFamily="49" charset="0"/>
                <a:cs typeface="Courier New" pitchFamily="49" charset="0"/>
              </a:rPr>
              <a:t>()</a:t>
            </a:r>
          </a:p>
          <a:p>
            <a:pPr lvl="1"/>
            <a:r>
              <a:rPr lang="en-US" b="1" dirty="0" err="1" smtClean="0">
                <a:solidFill>
                  <a:srgbClr val="C00000"/>
                </a:solidFill>
                <a:latin typeface="Courier New" pitchFamily="49" charset="0"/>
                <a:cs typeface="Courier New" pitchFamily="49" charset="0"/>
              </a:rPr>
              <a:t>mcp</a:t>
            </a:r>
            <a:r>
              <a:rPr lang="en-US" b="1" dirty="0" smtClean="0">
                <a:solidFill>
                  <a:srgbClr val="C00000"/>
                </a:solidFill>
                <a:latin typeface="Courier New" pitchFamily="49" charset="0"/>
                <a:cs typeface="Courier New" pitchFamily="49" charset="0"/>
              </a:rPr>
              <a:t>()</a:t>
            </a:r>
          </a:p>
          <a:p>
            <a:pPr lvl="1"/>
            <a:r>
              <a:rPr lang="en-US" b="1" dirty="0" smtClean="0">
                <a:solidFill>
                  <a:srgbClr val="C00000"/>
                </a:solidFill>
                <a:latin typeface="Courier New" pitchFamily="49" charset="0"/>
                <a:cs typeface="Courier New" pitchFamily="49" charset="0"/>
              </a:rPr>
              <a:t>summary()</a:t>
            </a:r>
          </a:p>
          <a:p>
            <a:pPr lvl="1"/>
            <a:r>
              <a:rPr lang="en-US" b="1" dirty="0" err="1" smtClean="0">
                <a:solidFill>
                  <a:srgbClr val="C00000"/>
                </a:solidFill>
                <a:latin typeface="Courier New" pitchFamily="49" charset="0"/>
                <a:cs typeface="Courier New" pitchFamily="49" charset="0"/>
              </a:rPr>
              <a:t>confint</a:t>
            </a:r>
            <a:r>
              <a:rPr lang="en-US" b="1" dirty="0" smtClean="0">
                <a:solidFill>
                  <a:srgbClr val="C00000"/>
                </a:solidFill>
                <a:latin typeface="Courier New" pitchFamily="49" charset="0"/>
                <a:cs typeface="Courier New" pitchFamily="49" charset="0"/>
              </a:rPr>
              <a:t>()</a:t>
            </a:r>
          </a:p>
          <a:p>
            <a:pPr lvl="1"/>
            <a:r>
              <a:rPr lang="en-US" b="1" dirty="0" err="1" smtClean="0">
                <a:solidFill>
                  <a:srgbClr val="C00000"/>
                </a:solidFill>
                <a:latin typeface="Courier New" pitchFamily="49" charset="0"/>
                <a:cs typeface="Courier New" pitchFamily="49" charset="0"/>
              </a:rPr>
              <a:t>fitPlot</a:t>
            </a:r>
            <a:r>
              <a:rPr lang="en-US" b="1" dirty="0" smtClean="0">
                <a:solidFill>
                  <a:srgbClr val="C00000"/>
                </a:solidFill>
                <a:latin typeface="Courier New" pitchFamily="49" charset="0"/>
                <a:cs typeface="Courier New" pitchFamily="49" charset="0"/>
              </a:rPr>
              <a:t>()</a:t>
            </a:r>
          </a:p>
          <a:p>
            <a:pPr lvl="1"/>
            <a:r>
              <a:rPr lang="en-US" b="1" dirty="0" err="1" smtClean="0">
                <a:solidFill>
                  <a:srgbClr val="C00000"/>
                </a:solidFill>
                <a:latin typeface="Courier New" pitchFamily="49" charset="0"/>
                <a:cs typeface="Courier New" pitchFamily="49" charset="0"/>
              </a:rPr>
              <a:t>addSigLetters</a:t>
            </a:r>
            <a:r>
              <a:rPr lang="en-US" b="1" dirty="0" smtClean="0">
                <a:solidFill>
                  <a:srgbClr val="C00000"/>
                </a:solidFill>
                <a:latin typeface="Courier New" pitchFamily="49" charset="0"/>
                <a:cs typeface="Courier New" pitchFamily="49" charset="0"/>
              </a:rPr>
              <a:t>()</a:t>
            </a:r>
          </a:p>
          <a:p>
            <a:pPr lvl="1"/>
            <a:endParaRPr lang="en-US" dirty="0"/>
          </a:p>
        </p:txBody>
      </p:sp>
      <p:sp>
        <p:nvSpPr>
          <p:cNvPr id="4" name="Footer Placeholder 3"/>
          <p:cNvSpPr>
            <a:spLocks noGrp="1"/>
          </p:cNvSpPr>
          <p:nvPr>
            <p:ph type="ftr" sz="quarter" idx="10"/>
          </p:nvPr>
        </p:nvSpPr>
        <p:spPr/>
        <p:txBody>
          <a:bodyPr/>
          <a:lstStyle/>
          <a:p>
            <a:r>
              <a:rPr lang="en-US" smtClean="0"/>
              <a:t>One-Way ANOVA</a:t>
            </a:r>
            <a:endParaRPr lang="en-US"/>
          </a:p>
        </p:txBody>
      </p:sp>
      <p:sp>
        <p:nvSpPr>
          <p:cNvPr id="5" name="Slide Number Placeholder 4"/>
          <p:cNvSpPr>
            <a:spLocks noGrp="1"/>
          </p:cNvSpPr>
          <p:nvPr>
            <p:ph type="sldNum" sz="quarter" idx="11"/>
          </p:nvPr>
        </p:nvSpPr>
        <p:spPr/>
        <p:txBody>
          <a:bodyPr/>
          <a:lstStyle/>
          <a:p>
            <a:fld id="{1EF5C091-6838-467E-9F06-994F01654546}" type="slidenum">
              <a:rPr lang="en-US" smtClean="0"/>
              <a:pPr/>
              <a:t>19</a:t>
            </a:fld>
            <a:endParaRPr lang="en-US"/>
          </a:p>
        </p:txBody>
      </p:sp>
    </p:spTree>
    <p:extLst>
      <p:ext uri="{BB962C8B-B14F-4D97-AF65-F5344CB8AC3E}">
        <p14:creationId xmlns:p14="http://schemas.microsoft.com/office/powerpoint/2010/main" val="26116423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One-Way ANOVA</a:t>
            </a:r>
          </a:p>
        </p:txBody>
      </p:sp>
      <p:sp>
        <p:nvSpPr>
          <p:cNvPr id="5" name="Slide Number Placeholder 4"/>
          <p:cNvSpPr>
            <a:spLocks noGrp="1"/>
          </p:cNvSpPr>
          <p:nvPr>
            <p:ph type="sldNum" sz="quarter" idx="11"/>
          </p:nvPr>
        </p:nvSpPr>
        <p:spPr/>
        <p:txBody>
          <a:bodyPr/>
          <a:lstStyle/>
          <a:p>
            <a:fld id="{85FF5FB7-D146-4C12-AC69-CDDB867FC6BE}" type="slidenum">
              <a:rPr lang="en-US"/>
              <a:pPr/>
              <a:t>2</a:t>
            </a:fld>
            <a:endParaRPr lang="en-US"/>
          </a:p>
        </p:txBody>
      </p:sp>
      <p:sp>
        <p:nvSpPr>
          <p:cNvPr id="197635" name="Rectangle 3"/>
          <p:cNvSpPr>
            <a:spLocks noGrp="1" noChangeArrowheads="1"/>
          </p:cNvSpPr>
          <p:nvPr>
            <p:ph type="body" idx="1"/>
          </p:nvPr>
        </p:nvSpPr>
        <p:spPr>
          <a:xfrm>
            <a:off x="228600" y="228600"/>
            <a:ext cx="8686800" cy="6324600"/>
          </a:xfrm>
        </p:spPr>
        <p:txBody>
          <a:bodyPr/>
          <a:lstStyle/>
          <a:p>
            <a:pPr marL="0" indent="0">
              <a:lnSpc>
                <a:spcPct val="90000"/>
              </a:lnSpc>
              <a:buNone/>
            </a:pPr>
            <a:r>
              <a:rPr lang="en-US" i="1" dirty="0"/>
              <a:t>A </a:t>
            </a:r>
            <a:r>
              <a:rPr lang="en-US" i="1" dirty="0" smtClean="0"/>
              <a:t>researcher </a:t>
            </a:r>
            <a:r>
              <a:rPr lang="en-US" i="1" dirty="0"/>
              <a:t>is interested in </a:t>
            </a:r>
            <a:r>
              <a:rPr lang="en-US" i="1" dirty="0" smtClean="0"/>
              <a:t>the </a:t>
            </a:r>
            <a:r>
              <a:rPr lang="en-US" i="1" dirty="0"/>
              <a:t>effect of irrigation on fruit production by raspberry plants.  The researcher has determined that he will examine the effects of 100 ml (a maintenance amount), 200, 400, and 800 ml of water per pot.  The researcher has 16 identical planting pots available and much more than that number of raspberry plant seedlings.  A square table for growing the plants in a greenhouse is also available.  He has enough time to let the plants mature to the point of producing fruit (i.e. berries) or not.  At the end of this period, the total weight (g) of mature berries will be recorded</a:t>
            </a:r>
            <a:r>
              <a:rPr lang="en-US" i="1" dirty="0" smtClean="0"/>
              <a:t>.</a:t>
            </a:r>
            <a:endParaRPr lang="en-US" i="1"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One-Way ANOVA</a:t>
            </a:r>
          </a:p>
        </p:txBody>
      </p:sp>
      <p:sp>
        <p:nvSpPr>
          <p:cNvPr id="6" name="Slide Number Placeholder 4"/>
          <p:cNvSpPr>
            <a:spLocks noGrp="1"/>
          </p:cNvSpPr>
          <p:nvPr>
            <p:ph type="sldNum" sz="quarter" idx="11"/>
          </p:nvPr>
        </p:nvSpPr>
        <p:spPr/>
        <p:txBody>
          <a:bodyPr/>
          <a:lstStyle/>
          <a:p>
            <a:fld id="{B89C7EAB-14F7-4DBC-B808-F4AD67126BBB}" type="slidenum">
              <a:rPr lang="en-US"/>
              <a:pPr/>
              <a:t>20</a:t>
            </a:fld>
            <a:endParaRPr lang="en-US"/>
          </a:p>
        </p:txBody>
      </p:sp>
      <p:sp>
        <p:nvSpPr>
          <p:cNvPr id="204802" name="Rectangle 2"/>
          <p:cNvSpPr>
            <a:spLocks noGrp="1" noChangeArrowheads="1"/>
          </p:cNvSpPr>
          <p:nvPr>
            <p:ph type="title"/>
          </p:nvPr>
        </p:nvSpPr>
        <p:spPr>
          <a:xfrm>
            <a:off x="457200" y="152400"/>
            <a:ext cx="8229600" cy="792163"/>
          </a:xfrm>
        </p:spPr>
        <p:txBody>
          <a:bodyPr/>
          <a:lstStyle/>
          <a:p>
            <a:r>
              <a:rPr lang="en-US"/>
              <a:t>One-Way ANOVA Assumptions</a:t>
            </a:r>
          </a:p>
        </p:txBody>
      </p:sp>
      <p:sp>
        <p:nvSpPr>
          <p:cNvPr id="204803" name="Rectangle 3"/>
          <p:cNvSpPr>
            <a:spLocks noGrp="1" noChangeArrowheads="1"/>
          </p:cNvSpPr>
          <p:nvPr>
            <p:ph type="body" idx="1"/>
          </p:nvPr>
        </p:nvSpPr>
        <p:spPr>
          <a:xfrm>
            <a:off x="228600" y="990600"/>
            <a:ext cx="8686800" cy="5410200"/>
          </a:xfrm>
        </p:spPr>
        <p:txBody>
          <a:bodyPr/>
          <a:lstStyle/>
          <a:p>
            <a:pPr marL="285750" indent="-285750"/>
            <a:r>
              <a:rPr lang="en-US" dirty="0" smtClean="0"/>
              <a:t>What to do if the assumptions are not met?</a:t>
            </a:r>
          </a:p>
          <a:p>
            <a:pPr marL="285750" indent="-285750"/>
            <a:endParaRPr lang="en-US" dirty="0"/>
          </a:p>
          <a:p>
            <a:pPr marL="285750" indent="-285750"/>
            <a:r>
              <a:rPr lang="en-US" dirty="0" smtClean="0"/>
              <a:t>If both normality and equal variances assumptions are not met, then consider </a:t>
            </a:r>
            <a:r>
              <a:rPr lang="en-US" b="1" dirty="0" smtClean="0"/>
              <a:t>transforming</a:t>
            </a:r>
            <a:r>
              <a:rPr lang="en-US" dirty="0" smtClean="0"/>
              <a:t> (converting) the data to a scale where the assumptions are met.</a:t>
            </a:r>
            <a:endParaRPr lang="en-US" dirty="0"/>
          </a:p>
        </p:txBody>
      </p:sp>
    </p:spTree>
    <p:extLst>
      <p:ext uri="{BB962C8B-B14F-4D97-AF65-F5344CB8AC3E}">
        <p14:creationId xmlns:p14="http://schemas.microsoft.com/office/powerpoint/2010/main" val="24191319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ooter Placeholder 3"/>
          <p:cNvSpPr>
            <a:spLocks noGrp="1"/>
          </p:cNvSpPr>
          <p:nvPr>
            <p:ph type="ftr" sz="quarter" idx="10"/>
          </p:nvPr>
        </p:nvSpPr>
        <p:spPr/>
        <p:txBody>
          <a:bodyPr/>
          <a:lstStyle/>
          <a:p>
            <a:r>
              <a:rPr lang="en-US"/>
              <a:t>One-Way ANOVA</a:t>
            </a:r>
          </a:p>
        </p:txBody>
      </p:sp>
      <p:sp>
        <p:nvSpPr>
          <p:cNvPr id="31" name="Slide Number Placeholder 4"/>
          <p:cNvSpPr>
            <a:spLocks noGrp="1"/>
          </p:cNvSpPr>
          <p:nvPr>
            <p:ph type="sldNum" sz="quarter" idx="11"/>
          </p:nvPr>
        </p:nvSpPr>
        <p:spPr/>
        <p:txBody>
          <a:bodyPr/>
          <a:lstStyle/>
          <a:p>
            <a:fld id="{2D1BCE69-BB11-4C6F-AC4C-B17255B90DD2}" type="slidenum">
              <a:rPr lang="en-US"/>
              <a:pPr/>
              <a:t>21</a:t>
            </a:fld>
            <a:endParaRPr lang="en-US"/>
          </a:p>
        </p:txBody>
      </p:sp>
      <p:sp>
        <p:nvSpPr>
          <p:cNvPr id="225282" name="Rectangle 2"/>
          <p:cNvSpPr>
            <a:spLocks noGrp="1" noChangeArrowheads="1"/>
          </p:cNvSpPr>
          <p:nvPr>
            <p:ph type="title"/>
          </p:nvPr>
        </p:nvSpPr>
        <p:spPr>
          <a:xfrm>
            <a:off x="457200" y="122238"/>
            <a:ext cx="8229600" cy="792162"/>
          </a:xfrm>
        </p:spPr>
        <p:txBody>
          <a:bodyPr/>
          <a:lstStyle/>
          <a:p>
            <a:r>
              <a:rPr lang="en-US"/>
              <a:t>Effect of Log Transformation</a:t>
            </a:r>
          </a:p>
        </p:txBody>
      </p:sp>
      <p:pic>
        <p:nvPicPr>
          <p:cNvPr id="225283" name="Picture 3"/>
          <p:cNvPicPr>
            <a:picLocks noChangeAspect="1" noChangeArrowheads="1"/>
          </p:cNvPicPr>
          <p:nvPr/>
        </p:nvPicPr>
        <p:blipFill>
          <a:blip r:embed="rId2" cstate="print"/>
          <a:srcRect/>
          <a:stretch>
            <a:fillRect/>
          </a:stretch>
        </p:blipFill>
        <p:spPr bwMode="auto">
          <a:xfrm>
            <a:off x="1524000" y="841375"/>
            <a:ext cx="6096000" cy="5949950"/>
          </a:xfrm>
          <a:prstGeom prst="rect">
            <a:avLst/>
          </a:prstGeom>
          <a:noFill/>
          <a:ln w="9525">
            <a:noFill/>
            <a:miter lim="800000"/>
            <a:headEnd/>
            <a:tailEnd/>
          </a:ln>
          <a:effectLst/>
        </p:spPr>
      </p:pic>
      <p:sp>
        <p:nvSpPr>
          <p:cNvPr id="225285" name="Line 5"/>
          <p:cNvSpPr>
            <a:spLocks noChangeShapeType="1"/>
          </p:cNvSpPr>
          <p:nvPr/>
        </p:nvSpPr>
        <p:spPr bwMode="auto">
          <a:xfrm flipV="1">
            <a:off x="4572000" y="2914650"/>
            <a:ext cx="0" cy="990600"/>
          </a:xfrm>
          <a:prstGeom prst="line">
            <a:avLst/>
          </a:prstGeom>
          <a:noFill/>
          <a:ln w="19050" cap="rnd">
            <a:solidFill>
              <a:srgbClr val="FF0000"/>
            </a:solidFill>
            <a:prstDash val="sysDot"/>
            <a:round/>
            <a:headEnd/>
            <a:tailEnd/>
          </a:ln>
          <a:effectLst/>
        </p:spPr>
        <p:txBody>
          <a:bodyPr/>
          <a:lstStyle/>
          <a:p>
            <a:endParaRPr lang="en-US"/>
          </a:p>
        </p:txBody>
      </p:sp>
      <p:sp>
        <p:nvSpPr>
          <p:cNvPr id="225286" name="Line 6"/>
          <p:cNvSpPr>
            <a:spLocks noChangeShapeType="1"/>
          </p:cNvSpPr>
          <p:nvPr/>
        </p:nvSpPr>
        <p:spPr bwMode="auto">
          <a:xfrm flipV="1">
            <a:off x="4724400" y="2400300"/>
            <a:ext cx="0" cy="1511300"/>
          </a:xfrm>
          <a:prstGeom prst="line">
            <a:avLst/>
          </a:prstGeom>
          <a:noFill/>
          <a:ln w="19050" cap="rnd">
            <a:solidFill>
              <a:srgbClr val="FF0000"/>
            </a:solidFill>
            <a:prstDash val="sysDot"/>
            <a:round/>
            <a:headEnd/>
            <a:tailEnd/>
          </a:ln>
          <a:effectLst/>
        </p:spPr>
        <p:txBody>
          <a:bodyPr/>
          <a:lstStyle/>
          <a:p>
            <a:endParaRPr lang="en-US"/>
          </a:p>
        </p:txBody>
      </p:sp>
      <p:sp>
        <p:nvSpPr>
          <p:cNvPr id="225287" name="Line 7"/>
          <p:cNvSpPr>
            <a:spLocks noChangeShapeType="1"/>
          </p:cNvSpPr>
          <p:nvPr/>
        </p:nvSpPr>
        <p:spPr bwMode="auto">
          <a:xfrm flipV="1">
            <a:off x="4876800" y="2181225"/>
            <a:ext cx="4763" cy="1724025"/>
          </a:xfrm>
          <a:prstGeom prst="line">
            <a:avLst/>
          </a:prstGeom>
          <a:noFill/>
          <a:ln w="19050" cap="rnd">
            <a:solidFill>
              <a:srgbClr val="FF0000"/>
            </a:solidFill>
            <a:prstDash val="sysDot"/>
            <a:round/>
            <a:headEnd/>
            <a:tailEnd/>
          </a:ln>
          <a:effectLst/>
        </p:spPr>
        <p:txBody>
          <a:bodyPr/>
          <a:lstStyle/>
          <a:p>
            <a:endParaRPr lang="en-US"/>
          </a:p>
        </p:txBody>
      </p:sp>
      <p:sp>
        <p:nvSpPr>
          <p:cNvPr id="225288" name="Line 8"/>
          <p:cNvSpPr>
            <a:spLocks noChangeShapeType="1"/>
          </p:cNvSpPr>
          <p:nvPr/>
        </p:nvSpPr>
        <p:spPr bwMode="auto">
          <a:xfrm flipV="1">
            <a:off x="5029200" y="2033588"/>
            <a:ext cx="0" cy="1871662"/>
          </a:xfrm>
          <a:prstGeom prst="line">
            <a:avLst/>
          </a:prstGeom>
          <a:noFill/>
          <a:ln w="19050" cap="rnd">
            <a:solidFill>
              <a:srgbClr val="FF0000"/>
            </a:solidFill>
            <a:prstDash val="sysDot"/>
            <a:round/>
            <a:headEnd/>
            <a:tailEnd/>
          </a:ln>
          <a:effectLst/>
        </p:spPr>
        <p:txBody>
          <a:bodyPr/>
          <a:lstStyle/>
          <a:p>
            <a:endParaRPr lang="en-US"/>
          </a:p>
        </p:txBody>
      </p:sp>
      <p:sp>
        <p:nvSpPr>
          <p:cNvPr id="225289" name="Line 9"/>
          <p:cNvSpPr>
            <a:spLocks noChangeShapeType="1"/>
          </p:cNvSpPr>
          <p:nvPr/>
        </p:nvSpPr>
        <p:spPr bwMode="auto">
          <a:xfrm flipV="1">
            <a:off x="5181600" y="1919288"/>
            <a:ext cx="0" cy="1992312"/>
          </a:xfrm>
          <a:prstGeom prst="line">
            <a:avLst/>
          </a:prstGeom>
          <a:noFill/>
          <a:ln w="19050" cap="rnd">
            <a:solidFill>
              <a:srgbClr val="FF0000"/>
            </a:solidFill>
            <a:prstDash val="sysDot"/>
            <a:round/>
            <a:headEnd/>
            <a:tailEnd/>
          </a:ln>
          <a:effectLst/>
        </p:spPr>
        <p:txBody>
          <a:bodyPr/>
          <a:lstStyle/>
          <a:p>
            <a:endParaRPr lang="en-US"/>
          </a:p>
        </p:txBody>
      </p:sp>
      <p:sp>
        <p:nvSpPr>
          <p:cNvPr id="225290" name="Line 10"/>
          <p:cNvSpPr>
            <a:spLocks noChangeShapeType="1"/>
          </p:cNvSpPr>
          <p:nvPr/>
        </p:nvSpPr>
        <p:spPr bwMode="auto">
          <a:xfrm flipV="1">
            <a:off x="5334000" y="1828800"/>
            <a:ext cx="0" cy="2076450"/>
          </a:xfrm>
          <a:prstGeom prst="line">
            <a:avLst/>
          </a:prstGeom>
          <a:noFill/>
          <a:ln w="19050" cap="rnd">
            <a:solidFill>
              <a:srgbClr val="FF0000"/>
            </a:solidFill>
            <a:prstDash val="sysDot"/>
            <a:round/>
            <a:headEnd/>
            <a:tailEnd/>
          </a:ln>
          <a:effectLst/>
        </p:spPr>
        <p:txBody>
          <a:bodyPr/>
          <a:lstStyle/>
          <a:p>
            <a:endParaRPr lang="en-US"/>
          </a:p>
        </p:txBody>
      </p:sp>
      <p:sp>
        <p:nvSpPr>
          <p:cNvPr id="225291" name="Line 11"/>
          <p:cNvSpPr>
            <a:spLocks noChangeShapeType="1"/>
          </p:cNvSpPr>
          <p:nvPr/>
        </p:nvSpPr>
        <p:spPr bwMode="auto">
          <a:xfrm flipV="1">
            <a:off x="5486400" y="1752600"/>
            <a:ext cx="0" cy="2159000"/>
          </a:xfrm>
          <a:prstGeom prst="line">
            <a:avLst/>
          </a:prstGeom>
          <a:noFill/>
          <a:ln w="19050" cap="rnd">
            <a:solidFill>
              <a:srgbClr val="FF0000"/>
            </a:solidFill>
            <a:prstDash val="sysDot"/>
            <a:round/>
            <a:headEnd/>
            <a:tailEnd/>
          </a:ln>
          <a:effectLst/>
        </p:spPr>
        <p:txBody>
          <a:bodyPr/>
          <a:lstStyle/>
          <a:p>
            <a:endParaRPr lang="en-US"/>
          </a:p>
        </p:txBody>
      </p:sp>
      <p:sp>
        <p:nvSpPr>
          <p:cNvPr id="225292" name="Line 12"/>
          <p:cNvSpPr>
            <a:spLocks noChangeShapeType="1"/>
          </p:cNvSpPr>
          <p:nvPr/>
        </p:nvSpPr>
        <p:spPr bwMode="auto">
          <a:xfrm flipV="1">
            <a:off x="5791200" y="1638300"/>
            <a:ext cx="0" cy="2266950"/>
          </a:xfrm>
          <a:prstGeom prst="line">
            <a:avLst/>
          </a:prstGeom>
          <a:noFill/>
          <a:ln w="19050" cap="rnd">
            <a:solidFill>
              <a:srgbClr val="FF0000"/>
            </a:solidFill>
            <a:prstDash val="sysDot"/>
            <a:round/>
            <a:headEnd/>
            <a:tailEnd/>
          </a:ln>
          <a:effectLst/>
        </p:spPr>
        <p:txBody>
          <a:bodyPr/>
          <a:lstStyle/>
          <a:p>
            <a:endParaRPr lang="en-US"/>
          </a:p>
        </p:txBody>
      </p:sp>
      <p:sp>
        <p:nvSpPr>
          <p:cNvPr id="225293" name="Line 13"/>
          <p:cNvSpPr>
            <a:spLocks noChangeShapeType="1"/>
          </p:cNvSpPr>
          <p:nvPr/>
        </p:nvSpPr>
        <p:spPr bwMode="auto">
          <a:xfrm flipV="1">
            <a:off x="5943600" y="1600200"/>
            <a:ext cx="0" cy="2305050"/>
          </a:xfrm>
          <a:prstGeom prst="line">
            <a:avLst/>
          </a:prstGeom>
          <a:noFill/>
          <a:ln w="19050" cap="rnd">
            <a:solidFill>
              <a:srgbClr val="FF0000"/>
            </a:solidFill>
            <a:prstDash val="sysDot"/>
            <a:round/>
            <a:headEnd/>
            <a:tailEnd/>
          </a:ln>
          <a:effectLst/>
        </p:spPr>
        <p:txBody>
          <a:bodyPr/>
          <a:lstStyle/>
          <a:p>
            <a:endParaRPr lang="en-US"/>
          </a:p>
        </p:txBody>
      </p:sp>
      <p:sp>
        <p:nvSpPr>
          <p:cNvPr id="225294" name="Line 14"/>
          <p:cNvSpPr>
            <a:spLocks noChangeShapeType="1"/>
          </p:cNvSpPr>
          <p:nvPr/>
        </p:nvSpPr>
        <p:spPr bwMode="auto">
          <a:xfrm flipV="1">
            <a:off x="6096000" y="1547813"/>
            <a:ext cx="0" cy="2357437"/>
          </a:xfrm>
          <a:prstGeom prst="line">
            <a:avLst/>
          </a:prstGeom>
          <a:noFill/>
          <a:ln w="19050" cap="rnd">
            <a:solidFill>
              <a:srgbClr val="FF0000"/>
            </a:solidFill>
            <a:prstDash val="sysDot"/>
            <a:round/>
            <a:headEnd/>
            <a:tailEnd/>
          </a:ln>
          <a:effectLst/>
        </p:spPr>
        <p:txBody>
          <a:bodyPr/>
          <a:lstStyle/>
          <a:p>
            <a:endParaRPr lang="en-US"/>
          </a:p>
        </p:txBody>
      </p:sp>
      <p:sp>
        <p:nvSpPr>
          <p:cNvPr id="225295" name="Line 15"/>
          <p:cNvSpPr>
            <a:spLocks noChangeShapeType="1"/>
          </p:cNvSpPr>
          <p:nvPr/>
        </p:nvSpPr>
        <p:spPr bwMode="auto">
          <a:xfrm flipV="1">
            <a:off x="6248400" y="1504950"/>
            <a:ext cx="0" cy="2406650"/>
          </a:xfrm>
          <a:prstGeom prst="line">
            <a:avLst/>
          </a:prstGeom>
          <a:noFill/>
          <a:ln w="19050" cap="rnd">
            <a:solidFill>
              <a:srgbClr val="FF0000"/>
            </a:solidFill>
            <a:prstDash val="sysDot"/>
            <a:round/>
            <a:headEnd/>
            <a:tailEnd/>
          </a:ln>
          <a:effectLst/>
        </p:spPr>
        <p:txBody>
          <a:bodyPr/>
          <a:lstStyle/>
          <a:p>
            <a:endParaRPr lang="en-US"/>
          </a:p>
        </p:txBody>
      </p:sp>
      <p:sp>
        <p:nvSpPr>
          <p:cNvPr id="225296" name="Line 16"/>
          <p:cNvSpPr>
            <a:spLocks noChangeShapeType="1"/>
          </p:cNvSpPr>
          <p:nvPr/>
        </p:nvSpPr>
        <p:spPr bwMode="auto">
          <a:xfrm flipV="1">
            <a:off x="6400800" y="1466850"/>
            <a:ext cx="0" cy="2444750"/>
          </a:xfrm>
          <a:prstGeom prst="line">
            <a:avLst/>
          </a:prstGeom>
          <a:noFill/>
          <a:ln w="19050" cap="rnd">
            <a:solidFill>
              <a:srgbClr val="FF0000"/>
            </a:solidFill>
            <a:prstDash val="sysDot"/>
            <a:round/>
            <a:headEnd/>
            <a:tailEnd/>
          </a:ln>
          <a:effectLst/>
        </p:spPr>
        <p:txBody>
          <a:bodyPr/>
          <a:lstStyle/>
          <a:p>
            <a:endParaRPr lang="en-US"/>
          </a:p>
        </p:txBody>
      </p:sp>
      <p:sp>
        <p:nvSpPr>
          <p:cNvPr id="225297" name="Line 17"/>
          <p:cNvSpPr>
            <a:spLocks noChangeShapeType="1"/>
          </p:cNvSpPr>
          <p:nvPr/>
        </p:nvSpPr>
        <p:spPr bwMode="auto">
          <a:xfrm flipV="1">
            <a:off x="7315200" y="1295400"/>
            <a:ext cx="0" cy="2609850"/>
          </a:xfrm>
          <a:prstGeom prst="line">
            <a:avLst/>
          </a:prstGeom>
          <a:noFill/>
          <a:ln w="19050" cap="rnd">
            <a:solidFill>
              <a:srgbClr val="FF0000"/>
            </a:solidFill>
            <a:prstDash val="sysDot"/>
            <a:round/>
            <a:headEnd/>
            <a:tailEnd/>
          </a:ln>
          <a:effectLst/>
        </p:spPr>
        <p:txBody>
          <a:bodyPr/>
          <a:lstStyle/>
          <a:p>
            <a:endParaRPr lang="en-US"/>
          </a:p>
        </p:txBody>
      </p:sp>
      <p:sp>
        <p:nvSpPr>
          <p:cNvPr id="225298" name="Line 18"/>
          <p:cNvSpPr>
            <a:spLocks noChangeShapeType="1"/>
          </p:cNvSpPr>
          <p:nvPr/>
        </p:nvSpPr>
        <p:spPr bwMode="auto">
          <a:xfrm flipH="1" flipV="1">
            <a:off x="4343400" y="2895600"/>
            <a:ext cx="228600" cy="0"/>
          </a:xfrm>
          <a:prstGeom prst="line">
            <a:avLst/>
          </a:prstGeom>
          <a:noFill/>
          <a:ln w="19050" cap="rnd">
            <a:solidFill>
              <a:srgbClr val="FF0000"/>
            </a:solidFill>
            <a:prstDash val="sysDot"/>
            <a:round/>
            <a:headEnd/>
            <a:tailEnd/>
          </a:ln>
          <a:effectLst/>
        </p:spPr>
        <p:txBody>
          <a:bodyPr/>
          <a:lstStyle/>
          <a:p>
            <a:endParaRPr lang="en-US"/>
          </a:p>
        </p:txBody>
      </p:sp>
      <p:sp>
        <p:nvSpPr>
          <p:cNvPr id="225299" name="Line 19"/>
          <p:cNvSpPr>
            <a:spLocks noChangeShapeType="1"/>
          </p:cNvSpPr>
          <p:nvPr/>
        </p:nvSpPr>
        <p:spPr bwMode="auto">
          <a:xfrm flipH="1" flipV="1">
            <a:off x="4343400" y="2414588"/>
            <a:ext cx="381000" cy="0"/>
          </a:xfrm>
          <a:prstGeom prst="line">
            <a:avLst/>
          </a:prstGeom>
          <a:noFill/>
          <a:ln w="19050" cap="rnd">
            <a:solidFill>
              <a:srgbClr val="FF0000"/>
            </a:solidFill>
            <a:prstDash val="sysDot"/>
            <a:round/>
            <a:headEnd/>
            <a:tailEnd/>
          </a:ln>
          <a:effectLst/>
        </p:spPr>
        <p:txBody>
          <a:bodyPr/>
          <a:lstStyle/>
          <a:p>
            <a:endParaRPr lang="en-US"/>
          </a:p>
        </p:txBody>
      </p:sp>
      <p:sp>
        <p:nvSpPr>
          <p:cNvPr id="225300" name="Line 20"/>
          <p:cNvSpPr>
            <a:spLocks noChangeShapeType="1"/>
          </p:cNvSpPr>
          <p:nvPr/>
        </p:nvSpPr>
        <p:spPr bwMode="auto">
          <a:xfrm flipH="1" flipV="1">
            <a:off x="4343400" y="2185988"/>
            <a:ext cx="533400" cy="0"/>
          </a:xfrm>
          <a:prstGeom prst="line">
            <a:avLst/>
          </a:prstGeom>
          <a:noFill/>
          <a:ln w="19050" cap="rnd">
            <a:solidFill>
              <a:srgbClr val="FF0000"/>
            </a:solidFill>
            <a:prstDash val="sysDot"/>
            <a:round/>
            <a:headEnd/>
            <a:tailEnd/>
          </a:ln>
          <a:effectLst/>
        </p:spPr>
        <p:txBody>
          <a:bodyPr/>
          <a:lstStyle/>
          <a:p>
            <a:endParaRPr lang="en-US"/>
          </a:p>
        </p:txBody>
      </p:sp>
      <p:sp>
        <p:nvSpPr>
          <p:cNvPr id="225301" name="Line 21"/>
          <p:cNvSpPr>
            <a:spLocks noChangeShapeType="1"/>
          </p:cNvSpPr>
          <p:nvPr/>
        </p:nvSpPr>
        <p:spPr bwMode="auto">
          <a:xfrm flipH="1" flipV="1">
            <a:off x="4343400" y="2028825"/>
            <a:ext cx="685800" cy="0"/>
          </a:xfrm>
          <a:prstGeom prst="line">
            <a:avLst/>
          </a:prstGeom>
          <a:noFill/>
          <a:ln w="19050" cap="rnd">
            <a:solidFill>
              <a:srgbClr val="FF0000"/>
            </a:solidFill>
            <a:prstDash val="sysDot"/>
            <a:round/>
            <a:headEnd/>
            <a:tailEnd/>
          </a:ln>
          <a:effectLst/>
        </p:spPr>
        <p:txBody>
          <a:bodyPr/>
          <a:lstStyle/>
          <a:p>
            <a:endParaRPr lang="en-US"/>
          </a:p>
        </p:txBody>
      </p:sp>
      <p:sp>
        <p:nvSpPr>
          <p:cNvPr id="225302" name="Line 22"/>
          <p:cNvSpPr>
            <a:spLocks noChangeShapeType="1"/>
          </p:cNvSpPr>
          <p:nvPr/>
        </p:nvSpPr>
        <p:spPr bwMode="auto">
          <a:xfrm flipH="1" flipV="1">
            <a:off x="4343400" y="1914525"/>
            <a:ext cx="838200" cy="0"/>
          </a:xfrm>
          <a:prstGeom prst="line">
            <a:avLst/>
          </a:prstGeom>
          <a:noFill/>
          <a:ln w="19050" cap="rnd">
            <a:solidFill>
              <a:srgbClr val="FF0000"/>
            </a:solidFill>
            <a:prstDash val="sysDot"/>
            <a:round/>
            <a:headEnd/>
            <a:tailEnd/>
          </a:ln>
          <a:effectLst/>
        </p:spPr>
        <p:txBody>
          <a:bodyPr/>
          <a:lstStyle/>
          <a:p>
            <a:endParaRPr lang="en-US"/>
          </a:p>
        </p:txBody>
      </p:sp>
      <p:sp>
        <p:nvSpPr>
          <p:cNvPr id="225303" name="Line 23"/>
          <p:cNvSpPr>
            <a:spLocks noChangeShapeType="1"/>
          </p:cNvSpPr>
          <p:nvPr/>
        </p:nvSpPr>
        <p:spPr bwMode="auto">
          <a:xfrm flipH="1" flipV="1">
            <a:off x="4343400" y="1828800"/>
            <a:ext cx="990600" cy="0"/>
          </a:xfrm>
          <a:prstGeom prst="line">
            <a:avLst/>
          </a:prstGeom>
          <a:noFill/>
          <a:ln w="19050" cap="rnd">
            <a:solidFill>
              <a:srgbClr val="FF0000"/>
            </a:solidFill>
            <a:prstDash val="sysDot"/>
            <a:round/>
            <a:headEnd/>
            <a:tailEnd/>
          </a:ln>
          <a:effectLst/>
        </p:spPr>
        <p:txBody>
          <a:bodyPr/>
          <a:lstStyle/>
          <a:p>
            <a:endParaRPr lang="en-US"/>
          </a:p>
        </p:txBody>
      </p:sp>
      <p:sp>
        <p:nvSpPr>
          <p:cNvPr id="225304" name="Line 24"/>
          <p:cNvSpPr>
            <a:spLocks noChangeShapeType="1"/>
          </p:cNvSpPr>
          <p:nvPr/>
        </p:nvSpPr>
        <p:spPr bwMode="auto">
          <a:xfrm flipH="1" flipV="1">
            <a:off x="4343400" y="1752600"/>
            <a:ext cx="1143000" cy="0"/>
          </a:xfrm>
          <a:prstGeom prst="line">
            <a:avLst/>
          </a:prstGeom>
          <a:noFill/>
          <a:ln w="19050" cap="rnd">
            <a:solidFill>
              <a:srgbClr val="FF0000"/>
            </a:solidFill>
            <a:prstDash val="sysDot"/>
            <a:round/>
            <a:headEnd/>
            <a:tailEnd/>
          </a:ln>
          <a:effectLst/>
        </p:spPr>
        <p:txBody>
          <a:bodyPr/>
          <a:lstStyle/>
          <a:p>
            <a:endParaRPr lang="en-US"/>
          </a:p>
        </p:txBody>
      </p:sp>
      <p:sp>
        <p:nvSpPr>
          <p:cNvPr id="225305" name="Line 25"/>
          <p:cNvSpPr>
            <a:spLocks noChangeShapeType="1"/>
          </p:cNvSpPr>
          <p:nvPr/>
        </p:nvSpPr>
        <p:spPr bwMode="auto">
          <a:xfrm flipH="1" flipV="1">
            <a:off x="4343400" y="1638300"/>
            <a:ext cx="1447800" cy="0"/>
          </a:xfrm>
          <a:prstGeom prst="line">
            <a:avLst/>
          </a:prstGeom>
          <a:noFill/>
          <a:ln w="19050" cap="rnd">
            <a:solidFill>
              <a:srgbClr val="FF0000"/>
            </a:solidFill>
            <a:prstDash val="sysDot"/>
            <a:round/>
            <a:headEnd/>
            <a:tailEnd/>
          </a:ln>
          <a:effectLst/>
        </p:spPr>
        <p:txBody>
          <a:bodyPr/>
          <a:lstStyle/>
          <a:p>
            <a:endParaRPr lang="en-US"/>
          </a:p>
        </p:txBody>
      </p:sp>
      <p:sp>
        <p:nvSpPr>
          <p:cNvPr id="225306" name="Line 26"/>
          <p:cNvSpPr>
            <a:spLocks noChangeShapeType="1"/>
          </p:cNvSpPr>
          <p:nvPr/>
        </p:nvSpPr>
        <p:spPr bwMode="auto">
          <a:xfrm flipH="1" flipV="1">
            <a:off x="4343400" y="1585913"/>
            <a:ext cx="1600200" cy="0"/>
          </a:xfrm>
          <a:prstGeom prst="line">
            <a:avLst/>
          </a:prstGeom>
          <a:noFill/>
          <a:ln w="19050" cap="rnd">
            <a:solidFill>
              <a:srgbClr val="FF0000"/>
            </a:solidFill>
            <a:prstDash val="sysDot"/>
            <a:round/>
            <a:headEnd/>
            <a:tailEnd/>
          </a:ln>
          <a:effectLst/>
        </p:spPr>
        <p:txBody>
          <a:bodyPr/>
          <a:lstStyle/>
          <a:p>
            <a:endParaRPr lang="en-US"/>
          </a:p>
        </p:txBody>
      </p:sp>
      <p:sp>
        <p:nvSpPr>
          <p:cNvPr id="225307" name="Line 27"/>
          <p:cNvSpPr>
            <a:spLocks noChangeShapeType="1"/>
          </p:cNvSpPr>
          <p:nvPr/>
        </p:nvSpPr>
        <p:spPr bwMode="auto">
          <a:xfrm flipH="1" flipV="1">
            <a:off x="4343400" y="1543050"/>
            <a:ext cx="1752600" cy="0"/>
          </a:xfrm>
          <a:prstGeom prst="line">
            <a:avLst/>
          </a:prstGeom>
          <a:noFill/>
          <a:ln w="19050" cap="rnd">
            <a:solidFill>
              <a:srgbClr val="FF0000"/>
            </a:solidFill>
            <a:prstDash val="sysDot"/>
            <a:round/>
            <a:headEnd/>
            <a:tailEnd/>
          </a:ln>
          <a:effectLst/>
        </p:spPr>
        <p:txBody>
          <a:bodyPr/>
          <a:lstStyle/>
          <a:p>
            <a:endParaRPr lang="en-US"/>
          </a:p>
        </p:txBody>
      </p:sp>
      <p:sp>
        <p:nvSpPr>
          <p:cNvPr id="225308" name="Line 28"/>
          <p:cNvSpPr>
            <a:spLocks noChangeShapeType="1"/>
          </p:cNvSpPr>
          <p:nvPr/>
        </p:nvSpPr>
        <p:spPr bwMode="auto">
          <a:xfrm flipH="1" flipV="1">
            <a:off x="4343400" y="1500188"/>
            <a:ext cx="1905000" cy="0"/>
          </a:xfrm>
          <a:prstGeom prst="line">
            <a:avLst/>
          </a:prstGeom>
          <a:noFill/>
          <a:ln w="19050" cap="rnd">
            <a:solidFill>
              <a:srgbClr val="FF0000"/>
            </a:solidFill>
            <a:prstDash val="sysDot"/>
            <a:round/>
            <a:headEnd/>
            <a:tailEnd/>
          </a:ln>
          <a:effectLst/>
        </p:spPr>
        <p:txBody>
          <a:bodyPr/>
          <a:lstStyle/>
          <a:p>
            <a:endParaRPr lang="en-US"/>
          </a:p>
        </p:txBody>
      </p:sp>
      <p:sp>
        <p:nvSpPr>
          <p:cNvPr id="225309" name="Line 29"/>
          <p:cNvSpPr>
            <a:spLocks noChangeShapeType="1"/>
          </p:cNvSpPr>
          <p:nvPr/>
        </p:nvSpPr>
        <p:spPr bwMode="auto">
          <a:xfrm flipH="1" flipV="1">
            <a:off x="4343400" y="1457325"/>
            <a:ext cx="2057400" cy="0"/>
          </a:xfrm>
          <a:prstGeom prst="line">
            <a:avLst/>
          </a:prstGeom>
          <a:noFill/>
          <a:ln w="19050" cap="rnd">
            <a:solidFill>
              <a:srgbClr val="FF0000"/>
            </a:solidFill>
            <a:prstDash val="sysDot"/>
            <a:round/>
            <a:headEnd/>
            <a:tailEnd/>
          </a:ln>
          <a:effectLst/>
        </p:spPr>
        <p:txBody>
          <a:bodyPr/>
          <a:lstStyle/>
          <a:p>
            <a:endParaRPr lang="en-US"/>
          </a:p>
        </p:txBody>
      </p:sp>
      <p:sp>
        <p:nvSpPr>
          <p:cNvPr id="225310" name="Line 30"/>
          <p:cNvSpPr>
            <a:spLocks noChangeShapeType="1"/>
          </p:cNvSpPr>
          <p:nvPr/>
        </p:nvSpPr>
        <p:spPr bwMode="auto">
          <a:xfrm flipH="1" flipV="1">
            <a:off x="4343400" y="1295400"/>
            <a:ext cx="2971800" cy="0"/>
          </a:xfrm>
          <a:prstGeom prst="line">
            <a:avLst/>
          </a:prstGeom>
          <a:noFill/>
          <a:ln w="19050" cap="rnd">
            <a:solidFill>
              <a:srgbClr val="FF0000"/>
            </a:solidFill>
            <a:prstDash val="sysDot"/>
            <a:round/>
            <a:headEnd/>
            <a:tailEnd/>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5285"/>
                                        </p:tgtEl>
                                        <p:attrNameLst>
                                          <p:attrName>style.visibility</p:attrName>
                                        </p:attrNameLst>
                                      </p:cBhvr>
                                      <p:to>
                                        <p:strVal val="visible"/>
                                      </p:to>
                                    </p:set>
                                    <p:animEffect transition="in" filter="wipe(down)">
                                      <p:cBhvr>
                                        <p:cTn id="7" dur="500"/>
                                        <p:tgtEl>
                                          <p:spTgt spid="225285"/>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225298"/>
                                        </p:tgtEl>
                                        <p:attrNameLst>
                                          <p:attrName>style.visibility</p:attrName>
                                        </p:attrNameLst>
                                      </p:cBhvr>
                                      <p:to>
                                        <p:strVal val="visible"/>
                                      </p:to>
                                    </p:set>
                                    <p:animEffect transition="in" filter="wipe(right)">
                                      <p:cBhvr>
                                        <p:cTn id="11" dur="500"/>
                                        <p:tgtEl>
                                          <p:spTgt spid="22529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225286"/>
                                        </p:tgtEl>
                                        <p:attrNameLst>
                                          <p:attrName>style.visibility</p:attrName>
                                        </p:attrNameLst>
                                      </p:cBhvr>
                                      <p:to>
                                        <p:strVal val="visible"/>
                                      </p:to>
                                    </p:set>
                                    <p:animEffect transition="in" filter="wipe(down)">
                                      <p:cBhvr>
                                        <p:cTn id="16" dur="500"/>
                                        <p:tgtEl>
                                          <p:spTgt spid="225286"/>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225299"/>
                                        </p:tgtEl>
                                        <p:attrNameLst>
                                          <p:attrName>style.visibility</p:attrName>
                                        </p:attrNameLst>
                                      </p:cBhvr>
                                      <p:to>
                                        <p:strVal val="visible"/>
                                      </p:to>
                                    </p:set>
                                    <p:animEffect transition="in" filter="wipe(right)">
                                      <p:cBhvr>
                                        <p:cTn id="20" dur="500"/>
                                        <p:tgtEl>
                                          <p:spTgt spid="22529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225287"/>
                                        </p:tgtEl>
                                        <p:attrNameLst>
                                          <p:attrName>style.visibility</p:attrName>
                                        </p:attrNameLst>
                                      </p:cBhvr>
                                      <p:to>
                                        <p:strVal val="visible"/>
                                      </p:to>
                                    </p:set>
                                    <p:animEffect transition="in" filter="wipe(down)">
                                      <p:cBhvr>
                                        <p:cTn id="25" dur="500"/>
                                        <p:tgtEl>
                                          <p:spTgt spid="225287"/>
                                        </p:tgtEl>
                                      </p:cBhvr>
                                    </p:animEffect>
                                  </p:childTnLst>
                                </p:cTn>
                              </p:par>
                            </p:childTnLst>
                          </p:cTn>
                        </p:par>
                        <p:par>
                          <p:cTn id="26" fill="hold">
                            <p:stCondLst>
                              <p:cond delay="500"/>
                            </p:stCondLst>
                            <p:childTnLst>
                              <p:par>
                                <p:cTn id="27" presetID="22" presetClass="entr" presetSubtype="2" fill="hold" grpId="0" nodeType="afterEffect">
                                  <p:stCondLst>
                                    <p:cond delay="0"/>
                                  </p:stCondLst>
                                  <p:childTnLst>
                                    <p:set>
                                      <p:cBhvr>
                                        <p:cTn id="28" dur="1" fill="hold">
                                          <p:stCondLst>
                                            <p:cond delay="0"/>
                                          </p:stCondLst>
                                        </p:cTn>
                                        <p:tgtEl>
                                          <p:spTgt spid="225300"/>
                                        </p:tgtEl>
                                        <p:attrNameLst>
                                          <p:attrName>style.visibility</p:attrName>
                                        </p:attrNameLst>
                                      </p:cBhvr>
                                      <p:to>
                                        <p:strVal val="visible"/>
                                      </p:to>
                                    </p:set>
                                    <p:animEffect transition="in" filter="wipe(right)">
                                      <p:cBhvr>
                                        <p:cTn id="29" dur="500"/>
                                        <p:tgtEl>
                                          <p:spTgt spid="225300"/>
                                        </p:tgtEl>
                                      </p:cBhvr>
                                    </p:animEffect>
                                  </p:childTnLst>
                                </p:cTn>
                              </p:par>
                            </p:childTnLst>
                          </p:cTn>
                        </p:par>
                        <p:par>
                          <p:cTn id="30" fill="hold">
                            <p:stCondLst>
                              <p:cond delay="1000"/>
                            </p:stCondLst>
                            <p:childTnLst>
                              <p:par>
                                <p:cTn id="31" presetID="22" presetClass="entr" presetSubtype="4" fill="hold" grpId="0" nodeType="afterEffect">
                                  <p:stCondLst>
                                    <p:cond delay="0"/>
                                  </p:stCondLst>
                                  <p:childTnLst>
                                    <p:set>
                                      <p:cBhvr>
                                        <p:cTn id="32" dur="1" fill="hold">
                                          <p:stCondLst>
                                            <p:cond delay="0"/>
                                          </p:stCondLst>
                                        </p:cTn>
                                        <p:tgtEl>
                                          <p:spTgt spid="225288"/>
                                        </p:tgtEl>
                                        <p:attrNameLst>
                                          <p:attrName>style.visibility</p:attrName>
                                        </p:attrNameLst>
                                      </p:cBhvr>
                                      <p:to>
                                        <p:strVal val="visible"/>
                                      </p:to>
                                    </p:set>
                                    <p:animEffect transition="in" filter="wipe(down)">
                                      <p:cBhvr>
                                        <p:cTn id="33" dur="500"/>
                                        <p:tgtEl>
                                          <p:spTgt spid="225288"/>
                                        </p:tgtEl>
                                      </p:cBhvr>
                                    </p:animEffect>
                                  </p:childTnLst>
                                </p:cTn>
                              </p:par>
                            </p:childTnLst>
                          </p:cTn>
                        </p:par>
                        <p:par>
                          <p:cTn id="34" fill="hold">
                            <p:stCondLst>
                              <p:cond delay="1500"/>
                            </p:stCondLst>
                            <p:childTnLst>
                              <p:par>
                                <p:cTn id="35" presetID="22" presetClass="entr" presetSubtype="2" fill="hold" grpId="0" nodeType="afterEffect">
                                  <p:stCondLst>
                                    <p:cond delay="0"/>
                                  </p:stCondLst>
                                  <p:childTnLst>
                                    <p:set>
                                      <p:cBhvr>
                                        <p:cTn id="36" dur="1" fill="hold">
                                          <p:stCondLst>
                                            <p:cond delay="0"/>
                                          </p:stCondLst>
                                        </p:cTn>
                                        <p:tgtEl>
                                          <p:spTgt spid="225301"/>
                                        </p:tgtEl>
                                        <p:attrNameLst>
                                          <p:attrName>style.visibility</p:attrName>
                                        </p:attrNameLst>
                                      </p:cBhvr>
                                      <p:to>
                                        <p:strVal val="visible"/>
                                      </p:to>
                                    </p:set>
                                    <p:animEffect transition="in" filter="wipe(right)">
                                      <p:cBhvr>
                                        <p:cTn id="37" dur="500"/>
                                        <p:tgtEl>
                                          <p:spTgt spid="225301"/>
                                        </p:tgtEl>
                                      </p:cBhvr>
                                    </p:animEffect>
                                  </p:childTnLst>
                                </p:cTn>
                              </p:par>
                            </p:childTnLst>
                          </p:cTn>
                        </p:par>
                        <p:par>
                          <p:cTn id="38" fill="hold">
                            <p:stCondLst>
                              <p:cond delay="2000"/>
                            </p:stCondLst>
                            <p:childTnLst>
                              <p:par>
                                <p:cTn id="39" presetID="22" presetClass="entr" presetSubtype="4" fill="hold" grpId="0" nodeType="afterEffect">
                                  <p:stCondLst>
                                    <p:cond delay="0"/>
                                  </p:stCondLst>
                                  <p:childTnLst>
                                    <p:set>
                                      <p:cBhvr>
                                        <p:cTn id="40" dur="1" fill="hold">
                                          <p:stCondLst>
                                            <p:cond delay="0"/>
                                          </p:stCondLst>
                                        </p:cTn>
                                        <p:tgtEl>
                                          <p:spTgt spid="225289"/>
                                        </p:tgtEl>
                                        <p:attrNameLst>
                                          <p:attrName>style.visibility</p:attrName>
                                        </p:attrNameLst>
                                      </p:cBhvr>
                                      <p:to>
                                        <p:strVal val="visible"/>
                                      </p:to>
                                    </p:set>
                                    <p:animEffect transition="in" filter="wipe(down)">
                                      <p:cBhvr>
                                        <p:cTn id="41" dur="500"/>
                                        <p:tgtEl>
                                          <p:spTgt spid="225289"/>
                                        </p:tgtEl>
                                      </p:cBhvr>
                                    </p:animEffect>
                                  </p:childTnLst>
                                </p:cTn>
                              </p:par>
                            </p:childTnLst>
                          </p:cTn>
                        </p:par>
                        <p:par>
                          <p:cTn id="42" fill="hold">
                            <p:stCondLst>
                              <p:cond delay="2500"/>
                            </p:stCondLst>
                            <p:childTnLst>
                              <p:par>
                                <p:cTn id="43" presetID="22" presetClass="entr" presetSubtype="2" fill="hold" grpId="0" nodeType="afterEffect">
                                  <p:stCondLst>
                                    <p:cond delay="0"/>
                                  </p:stCondLst>
                                  <p:childTnLst>
                                    <p:set>
                                      <p:cBhvr>
                                        <p:cTn id="44" dur="1" fill="hold">
                                          <p:stCondLst>
                                            <p:cond delay="0"/>
                                          </p:stCondLst>
                                        </p:cTn>
                                        <p:tgtEl>
                                          <p:spTgt spid="225302"/>
                                        </p:tgtEl>
                                        <p:attrNameLst>
                                          <p:attrName>style.visibility</p:attrName>
                                        </p:attrNameLst>
                                      </p:cBhvr>
                                      <p:to>
                                        <p:strVal val="visible"/>
                                      </p:to>
                                    </p:set>
                                    <p:animEffect transition="in" filter="wipe(right)">
                                      <p:cBhvr>
                                        <p:cTn id="45" dur="500"/>
                                        <p:tgtEl>
                                          <p:spTgt spid="225302"/>
                                        </p:tgtEl>
                                      </p:cBhvr>
                                    </p:animEffect>
                                  </p:childTnLst>
                                </p:cTn>
                              </p:par>
                            </p:childTnLst>
                          </p:cTn>
                        </p:par>
                        <p:par>
                          <p:cTn id="46" fill="hold">
                            <p:stCondLst>
                              <p:cond delay="3000"/>
                            </p:stCondLst>
                            <p:childTnLst>
                              <p:par>
                                <p:cTn id="47" presetID="22" presetClass="entr" presetSubtype="4" fill="hold" grpId="0" nodeType="afterEffect">
                                  <p:stCondLst>
                                    <p:cond delay="0"/>
                                  </p:stCondLst>
                                  <p:childTnLst>
                                    <p:set>
                                      <p:cBhvr>
                                        <p:cTn id="48" dur="1" fill="hold">
                                          <p:stCondLst>
                                            <p:cond delay="0"/>
                                          </p:stCondLst>
                                        </p:cTn>
                                        <p:tgtEl>
                                          <p:spTgt spid="225290"/>
                                        </p:tgtEl>
                                        <p:attrNameLst>
                                          <p:attrName>style.visibility</p:attrName>
                                        </p:attrNameLst>
                                      </p:cBhvr>
                                      <p:to>
                                        <p:strVal val="visible"/>
                                      </p:to>
                                    </p:set>
                                    <p:animEffect transition="in" filter="wipe(down)">
                                      <p:cBhvr>
                                        <p:cTn id="49" dur="500"/>
                                        <p:tgtEl>
                                          <p:spTgt spid="225290"/>
                                        </p:tgtEl>
                                      </p:cBhvr>
                                    </p:animEffect>
                                  </p:childTnLst>
                                </p:cTn>
                              </p:par>
                            </p:childTnLst>
                          </p:cTn>
                        </p:par>
                        <p:par>
                          <p:cTn id="50" fill="hold">
                            <p:stCondLst>
                              <p:cond delay="3500"/>
                            </p:stCondLst>
                            <p:childTnLst>
                              <p:par>
                                <p:cTn id="51" presetID="22" presetClass="entr" presetSubtype="2" fill="hold" grpId="0" nodeType="afterEffect">
                                  <p:stCondLst>
                                    <p:cond delay="0"/>
                                  </p:stCondLst>
                                  <p:childTnLst>
                                    <p:set>
                                      <p:cBhvr>
                                        <p:cTn id="52" dur="1" fill="hold">
                                          <p:stCondLst>
                                            <p:cond delay="0"/>
                                          </p:stCondLst>
                                        </p:cTn>
                                        <p:tgtEl>
                                          <p:spTgt spid="225303"/>
                                        </p:tgtEl>
                                        <p:attrNameLst>
                                          <p:attrName>style.visibility</p:attrName>
                                        </p:attrNameLst>
                                      </p:cBhvr>
                                      <p:to>
                                        <p:strVal val="visible"/>
                                      </p:to>
                                    </p:set>
                                    <p:animEffect transition="in" filter="wipe(right)">
                                      <p:cBhvr>
                                        <p:cTn id="53" dur="500"/>
                                        <p:tgtEl>
                                          <p:spTgt spid="225303"/>
                                        </p:tgtEl>
                                      </p:cBhvr>
                                    </p:animEffect>
                                  </p:childTnLst>
                                </p:cTn>
                              </p:par>
                            </p:childTnLst>
                          </p:cTn>
                        </p:par>
                        <p:par>
                          <p:cTn id="54" fill="hold">
                            <p:stCondLst>
                              <p:cond delay="4000"/>
                            </p:stCondLst>
                            <p:childTnLst>
                              <p:par>
                                <p:cTn id="55" presetID="22" presetClass="entr" presetSubtype="4" fill="hold" grpId="0" nodeType="afterEffect">
                                  <p:stCondLst>
                                    <p:cond delay="0"/>
                                  </p:stCondLst>
                                  <p:childTnLst>
                                    <p:set>
                                      <p:cBhvr>
                                        <p:cTn id="56" dur="1" fill="hold">
                                          <p:stCondLst>
                                            <p:cond delay="0"/>
                                          </p:stCondLst>
                                        </p:cTn>
                                        <p:tgtEl>
                                          <p:spTgt spid="225291"/>
                                        </p:tgtEl>
                                        <p:attrNameLst>
                                          <p:attrName>style.visibility</p:attrName>
                                        </p:attrNameLst>
                                      </p:cBhvr>
                                      <p:to>
                                        <p:strVal val="visible"/>
                                      </p:to>
                                    </p:set>
                                    <p:animEffect transition="in" filter="wipe(down)">
                                      <p:cBhvr>
                                        <p:cTn id="57" dur="500"/>
                                        <p:tgtEl>
                                          <p:spTgt spid="225291"/>
                                        </p:tgtEl>
                                      </p:cBhvr>
                                    </p:animEffect>
                                  </p:childTnLst>
                                </p:cTn>
                              </p:par>
                            </p:childTnLst>
                          </p:cTn>
                        </p:par>
                        <p:par>
                          <p:cTn id="58" fill="hold">
                            <p:stCondLst>
                              <p:cond delay="4500"/>
                            </p:stCondLst>
                            <p:childTnLst>
                              <p:par>
                                <p:cTn id="59" presetID="22" presetClass="entr" presetSubtype="2" fill="hold" grpId="0" nodeType="afterEffect">
                                  <p:stCondLst>
                                    <p:cond delay="0"/>
                                  </p:stCondLst>
                                  <p:childTnLst>
                                    <p:set>
                                      <p:cBhvr>
                                        <p:cTn id="60" dur="1" fill="hold">
                                          <p:stCondLst>
                                            <p:cond delay="0"/>
                                          </p:stCondLst>
                                        </p:cTn>
                                        <p:tgtEl>
                                          <p:spTgt spid="225304"/>
                                        </p:tgtEl>
                                        <p:attrNameLst>
                                          <p:attrName>style.visibility</p:attrName>
                                        </p:attrNameLst>
                                      </p:cBhvr>
                                      <p:to>
                                        <p:strVal val="visible"/>
                                      </p:to>
                                    </p:set>
                                    <p:animEffect transition="in" filter="wipe(right)">
                                      <p:cBhvr>
                                        <p:cTn id="61" dur="500"/>
                                        <p:tgtEl>
                                          <p:spTgt spid="225304"/>
                                        </p:tgtEl>
                                      </p:cBhvr>
                                    </p:animEffect>
                                  </p:childTnLst>
                                </p:cTn>
                              </p:par>
                            </p:childTnLst>
                          </p:cTn>
                        </p:par>
                        <p:par>
                          <p:cTn id="62" fill="hold">
                            <p:stCondLst>
                              <p:cond delay="5000"/>
                            </p:stCondLst>
                            <p:childTnLst>
                              <p:par>
                                <p:cTn id="63" presetID="22" presetClass="entr" presetSubtype="4" fill="hold" grpId="0" nodeType="afterEffect">
                                  <p:stCondLst>
                                    <p:cond delay="0"/>
                                  </p:stCondLst>
                                  <p:childTnLst>
                                    <p:set>
                                      <p:cBhvr>
                                        <p:cTn id="64" dur="1" fill="hold">
                                          <p:stCondLst>
                                            <p:cond delay="0"/>
                                          </p:stCondLst>
                                        </p:cTn>
                                        <p:tgtEl>
                                          <p:spTgt spid="225292"/>
                                        </p:tgtEl>
                                        <p:attrNameLst>
                                          <p:attrName>style.visibility</p:attrName>
                                        </p:attrNameLst>
                                      </p:cBhvr>
                                      <p:to>
                                        <p:strVal val="visible"/>
                                      </p:to>
                                    </p:set>
                                    <p:animEffect transition="in" filter="wipe(down)">
                                      <p:cBhvr>
                                        <p:cTn id="65" dur="500"/>
                                        <p:tgtEl>
                                          <p:spTgt spid="225292"/>
                                        </p:tgtEl>
                                      </p:cBhvr>
                                    </p:animEffect>
                                  </p:childTnLst>
                                </p:cTn>
                              </p:par>
                            </p:childTnLst>
                          </p:cTn>
                        </p:par>
                        <p:par>
                          <p:cTn id="66" fill="hold">
                            <p:stCondLst>
                              <p:cond delay="5500"/>
                            </p:stCondLst>
                            <p:childTnLst>
                              <p:par>
                                <p:cTn id="67" presetID="22" presetClass="entr" presetSubtype="2" fill="hold" grpId="0" nodeType="afterEffect">
                                  <p:stCondLst>
                                    <p:cond delay="0"/>
                                  </p:stCondLst>
                                  <p:childTnLst>
                                    <p:set>
                                      <p:cBhvr>
                                        <p:cTn id="68" dur="1" fill="hold">
                                          <p:stCondLst>
                                            <p:cond delay="0"/>
                                          </p:stCondLst>
                                        </p:cTn>
                                        <p:tgtEl>
                                          <p:spTgt spid="225305"/>
                                        </p:tgtEl>
                                        <p:attrNameLst>
                                          <p:attrName>style.visibility</p:attrName>
                                        </p:attrNameLst>
                                      </p:cBhvr>
                                      <p:to>
                                        <p:strVal val="visible"/>
                                      </p:to>
                                    </p:set>
                                    <p:animEffect transition="in" filter="wipe(right)">
                                      <p:cBhvr>
                                        <p:cTn id="69" dur="500"/>
                                        <p:tgtEl>
                                          <p:spTgt spid="225305"/>
                                        </p:tgtEl>
                                      </p:cBhvr>
                                    </p:animEffect>
                                  </p:childTnLst>
                                </p:cTn>
                              </p:par>
                            </p:childTnLst>
                          </p:cTn>
                        </p:par>
                        <p:par>
                          <p:cTn id="70" fill="hold">
                            <p:stCondLst>
                              <p:cond delay="6000"/>
                            </p:stCondLst>
                            <p:childTnLst>
                              <p:par>
                                <p:cTn id="71" presetID="22" presetClass="entr" presetSubtype="4" fill="hold" grpId="0" nodeType="afterEffect">
                                  <p:stCondLst>
                                    <p:cond delay="0"/>
                                  </p:stCondLst>
                                  <p:childTnLst>
                                    <p:set>
                                      <p:cBhvr>
                                        <p:cTn id="72" dur="1" fill="hold">
                                          <p:stCondLst>
                                            <p:cond delay="0"/>
                                          </p:stCondLst>
                                        </p:cTn>
                                        <p:tgtEl>
                                          <p:spTgt spid="225293"/>
                                        </p:tgtEl>
                                        <p:attrNameLst>
                                          <p:attrName>style.visibility</p:attrName>
                                        </p:attrNameLst>
                                      </p:cBhvr>
                                      <p:to>
                                        <p:strVal val="visible"/>
                                      </p:to>
                                    </p:set>
                                    <p:animEffect transition="in" filter="wipe(down)">
                                      <p:cBhvr>
                                        <p:cTn id="73" dur="500"/>
                                        <p:tgtEl>
                                          <p:spTgt spid="225293"/>
                                        </p:tgtEl>
                                      </p:cBhvr>
                                    </p:animEffect>
                                  </p:childTnLst>
                                </p:cTn>
                              </p:par>
                            </p:childTnLst>
                          </p:cTn>
                        </p:par>
                        <p:par>
                          <p:cTn id="74" fill="hold">
                            <p:stCondLst>
                              <p:cond delay="6500"/>
                            </p:stCondLst>
                            <p:childTnLst>
                              <p:par>
                                <p:cTn id="75" presetID="22" presetClass="entr" presetSubtype="2" fill="hold" grpId="0" nodeType="afterEffect">
                                  <p:stCondLst>
                                    <p:cond delay="0"/>
                                  </p:stCondLst>
                                  <p:childTnLst>
                                    <p:set>
                                      <p:cBhvr>
                                        <p:cTn id="76" dur="1" fill="hold">
                                          <p:stCondLst>
                                            <p:cond delay="0"/>
                                          </p:stCondLst>
                                        </p:cTn>
                                        <p:tgtEl>
                                          <p:spTgt spid="225306"/>
                                        </p:tgtEl>
                                        <p:attrNameLst>
                                          <p:attrName>style.visibility</p:attrName>
                                        </p:attrNameLst>
                                      </p:cBhvr>
                                      <p:to>
                                        <p:strVal val="visible"/>
                                      </p:to>
                                    </p:set>
                                    <p:animEffect transition="in" filter="wipe(right)">
                                      <p:cBhvr>
                                        <p:cTn id="77" dur="500"/>
                                        <p:tgtEl>
                                          <p:spTgt spid="225306"/>
                                        </p:tgtEl>
                                      </p:cBhvr>
                                    </p:animEffect>
                                  </p:childTnLst>
                                </p:cTn>
                              </p:par>
                            </p:childTnLst>
                          </p:cTn>
                        </p:par>
                        <p:par>
                          <p:cTn id="78" fill="hold">
                            <p:stCondLst>
                              <p:cond delay="7000"/>
                            </p:stCondLst>
                            <p:childTnLst>
                              <p:par>
                                <p:cTn id="79" presetID="22" presetClass="entr" presetSubtype="4" fill="hold" grpId="0" nodeType="afterEffect">
                                  <p:stCondLst>
                                    <p:cond delay="0"/>
                                  </p:stCondLst>
                                  <p:childTnLst>
                                    <p:set>
                                      <p:cBhvr>
                                        <p:cTn id="80" dur="1" fill="hold">
                                          <p:stCondLst>
                                            <p:cond delay="0"/>
                                          </p:stCondLst>
                                        </p:cTn>
                                        <p:tgtEl>
                                          <p:spTgt spid="225294"/>
                                        </p:tgtEl>
                                        <p:attrNameLst>
                                          <p:attrName>style.visibility</p:attrName>
                                        </p:attrNameLst>
                                      </p:cBhvr>
                                      <p:to>
                                        <p:strVal val="visible"/>
                                      </p:to>
                                    </p:set>
                                    <p:animEffect transition="in" filter="wipe(down)">
                                      <p:cBhvr>
                                        <p:cTn id="81" dur="500"/>
                                        <p:tgtEl>
                                          <p:spTgt spid="225294"/>
                                        </p:tgtEl>
                                      </p:cBhvr>
                                    </p:animEffect>
                                  </p:childTnLst>
                                </p:cTn>
                              </p:par>
                            </p:childTnLst>
                          </p:cTn>
                        </p:par>
                        <p:par>
                          <p:cTn id="82" fill="hold">
                            <p:stCondLst>
                              <p:cond delay="7500"/>
                            </p:stCondLst>
                            <p:childTnLst>
                              <p:par>
                                <p:cTn id="83" presetID="22" presetClass="entr" presetSubtype="2" fill="hold" grpId="0" nodeType="afterEffect">
                                  <p:stCondLst>
                                    <p:cond delay="0"/>
                                  </p:stCondLst>
                                  <p:childTnLst>
                                    <p:set>
                                      <p:cBhvr>
                                        <p:cTn id="84" dur="1" fill="hold">
                                          <p:stCondLst>
                                            <p:cond delay="0"/>
                                          </p:stCondLst>
                                        </p:cTn>
                                        <p:tgtEl>
                                          <p:spTgt spid="225307"/>
                                        </p:tgtEl>
                                        <p:attrNameLst>
                                          <p:attrName>style.visibility</p:attrName>
                                        </p:attrNameLst>
                                      </p:cBhvr>
                                      <p:to>
                                        <p:strVal val="visible"/>
                                      </p:to>
                                    </p:set>
                                    <p:animEffect transition="in" filter="wipe(right)">
                                      <p:cBhvr>
                                        <p:cTn id="85" dur="500"/>
                                        <p:tgtEl>
                                          <p:spTgt spid="225307"/>
                                        </p:tgtEl>
                                      </p:cBhvr>
                                    </p:animEffect>
                                  </p:childTnLst>
                                </p:cTn>
                              </p:par>
                            </p:childTnLst>
                          </p:cTn>
                        </p:par>
                        <p:par>
                          <p:cTn id="86" fill="hold">
                            <p:stCondLst>
                              <p:cond delay="8000"/>
                            </p:stCondLst>
                            <p:childTnLst>
                              <p:par>
                                <p:cTn id="87" presetID="22" presetClass="entr" presetSubtype="4" fill="hold" grpId="0" nodeType="afterEffect">
                                  <p:stCondLst>
                                    <p:cond delay="0"/>
                                  </p:stCondLst>
                                  <p:childTnLst>
                                    <p:set>
                                      <p:cBhvr>
                                        <p:cTn id="88" dur="1" fill="hold">
                                          <p:stCondLst>
                                            <p:cond delay="0"/>
                                          </p:stCondLst>
                                        </p:cTn>
                                        <p:tgtEl>
                                          <p:spTgt spid="225295"/>
                                        </p:tgtEl>
                                        <p:attrNameLst>
                                          <p:attrName>style.visibility</p:attrName>
                                        </p:attrNameLst>
                                      </p:cBhvr>
                                      <p:to>
                                        <p:strVal val="visible"/>
                                      </p:to>
                                    </p:set>
                                    <p:animEffect transition="in" filter="wipe(down)">
                                      <p:cBhvr>
                                        <p:cTn id="89" dur="500"/>
                                        <p:tgtEl>
                                          <p:spTgt spid="225295"/>
                                        </p:tgtEl>
                                      </p:cBhvr>
                                    </p:animEffect>
                                  </p:childTnLst>
                                </p:cTn>
                              </p:par>
                            </p:childTnLst>
                          </p:cTn>
                        </p:par>
                        <p:par>
                          <p:cTn id="90" fill="hold">
                            <p:stCondLst>
                              <p:cond delay="8500"/>
                            </p:stCondLst>
                            <p:childTnLst>
                              <p:par>
                                <p:cTn id="91" presetID="22" presetClass="entr" presetSubtype="2" fill="hold" grpId="0" nodeType="afterEffect">
                                  <p:stCondLst>
                                    <p:cond delay="0"/>
                                  </p:stCondLst>
                                  <p:childTnLst>
                                    <p:set>
                                      <p:cBhvr>
                                        <p:cTn id="92" dur="1" fill="hold">
                                          <p:stCondLst>
                                            <p:cond delay="0"/>
                                          </p:stCondLst>
                                        </p:cTn>
                                        <p:tgtEl>
                                          <p:spTgt spid="225308"/>
                                        </p:tgtEl>
                                        <p:attrNameLst>
                                          <p:attrName>style.visibility</p:attrName>
                                        </p:attrNameLst>
                                      </p:cBhvr>
                                      <p:to>
                                        <p:strVal val="visible"/>
                                      </p:to>
                                    </p:set>
                                    <p:animEffect transition="in" filter="wipe(right)">
                                      <p:cBhvr>
                                        <p:cTn id="93" dur="500"/>
                                        <p:tgtEl>
                                          <p:spTgt spid="225308"/>
                                        </p:tgtEl>
                                      </p:cBhvr>
                                    </p:animEffect>
                                  </p:childTnLst>
                                </p:cTn>
                              </p:par>
                            </p:childTnLst>
                          </p:cTn>
                        </p:par>
                        <p:par>
                          <p:cTn id="94" fill="hold">
                            <p:stCondLst>
                              <p:cond delay="9000"/>
                            </p:stCondLst>
                            <p:childTnLst>
                              <p:par>
                                <p:cTn id="95" presetID="22" presetClass="entr" presetSubtype="4" fill="hold" grpId="0" nodeType="afterEffect">
                                  <p:stCondLst>
                                    <p:cond delay="0"/>
                                  </p:stCondLst>
                                  <p:childTnLst>
                                    <p:set>
                                      <p:cBhvr>
                                        <p:cTn id="96" dur="1" fill="hold">
                                          <p:stCondLst>
                                            <p:cond delay="0"/>
                                          </p:stCondLst>
                                        </p:cTn>
                                        <p:tgtEl>
                                          <p:spTgt spid="225296"/>
                                        </p:tgtEl>
                                        <p:attrNameLst>
                                          <p:attrName>style.visibility</p:attrName>
                                        </p:attrNameLst>
                                      </p:cBhvr>
                                      <p:to>
                                        <p:strVal val="visible"/>
                                      </p:to>
                                    </p:set>
                                    <p:animEffect transition="in" filter="wipe(down)">
                                      <p:cBhvr>
                                        <p:cTn id="97" dur="500"/>
                                        <p:tgtEl>
                                          <p:spTgt spid="225296"/>
                                        </p:tgtEl>
                                      </p:cBhvr>
                                    </p:animEffect>
                                  </p:childTnLst>
                                </p:cTn>
                              </p:par>
                            </p:childTnLst>
                          </p:cTn>
                        </p:par>
                        <p:par>
                          <p:cTn id="98" fill="hold">
                            <p:stCondLst>
                              <p:cond delay="9500"/>
                            </p:stCondLst>
                            <p:childTnLst>
                              <p:par>
                                <p:cTn id="99" presetID="22" presetClass="entr" presetSubtype="2" fill="hold" grpId="0" nodeType="afterEffect">
                                  <p:stCondLst>
                                    <p:cond delay="0"/>
                                  </p:stCondLst>
                                  <p:childTnLst>
                                    <p:set>
                                      <p:cBhvr>
                                        <p:cTn id="100" dur="1" fill="hold">
                                          <p:stCondLst>
                                            <p:cond delay="0"/>
                                          </p:stCondLst>
                                        </p:cTn>
                                        <p:tgtEl>
                                          <p:spTgt spid="225309"/>
                                        </p:tgtEl>
                                        <p:attrNameLst>
                                          <p:attrName>style.visibility</p:attrName>
                                        </p:attrNameLst>
                                      </p:cBhvr>
                                      <p:to>
                                        <p:strVal val="visible"/>
                                      </p:to>
                                    </p:set>
                                    <p:animEffect transition="in" filter="wipe(right)">
                                      <p:cBhvr>
                                        <p:cTn id="101" dur="500"/>
                                        <p:tgtEl>
                                          <p:spTgt spid="225309"/>
                                        </p:tgtEl>
                                      </p:cBhvr>
                                    </p:animEffect>
                                  </p:childTnLst>
                                </p:cTn>
                              </p:par>
                            </p:childTnLst>
                          </p:cTn>
                        </p:par>
                        <p:par>
                          <p:cTn id="102" fill="hold">
                            <p:stCondLst>
                              <p:cond delay="10000"/>
                            </p:stCondLst>
                            <p:childTnLst>
                              <p:par>
                                <p:cTn id="103" presetID="22" presetClass="entr" presetSubtype="4" fill="hold" grpId="0" nodeType="afterEffect">
                                  <p:stCondLst>
                                    <p:cond delay="0"/>
                                  </p:stCondLst>
                                  <p:childTnLst>
                                    <p:set>
                                      <p:cBhvr>
                                        <p:cTn id="104" dur="1" fill="hold">
                                          <p:stCondLst>
                                            <p:cond delay="0"/>
                                          </p:stCondLst>
                                        </p:cTn>
                                        <p:tgtEl>
                                          <p:spTgt spid="225297"/>
                                        </p:tgtEl>
                                        <p:attrNameLst>
                                          <p:attrName>style.visibility</p:attrName>
                                        </p:attrNameLst>
                                      </p:cBhvr>
                                      <p:to>
                                        <p:strVal val="visible"/>
                                      </p:to>
                                    </p:set>
                                    <p:animEffect transition="in" filter="wipe(down)">
                                      <p:cBhvr>
                                        <p:cTn id="105" dur="500"/>
                                        <p:tgtEl>
                                          <p:spTgt spid="225297"/>
                                        </p:tgtEl>
                                      </p:cBhvr>
                                    </p:animEffect>
                                  </p:childTnLst>
                                </p:cTn>
                              </p:par>
                            </p:childTnLst>
                          </p:cTn>
                        </p:par>
                        <p:par>
                          <p:cTn id="106" fill="hold">
                            <p:stCondLst>
                              <p:cond delay="10500"/>
                            </p:stCondLst>
                            <p:childTnLst>
                              <p:par>
                                <p:cTn id="107" presetID="22" presetClass="entr" presetSubtype="2" fill="hold" grpId="0" nodeType="afterEffect">
                                  <p:stCondLst>
                                    <p:cond delay="0"/>
                                  </p:stCondLst>
                                  <p:childTnLst>
                                    <p:set>
                                      <p:cBhvr>
                                        <p:cTn id="108" dur="1" fill="hold">
                                          <p:stCondLst>
                                            <p:cond delay="0"/>
                                          </p:stCondLst>
                                        </p:cTn>
                                        <p:tgtEl>
                                          <p:spTgt spid="225310"/>
                                        </p:tgtEl>
                                        <p:attrNameLst>
                                          <p:attrName>style.visibility</p:attrName>
                                        </p:attrNameLst>
                                      </p:cBhvr>
                                      <p:to>
                                        <p:strVal val="visible"/>
                                      </p:to>
                                    </p:set>
                                    <p:animEffect transition="in" filter="wipe(right)">
                                      <p:cBhvr>
                                        <p:cTn id="109" dur="500"/>
                                        <p:tgtEl>
                                          <p:spTgt spid="225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5" grpId="0" animBg="1"/>
      <p:bldP spid="225286" grpId="0" animBg="1"/>
      <p:bldP spid="225287" grpId="0" animBg="1"/>
      <p:bldP spid="225288" grpId="0" animBg="1"/>
      <p:bldP spid="225289" grpId="0" animBg="1"/>
      <p:bldP spid="225290" grpId="0" animBg="1"/>
      <p:bldP spid="225291" grpId="0" animBg="1"/>
      <p:bldP spid="225292" grpId="0" animBg="1"/>
      <p:bldP spid="225293" grpId="0" animBg="1"/>
      <p:bldP spid="225294" grpId="0" animBg="1"/>
      <p:bldP spid="225295" grpId="0" animBg="1"/>
      <p:bldP spid="225296" grpId="0" animBg="1"/>
      <p:bldP spid="225297" grpId="0" animBg="1"/>
      <p:bldP spid="225298" grpId="0" animBg="1"/>
      <p:bldP spid="225299" grpId="0" animBg="1"/>
      <p:bldP spid="225300" grpId="0" animBg="1"/>
      <p:bldP spid="225301" grpId="0" animBg="1"/>
      <p:bldP spid="225302" grpId="0" animBg="1"/>
      <p:bldP spid="225303" grpId="0" animBg="1"/>
      <p:bldP spid="225304" grpId="0" animBg="1"/>
      <p:bldP spid="225305" grpId="0" animBg="1"/>
      <p:bldP spid="225306" grpId="0" animBg="1"/>
      <p:bldP spid="225307" grpId="0" animBg="1"/>
      <p:bldP spid="225308" grpId="0" animBg="1"/>
      <p:bldP spid="225309" grpId="0" animBg="1"/>
      <p:bldP spid="2253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One-Way ANOVA</a:t>
            </a:r>
          </a:p>
        </p:txBody>
      </p:sp>
      <p:sp>
        <p:nvSpPr>
          <p:cNvPr id="5" name="Slide Number Placeholder 4"/>
          <p:cNvSpPr>
            <a:spLocks noGrp="1"/>
          </p:cNvSpPr>
          <p:nvPr>
            <p:ph type="sldNum" sz="quarter" idx="11"/>
          </p:nvPr>
        </p:nvSpPr>
        <p:spPr/>
        <p:txBody>
          <a:bodyPr/>
          <a:lstStyle/>
          <a:p>
            <a:fld id="{9DEB9213-68A2-490C-9301-4EAB2A5DD94B}" type="slidenum">
              <a:rPr lang="en-US"/>
              <a:pPr/>
              <a:t>22</a:t>
            </a:fld>
            <a:endParaRPr lang="en-US"/>
          </a:p>
        </p:txBody>
      </p:sp>
      <p:sp>
        <p:nvSpPr>
          <p:cNvPr id="221186" name="Rectangle 2"/>
          <p:cNvSpPr>
            <a:spLocks noGrp="1" noChangeArrowheads="1"/>
          </p:cNvSpPr>
          <p:nvPr>
            <p:ph type="title"/>
          </p:nvPr>
        </p:nvSpPr>
        <p:spPr/>
        <p:txBody>
          <a:bodyPr/>
          <a:lstStyle/>
          <a:p>
            <a:r>
              <a:rPr lang="en-US"/>
              <a:t>Types of Transformations</a:t>
            </a:r>
          </a:p>
        </p:txBody>
      </p:sp>
      <p:sp>
        <p:nvSpPr>
          <p:cNvPr id="221187" name="Rectangle 3"/>
          <p:cNvSpPr>
            <a:spLocks noGrp="1" noChangeArrowheads="1"/>
          </p:cNvSpPr>
          <p:nvPr>
            <p:ph type="body" idx="1"/>
          </p:nvPr>
        </p:nvSpPr>
        <p:spPr>
          <a:xfrm>
            <a:off x="457200" y="1600200"/>
            <a:ext cx="8229600" cy="5029200"/>
          </a:xfrm>
        </p:spPr>
        <p:txBody>
          <a:bodyPr/>
          <a:lstStyle/>
          <a:p>
            <a:r>
              <a:rPr lang="en-US" b="1">
                <a:solidFill>
                  <a:schemeClr val="accent2"/>
                </a:solidFill>
              </a:rPr>
              <a:t>Power Transformations</a:t>
            </a:r>
          </a:p>
          <a:p>
            <a:pPr lvl="1"/>
            <a:r>
              <a:rPr lang="en-US"/>
              <a:t>Y </a:t>
            </a:r>
            <a:r>
              <a:rPr lang="en-US">
                <a:sym typeface="Wingdings" pitchFamily="2" charset="2"/>
              </a:rPr>
              <a:t> Y</a:t>
            </a:r>
            <a:r>
              <a:rPr lang="en-US" baseline="30000">
                <a:latin typeface="Symbol" pitchFamily="18" charset="2"/>
                <a:sym typeface="Wingdings" pitchFamily="2" charset="2"/>
              </a:rPr>
              <a:t>l</a:t>
            </a:r>
          </a:p>
          <a:p>
            <a:pPr lvl="1"/>
            <a:r>
              <a:rPr lang="en-US"/>
              <a:t>most common (by increasing “strength”)</a:t>
            </a:r>
          </a:p>
          <a:p>
            <a:pPr lvl="2"/>
            <a:r>
              <a:rPr lang="en-US"/>
              <a:t> </a:t>
            </a:r>
            <a:r>
              <a:rPr lang="en-US">
                <a:latin typeface="Symbol" pitchFamily="18" charset="2"/>
              </a:rPr>
              <a:t>l</a:t>
            </a:r>
            <a:r>
              <a:rPr lang="en-US"/>
              <a:t>= 0.5   </a:t>
            </a:r>
            <a:r>
              <a:rPr lang="en-US">
                <a:sym typeface="Wingdings" pitchFamily="2" charset="2"/>
              </a:rPr>
              <a:t>  square root</a:t>
            </a:r>
          </a:p>
          <a:p>
            <a:pPr lvl="2"/>
            <a:r>
              <a:rPr lang="en-US"/>
              <a:t> </a:t>
            </a:r>
            <a:r>
              <a:rPr lang="en-US">
                <a:latin typeface="Symbol" pitchFamily="18" charset="2"/>
              </a:rPr>
              <a:t>l</a:t>
            </a:r>
            <a:r>
              <a:rPr lang="en-US">
                <a:sym typeface="Wingdings" pitchFamily="2" charset="2"/>
              </a:rPr>
              <a:t>= 0.33   cube root</a:t>
            </a:r>
          </a:p>
          <a:p>
            <a:pPr lvl="2"/>
            <a:r>
              <a:rPr lang="en-US"/>
              <a:t> </a:t>
            </a:r>
            <a:r>
              <a:rPr lang="en-US">
                <a:latin typeface="Symbol" pitchFamily="18" charset="2"/>
              </a:rPr>
              <a:t>l</a:t>
            </a:r>
            <a:r>
              <a:rPr lang="en-US">
                <a:sym typeface="Wingdings" pitchFamily="2" charset="2"/>
              </a:rPr>
              <a:t>= 0.25   fourth root</a:t>
            </a:r>
          </a:p>
          <a:p>
            <a:pPr lvl="2"/>
            <a:r>
              <a:rPr lang="en-US"/>
              <a:t> </a:t>
            </a:r>
            <a:r>
              <a:rPr lang="en-US">
                <a:latin typeface="Symbol" pitchFamily="18" charset="2"/>
              </a:rPr>
              <a:t>l</a:t>
            </a:r>
            <a:r>
              <a:rPr lang="en-US">
                <a:sym typeface="Wingdings" pitchFamily="2" charset="2"/>
              </a:rPr>
              <a:t>= 0        natural log (by definition)</a:t>
            </a:r>
          </a:p>
          <a:p>
            <a:pPr lvl="2"/>
            <a:r>
              <a:rPr lang="en-US"/>
              <a:t> </a:t>
            </a:r>
            <a:r>
              <a:rPr lang="en-US">
                <a:latin typeface="Symbol" pitchFamily="18" charset="2"/>
              </a:rPr>
              <a:t>l</a:t>
            </a:r>
            <a:r>
              <a:rPr lang="en-US">
                <a:sym typeface="Wingdings" pitchFamily="2" charset="2"/>
              </a:rPr>
              <a:t>= -1       reciprocal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1187">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1187">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1187">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1187">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1187">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11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7"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One-Way ANOVA</a:t>
            </a:r>
          </a:p>
        </p:txBody>
      </p:sp>
      <p:sp>
        <p:nvSpPr>
          <p:cNvPr id="5" name="Slide Number Placeholder 4"/>
          <p:cNvSpPr>
            <a:spLocks noGrp="1"/>
          </p:cNvSpPr>
          <p:nvPr>
            <p:ph type="sldNum" sz="quarter" idx="11"/>
          </p:nvPr>
        </p:nvSpPr>
        <p:spPr/>
        <p:txBody>
          <a:bodyPr/>
          <a:lstStyle/>
          <a:p>
            <a:fld id="{29D33971-0A31-478B-94EF-B76D2F35B5FA}" type="slidenum">
              <a:rPr lang="en-US"/>
              <a:pPr/>
              <a:t>23</a:t>
            </a:fld>
            <a:endParaRPr lang="en-US"/>
          </a:p>
        </p:txBody>
      </p:sp>
      <p:sp>
        <p:nvSpPr>
          <p:cNvPr id="222210" name="Rectangle 2"/>
          <p:cNvSpPr>
            <a:spLocks noGrp="1" noChangeArrowheads="1"/>
          </p:cNvSpPr>
          <p:nvPr>
            <p:ph type="title"/>
          </p:nvPr>
        </p:nvSpPr>
        <p:spPr>
          <a:xfrm>
            <a:off x="457200" y="152400"/>
            <a:ext cx="8229600" cy="868363"/>
          </a:xfrm>
        </p:spPr>
        <p:txBody>
          <a:bodyPr/>
          <a:lstStyle/>
          <a:p>
            <a:r>
              <a:rPr lang="en-US"/>
              <a:t>Selecting Power Transformation</a:t>
            </a:r>
          </a:p>
        </p:txBody>
      </p:sp>
      <p:sp>
        <p:nvSpPr>
          <p:cNvPr id="222211" name="Rectangle 3"/>
          <p:cNvSpPr>
            <a:spLocks noGrp="1" noChangeArrowheads="1"/>
          </p:cNvSpPr>
          <p:nvPr>
            <p:ph type="body" idx="1"/>
          </p:nvPr>
        </p:nvSpPr>
        <p:spPr>
          <a:xfrm>
            <a:off x="228600" y="990600"/>
            <a:ext cx="8763000" cy="5715000"/>
          </a:xfrm>
        </p:spPr>
        <p:txBody>
          <a:bodyPr/>
          <a:lstStyle/>
          <a:p>
            <a:r>
              <a:rPr lang="en-US" sz="2800" b="1" dirty="0"/>
              <a:t>Based on experience or theory</a:t>
            </a:r>
          </a:p>
          <a:p>
            <a:pPr lvl="1"/>
            <a:r>
              <a:rPr lang="en-US" sz="2400" b="1" dirty="0">
                <a:solidFill>
                  <a:srgbClr val="FF0000"/>
                </a:solidFill>
              </a:rPr>
              <a:t>“area”</a:t>
            </a:r>
            <a:r>
              <a:rPr lang="en-US" sz="2400" dirty="0"/>
              <a:t> data </a:t>
            </a:r>
            <a:r>
              <a:rPr lang="en-US" sz="2400" dirty="0">
                <a:sym typeface="Wingdings" pitchFamily="2" charset="2"/>
              </a:rPr>
              <a:t> square root (</a:t>
            </a:r>
            <a:r>
              <a:rPr lang="en-US" sz="2400" dirty="0">
                <a:latin typeface="Symbol" pitchFamily="18" charset="2"/>
                <a:sym typeface="Wingdings" pitchFamily="2" charset="2"/>
              </a:rPr>
              <a:t>l</a:t>
            </a:r>
            <a:r>
              <a:rPr lang="en-US" sz="2400" dirty="0">
                <a:sym typeface="Wingdings" pitchFamily="2" charset="2"/>
              </a:rPr>
              <a:t>=0.5)</a:t>
            </a:r>
          </a:p>
          <a:p>
            <a:pPr lvl="1"/>
            <a:r>
              <a:rPr lang="en-US" sz="2400" b="1" dirty="0">
                <a:solidFill>
                  <a:srgbClr val="FF0000"/>
                </a:solidFill>
              </a:rPr>
              <a:t>“volume”</a:t>
            </a:r>
            <a:r>
              <a:rPr lang="en-US" sz="2400" dirty="0"/>
              <a:t> data </a:t>
            </a:r>
            <a:r>
              <a:rPr lang="en-US" sz="2400" dirty="0">
                <a:sym typeface="Wingdings" pitchFamily="2" charset="2"/>
              </a:rPr>
              <a:t> cube root (</a:t>
            </a:r>
            <a:r>
              <a:rPr lang="en-US" sz="2400" dirty="0">
                <a:latin typeface="Symbol" pitchFamily="18" charset="2"/>
                <a:sym typeface="Wingdings" pitchFamily="2" charset="2"/>
              </a:rPr>
              <a:t>l</a:t>
            </a:r>
            <a:r>
              <a:rPr lang="en-US" sz="2400" dirty="0">
                <a:sym typeface="Wingdings" pitchFamily="2" charset="2"/>
              </a:rPr>
              <a:t>=0.33)</a:t>
            </a:r>
          </a:p>
          <a:p>
            <a:pPr lvl="1"/>
            <a:r>
              <a:rPr lang="en-US" sz="2400" b="1" dirty="0">
                <a:solidFill>
                  <a:srgbClr val="FF0000"/>
                </a:solidFill>
                <a:sym typeface="Wingdings" pitchFamily="2" charset="2"/>
              </a:rPr>
              <a:t>“count”</a:t>
            </a:r>
            <a:r>
              <a:rPr lang="en-US" sz="2400" dirty="0">
                <a:sym typeface="Wingdings" pitchFamily="2" charset="2"/>
              </a:rPr>
              <a:t> data  square root (</a:t>
            </a:r>
            <a:r>
              <a:rPr lang="en-US" sz="2400" dirty="0">
                <a:latin typeface="Symbol" pitchFamily="18" charset="2"/>
                <a:sym typeface="Wingdings" pitchFamily="2" charset="2"/>
              </a:rPr>
              <a:t>l</a:t>
            </a:r>
            <a:r>
              <a:rPr lang="en-US" sz="2400" dirty="0">
                <a:sym typeface="Wingdings" pitchFamily="2" charset="2"/>
              </a:rPr>
              <a:t>=0.5)</a:t>
            </a:r>
          </a:p>
          <a:p>
            <a:pPr lvl="1"/>
            <a:endParaRPr lang="en-US" sz="1200" dirty="0">
              <a:sym typeface="Wingdings" pitchFamily="2" charset="2"/>
            </a:endParaRPr>
          </a:p>
          <a:p>
            <a:r>
              <a:rPr lang="en-US" sz="2800" b="1" dirty="0"/>
              <a:t>Special Transformations</a:t>
            </a:r>
          </a:p>
          <a:p>
            <a:pPr lvl="1"/>
            <a:r>
              <a:rPr lang="en-US" sz="2400" dirty="0" smtClean="0"/>
              <a:t>Usually </a:t>
            </a:r>
            <a:r>
              <a:rPr lang="en-US" sz="2400" dirty="0"/>
              <a:t>“known” from experience in field</a:t>
            </a:r>
          </a:p>
          <a:p>
            <a:pPr lvl="1"/>
            <a:endParaRPr lang="en-US" sz="1200" dirty="0"/>
          </a:p>
          <a:p>
            <a:pPr lvl="1"/>
            <a:r>
              <a:rPr lang="en-US" sz="2200" b="1" dirty="0">
                <a:solidFill>
                  <a:srgbClr val="FF0000"/>
                </a:solidFill>
                <a:sym typeface="Wingdings" pitchFamily="2" charset="2"/>
              </a:rPr>
              <a:t>Proportions</a:t>
            </a:r>
            <a:r>
              <a:rPr lang="en-US" sz="2200" dirty="0">
                <a:sym typeface="Wingdings" pitchFamily="2" charset="2"/>
              </a:rPr>
              <a:t>  arcsine square root [ Y  sin</a:t>
            </a:r>
            <a:r>
              <a:rPr lang="en-US" sz="2200" baseline="30000" dirty="0">
                <a:sym typeface="Wingdings" pitchFamily="2" charset="2"/>
              </a:rPr>
              <a:t>-1</a:t>
            </a:r>
            <a:r>
              <a:rPr lang="en-US" sz="2200" dirty="0">
                <a:sym typeface="Wingdings" pitchFamily="2" charset="2"/>
              </a:rPr>
              <a:t>(Y</a:t>
            </a:r>
            <a:r>
              <a:rPr lang="en-US" sz="2200" baseline="30000" dirty="0">
                <a:sym typeface="Wingdings" pitchFamily="2" charset="2"/>
              </a:rPr>
              <a:t>0.5</a:t>
            </a:r>
            <a:r>
              <a:rPr lang="en-US" sz="2200" dirty="0">
                <a:sym typeface="Wingdings" pitchFamily="2" charset="2"/>
              </a:rPr>
              <a:t>) ]</a:t>
            </a:r>
          </a:p>
          <a:p>
            <a:endParaRPr lang="en-US" sz="1200" dirty="0" smtClean="0">
              <a:sym typeface="Wingdings" pitchFamily="2" charset="2"/>
            </a:endParaRPr>
          </a:p>
          <a:p>
            <a:r>
              <a:rPr lang="en-US" sz="2800" b="1" dirty="0" smtClean="0">
                <a:sym typeface="Wingdings" pitchFamily="2" charset="2"/>
              </a:rPr>
              <a:t>Trial-and-Error</a:t>
            </a:r>
          </a:p>
          <a:p>
            <a:pPr lvl="1"/>
            <a:r>
              <a:rPr lang="en-US" sz="2400" dirty="0" smtClean="0">
                <a:sym typeface="Wingdings" pitchFamily="2" charset="2"/>
              </a:rPr>
              <a:t>Use</a:t>
            </a:r>
            <a:r>
              <a:rPr lang="en-US" sz="2400" b="1" dirty="0" smtClean="0">
                <a:sym typeface="Wingdings" pitchFamily="2" charset="2"/>
              </a:rPr>
              <a:t> </a:t>
            </a:r>
            <a:r>
              <a:rPr lang="en-US" sz="2400" b="1" dirty="0" err="1" smtClean="0">
                <a:solidFill>
                  <a:srgbClr val="CC0000"/>
                </a:solidFill>
                <a:latin typeface="Courier New" pitchFamily="49" charset="0"/>
                <a:cs typeface="Courier New" pitchFamily="49" charset="0"/>
                <a:sym typeface="Wingdings" pitchFamily="2" charset="2"/>
              </a:rPr>
              <a:t>transChooser</a:t>
            </a:r>
            <a:r>
              <a:rPr lang="en-US" sz="2400" b="1" dirty="0" smtClean="0">
                <a:solidFill>
                  <a:srgbClr val="CC0000"/>
                </a:solidFill>
                <a:latin typeface="Courier New" pitchFamily="49" charset="0"/>
                <a:cs typeface="Courier New" pitchFamily="49" charset="0"/>
                <a:sym typeface="Wingdings" pitchFamily="2" charset="2"/>
              </a:rPr>
              <a:t>()</a:t>
            </a:r>
            <a:endParaRPr lang="en-US" sz="2400" b="1" dirty="0">
              <a:solidFill>
                <a:srgbClr val="CC0000"/>
              </a:solidFill>
              <a:latin typeface="Courier New" pitchFamily="49" charset="0"/>
              <a:cs typeface="Courier New" pitchFamily="49" charset="0"/>
              <a:sym typeface="Wingdings"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2211">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2211">
                                            <p:txEl>
                                              <p:pRg st="6" end="6"/>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2211">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2211">
                                            <p:txEl>
                                              <p:pRg st="10" end="1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22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1"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One-Way ANOVA</a:t>
            </a:r>
          </a:p>
        </p:txBody>
      </p:sp>
      <p:sp>
        <p:nvSpPr>
          <p:cNvPr id="5" name="Slide Number Placeholder 4"/>
          <p:cNvSpPr>
            <a:spLocks noGrp="1"/>
          </p:cNvSpPr>
          <p:nvPr>
            <p:ph type="sldNum" sz="quarter" idx="11"/>
          </p:nvPr>
        </p:nvSpPr>
        <p:spPr/>
        <p:txBody>
          <a:bodyPr/>
          <a:lstStyle/>
          <a:p>
            <a:fld id="{FE021E80-F7F2-48B6-B521-2BCC03B5E2EA}" type="slidenum">
              <a:rPr lang="en-US"/>
              <a:pPr/>
              <a:t>24</a:t>
            </a:fld>
            <a:endParaRPr lang="en-US"/>
          </a:p>
        </p:txBody>
      </p:sp>
      <p:sp>
        <p:nvSpPr>
          <p:cNvPr id="251906" name="Rectangle 2"/>
          <p:cNvSpPr>
            <a:spLocks noGrp="1" noChangeArrowheads="1"/>
          </p:cNvSpPr>
          <p:nvPr>
            <p:ph type="title"/>
          </p:nvPr>
        </p:nvSpPr>
        <p:spPr/>
        <p:txBody>
          <a:bodyPr/>
          <a:lstStyle/>
          <a:p>
            <a:r>
              <a:rPr lang="en-US"/>
              <a:t>Suggestions</a:t>
            </a:r>
          </a:p>
        </p:txBody>
      </p:sp>
      <p:sp>
        <p:nvSpPr>
          <p:cNvPr id="251907" name="Rectangle 3"/>
          <p:cNvSpPr>
            <a:spLocks noGrp="1" noChangeArrowheads="1"/>
          </p:cNvSpPr>
          <p:nvPr>
            <p:ph type="body" idx="1"/>
          </p:nvPr>
        </p:nvSpPr>
        <p:spPr>
          <a:xfrm>
            <a:off x="457200" y="1219200"/>
            <a:ext cx="8458200" cy="5257800"/>
          </a:xfrm>
        </p:spPr>
        <p:txBody>
          <a:bodyPr/>
          <a:lstStyle/>
          <a:p>
            <a:pPr>
              <a:lnSpc>
                <a:spcPct val="90000"/>
              </a:lnSpc>
            </a:pPr>
            <a:r>
              <a:rPr lang="en-US" dirty="0" smtClean="0"/>
              <a:t>Procedure </a:t>
            </a:r>
            <a:r>
              <a:rPr lang="en-US" dirty="0"/>
              <a:t>– see </a:t>
            </a:r>
            <a:r>
              <a:rPr lang="en-US" dirty="0" smtClean="0"/>
              <a:t>reading</a:t>
            </a:r>
            <a:endParaRPr lang="en-US" dirty="0"/>
          </a:p>
          <a:p>
            <a:pPr>
              <a:lnSpc>
                <a:spcPct val="90000"/>
              </a:lnSpc>
            </a:pPr>
            <a:endParaRPr lang="en-US" sz="1600" dirty="0"/>
          </a:p>
          <a:p>
            <a:pPr>
              <a:lnSpc>
                <a:spcPct val="90000"/>
              </a:lnSpc>
            </a:pPr>
            <a:r>
              <a:rPr lang="en-US" dirty="0" smtClean="0"/>
              <a:t>Presentation</a:t>
            </a:r>
            <a:endParaRPr lang="en-US" dirty="0"/>
          </a:p>
          <a:p>
            <a:pPr lvl="1">
              <a:lnSpc>
                <a:spcPct val="90000"/>
              </a:lnSpc>
            </a:pPr>
            <a:r>
              <a:rPr lang="en-US" dirty="0" smtClean="0"/>
              <a:t>always </a:t>
            </a:r>
            <a:r>
              <a:rPr lang="en-US" dirty="0"/>
              <a:t>refer to the data as transformed</a:t>
            </a:r>
          </a:p>
          <a:p>
            <a:pPr lvl="2">
              <a:lnSpc>
                <a:spcPct val="90000"/>
              </a:lnSpc>
            </a:pPr>
            <a:r>
              <a:rPr lang="en-US" dirty="0"/>
              <a:t>e.g., “mean square root </a:t>
            </a:r>
            <a:r>
              <a:rPr lang="en-US" i="1" dirty="0"/>
              <a:t>variable-name”</a:t>
            </a:r>
          </a:p>
          <a:p>
            <a:pPr lvl="2">
              <a:lnSpc>
                <a:spcPct val="90000"/>
              </a:lnSpc>
            </a:pPr>
            <a:endParaRPr lang="en-US" dirty="0"/>
          </a:p>
          <a:p>
            <a:pPr lvl="1">
              <a:lnSpc>
                <a:spcPct val="90000"/>
              </a:lnSpc>
            </a:pPr>
            <a:r>
              <a:rPr lang="en-US" dirty="0" smtClean="0"/>
              <a:t>Back-transform specific values related to </a:t>
            </a:r>
            <a:r>
              <a:rPr lang="en-US" dirty="0"/>
              <a:t>a mean </a:t>
            </a:r>
            <a:r>
              <a:rPr lang="en-US" dirty="0" smtClean="0"/>
              <a:t>(but NOT for differences</a:t>
            </a:r>
            <a:r>
              <a:rPr lang="en-US" smtClean="0"/>
              <a:t>, unless logs were used).</a:t>
            </a:r>
            <a:endParaRPr lang="en-US" dirty="0"/>
          </a:p>
          <a:p>
            <a:pPr lvl="2">
              <a:lnSpc>
                <a:spcPct val="90000"/>
              </a:lnSpc>
            </a:pPr>
            <a:r>
              <a:rPr lang="en-US" dirty="0"/>
              <a:t>e.g., if a square root was used then square the result</a:t>
            </a:r>
          </a:p>
          <a:p>
            <a:pPr lvl="2">
              <a:lnSpc>
                <a:spcPct val="90000"/>
              </a:lnSpc>
            </a:pPr>
            <a:r>
              <a:rPr lang="en-US" dirty="0"/>
              <a:t>Note: back-transformed logs have special meanings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1907">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1907">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190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1907">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1907">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19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7"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One-Way ANOVA</a:t>
            </a:r>
          </a:p>
        </p:txBody>
      </p:sp>
      <p:sp>
        <p:nvSpPr>
          <p:cNvPr id="5" name="Slide Number Placeholder 4"/>
          <p:cNvSpPr>
            <a:spLocks noGrp="1"/>
          </p:cNvSpPr>
          <p:nvPr>
            <p:ph type="sldNum" sz="quarter" idx="11"/>
          </p:nvPr>
        </p:nvSpPr>
        <p:spPr/>
        <p:txBody>
          <a:bodyPr/>
          <a:lstStyle/>
          <a:p>
            <a:fld id="{3C345558-9EBA-4EB3-A953-4E0467AE2BC5}" type="slidenum">
              <a:rPr lang="en-US"/>
              <a:pPr/>
              <a:t>25</a:t>
            </a:fld>
            <a:endParaRPr lang="en-US"/>
          </a:p>
        </p:txBody>
      </p:sp>
      <p:sp>
        <p:nvSpPr>
          <p:cNvPr id="229378" name="Rectangle 2"/>
          <p:cNvSpPr>
            <a:spLocks noGrp="1" noChangeArrowheads="1"/>
          </p:cNvSpPr>
          <p:nvPr>
            <p:ph type="body" idx="1"/>
          </p:nvPr>
        </p:nvSpPr>
        <p:spPr>
          <a:xfrm>
            <a:off x="152400" y="1066800"/>
            <a:ext cx="8839200" cy="5181600"/>
          </a:xfrm>
        </p:spPr>
        <p:txBody>
          <a:bodyPr/>
          <a:lstStyle/>
          <a:p>
            <a:r>
              <a:rPr lang="en-US"/>
              <a:t>Abundance of benthic infaunal communities between a potentially impacted location and control locations in Australia</a:t>
            </a:r>
          </a:p>
          <a:p>
            <a:pPr lvl="1"/>
            <a:r>
              <a:rPr lang="en-US"/>
              <a:t>1 potentially impacted location, 8 control locations</a:t>
            </a:r>
          </a:p>
          <a:p>
            <a:pPr lvl="2"/>
            <a:r>
              <a:rPr lang="en-US"/>
              <a:t>Impacted location is the first location (labeled as 1)</a:t>
            </a:r>
          </a:p>
          <a:p>
            <a:pPr lvl="1"/>
            <a:r>
              <a:rPr lang="en-US"/>
              <a:t>8 haphazardly-selected sublocations at each location</a:t>
            </a:r>
          </a:p>
          <a:p>
            <a:pPr lvl="1"/>
            <a:r>
              <a:rPr lang="en-US"/>
              <a:t>total abundance from a standard corer recorded</a:t>
            </a:r>
          </a:p>
          <a:p>
            <a:pPr lvl="1"/>
            <a:r>
              <a:rPr lang="en-US"/>
              <a:t>Does the potentially impacted location differ from any of the eight control locations?</a:t>
            </a:r>
          </a:p>
        </p:txBody>
      </p:sp>
      <p:sp>
        <p:nvSpPr>
          <p:cNvPr id="229379" name="Rectangle 3"/>
          <p:cNvSpPr>
            <a:spLocks noGrp="1" noChangeArrowheads="1"/>
          </p:cNvSpPr>
          <p:nvPr>
            <p:ph type="title"/>
          </p:nvPr>
        </p:nvSpPr>
        <p:spPr>
          <a:xfrm>
            <a:off x="457200" y="76200"/>
            <a:ext cx="8229600" cy="792163"/>
          </a:xfrm>
          <a:noFill/>
          <a:ln/>
        </p:spPr>
        <p:txBody>
          <a:bodyPr/>
          <a:lstStyle/>
          <a:p>
            <a:r>
              <a:rPr lang="en-US"/>
              <a:t>Example -- Background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9378">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937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937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937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937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8"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One-Way ANOVA</a:t>
            </a:r>
          </a:p>
        </p:txBody>
      </p:sp>
      <p:sp>
        <p:nvSpPr>
          <p:cNvPr id="5" name="Slide Number Placeholder 4"/>
          <p:cNvSpPr>
            <a:spLocks noGrp="1"/>
          </p:cNvSpPr>
          <p:nvPr>
            <p:ph type="sldNum" sz="quarter" idx="11"/>
          </p:nvPr>
        </p:nvSpPr>
        <p:spPr/>
        <p:txBody>
          <a:bodyPr/>
          <a:lstStyle/>
          <a:p>
            <a:fld id="{6DDC6C03-A369-4D91-8E24-2CB782449274}" type="slidenum">
              <a:rPr lang="en-US"/>
              <a:pPr/>
              <a:t>26</a:t>
            </a:fld>
            <a:endParaRPr lang="en-US"/>
          </a:p>
        </p:txBody>
      </p:sp>
      <p:sp>
        <p:nvSpPr>
          <p:cNvPr id="234498" name="Rectangle 2"/>
          <p:cNvSpPr>
            <a:spLocks noGrp="1" noChangeArrowheads="1"/>
          </p:cNvSpPr>
          <p:nvPr>
            <p:ph type="title"/>
          </p:nvPr>
        </p:nvSpPr>
        <p:spPr>
          <a:xfrm>
            <a:off x="457200" y="76200"/>
            <a:ext cx="8229600" cy="792163"/>
          </a:xfrm>
        </p:spPr>
        <p:txBody>
          <a:bodyPr/>
          <a:lstStyle/>
          <a:p>
            <a:r>
              <a:rPr lang="en-US"/>
              <a:t>Example – Conclusions</a:t>
            </a:r>
          </a:p>
        </p:txBody>
      </p:sp>
      <p:sp>
        <p:nvSpPr>
          <p:cNvPr id="234499" name="Rectangle 3"/>
          <p:cNvSpPr>
            <a:spLocks noGrp="1" noChangeArrowheads="1"/>
          </p:cNvSpPr>
          <p:nvPr>
            <p:ph type="body" idx="1"/>
          </p:nvPr>
        </p:nvSpPr>
        <p:spPr>
          <a:xfrm>
            <a:off x="152400" y="1112838"/>
            <a:ext cx="8839200" cy="5364162"/>
          </a:xfrm>
        </p:spPr>
        <p:txBody>
          <a:bodyPr/>
          <a:lstStyle/>
          <a:p>
            <a:pPr>
              <a:lnSpc>
                <a:spcPct val="90000"/>
              </a:lnSpc>
            </a:pPr>
            <a:r>
              <a:rPr lang="en-US" sz="4000"/>
              <a:t>The mean log total abundance of benthic infauna differs between the potentially impacted site and four of the eight control sites.</a:t>
            </a:r>
          </a:p>
          <a:p>
            <a:pPr>
              <a:lnSpc>
                <a:spcPct val="90000"/>
              </a:lnSpc>
            </a:pPr>
            <a:endParaRPr lang="en-US" sz="2000"/>
          </a:p>
          <a:p>
            <a:pPr>
              <a:lnSpc>
                <a:spcPct val="90000"/>
              </a:lnSpc>
            </a:pPr>
            <a:r>
              <a:rPr lang="en-US" sz="4000"/>
              <a:t>The mean total abundance at control site 3 is between </a:t>
            </a:r>
            <a:r>
              <a:rPr lang="en-US" sz="4000" b="1">
                <a:solidFill>
                  <a:srgbClr val="FF0000"/>
                </a:solidFill>
              </a:rPr>
              <a:t>1.55</a:t>
            </a:r>
            <a:r>
              <a:rPr lang="en-US" sz="4000"/>
              <a:t> (e</a:t>
            </a:r>
            <a:r>
              <a:rPr lang="en-US" sz="4000" baseline="30000"/>
              <a:t>0.4398</a:t>
            </a:r>
            <a:r>
              <a:rPr lang="en-US" sz="4000"/>
              <a:t>) and </a:t>
            </a:r>
            <a:r>
              <a:rPr lang="en-US" sz="4000" b="1">
                <a:solidFill>
                  <a:srgbClr val="FF0000"/>
                </a:solidFill>
              </a:rPr>
              <a:t>2.63</a:t>
            </a:r>
            <a:r>
              <a:rPr lang="en-US" sz="4000"/>
              <a:t> (e</a:t>
            </a:r>
            <a:r>
              <a:rPr lang="en-US" sz="4000" baseline="30000"/>
              <a:t>0.9666</a:t>
            </a:r>
            <a:r>
              <a:rPr lang="en-US" sz="4000"/>
              <a:t>) times greater than at the potentially impacted site.</a:t>
            </a:r>
          </a:p>
          <a:p>
            <a:pPr lvl="1">
              <a:lnSpc>
                <a:spcPct val="90000"/>
              </a:lnSpc>
            </a:pPr>
            <a:r>
              <a:rPr lang="en-US" sz="2000"/>
              <a:t>as an example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4499">
                                            <p:txEl>
                                              <p:pRg st="2" end="2"/>
                                            </p:txEl>
                                          </p:spTgt>
                                        </p:tgtEl>
                                        <p:attrNameLst>
                                          <p:attrName>style.visibility</p:attrName>
                                        </p:attrNameLst>
                                      </p:cBhvr>
                                      <p:to>
                                        <p:strVal val="visible"/>
                                      </p:to>
                                    </p:set>
                                    <p:animEffect transition="in" filter="wipe(left)">
                                      <p:cBhvr>
                                        <p:cTn id="7" dur="500"/>
                                        <p:tgtEl>
                                          <p:spTgt spid="234499">
                                            <p:txEl>
                                              <p:pRg st="2" end="2"/>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34499">
                                            <p:txEl>
                                              <p:pRg st="3" end="3"/>
                                            </p:txEl>
                                          </p:spTgt>
                                        </p:tgtEl>
                                        <p:attrNameLst>
                                          <p:attrName>style.visibility</p:attrName>
                                        </p:attrNameLst>
                                      </p:cBhvr>
                                      <p:to>
                                        <p:strVal val="visible"/>
                                      </p:to>
                                    </p:set>
                                    <p:animEffect transition="in" filter="wipe(left)">
                                      <p:cBhvr>
                                        <p:cTn id="10" dur="500"/>
                                        <p:tgtEl>
                                          <p:spTgt spid="2344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9"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One-Way ANOVA</a:t>
            </a:r>
          </a:p>
        </p:txBody>
      </p:sp>
      <p:sp>
        <p:nvSpPr>
          <p:cNvPr id="5" name="Slide Number Placeholder 4"/>
          <p:cNvSpPr>
            <a:spLocks noGrp="1"/>
          </p:cNvSpPr>
          <p:nvPr>
            <p:ph type="sldNum" sz="quarter" idx="11"/>
          </p:nvPr>
        </p:nvSpPr>
        <p:spPr/>
        <p:txBody>
          <a:bodyPr/>
          <a:lstStyle/>
          <a:p>
            <a:fld id="{6AF599BA-31BF-466E-8D8C-B26A54A9C560}" type="slidenum">
              <a:rPr lang="en-US"/>
              <a:pPr/>
              <a:t>27</a:t>
            </a:fld>
            <a:endParaRPr lang="en-US"/>
          </a:p>
        </p:txBody>
      </p:sp>
      <p:sp>
        <p:nvSpPr>
          <p:cNvPr id="214018" name="Rectangle 2"/>
          <p:cNvSpPr>
            <a:spLocks noGrp="1" noChangeArrowheads="1"/>
          </p:cNvSpPr>
          <p:nvPr>
            <p:ph type="title"/>
          </p:nvPr>
        </p:nvSpPr>
        <p:spPr/>
        <p:txBody>
          <a:bodyPr/>
          <a:lstStyle/>
          <a:p>
            <a:r>
              <a:rPr lang="en-US" sz="4000"/>
              <a:t>Fisher’s Least Significant Difference (LSD)</a:t>
            </a:r>
          </a:p>
        </p:txBody>
      </p:sp>
      <p:sp>
        <p:nvSpPr>
          <p:cNvPr id="214019" name="Rectangle 3"/>
          <p:cNvSpPr>
            <a:spLocks noGrp="1" noChangeArrowheads="1"/>
          </p:cNvSpPr>
          <p:nvPr>
            <p:ph type="body" idx="1"/>
          </p:nvPr>
        </p:nvSpPr>
        <p:spPr>
          <a:xfrm>
            <a:off x="152400" y="1447800"/>
            <a:ext cx="8839200" cy="5257800"/>
          </a:xfrm>
        </p:spPr>
        <p:txBody>
          <a:bodyPr/>
          <a:lstStyle/>
          <a:p>
            <a:pPr>
              <a:lnSpc>
                <a:spcPct val="90000"/>
              </a:lnSpc>
            </a:pPr>
            <a:r>
              <a:rPr lang="en-US" sz="2800"/>
              <a:t>Computes p-value with df</a:t>
            </a:r>
            <a:r>
              <a:rPr lang="en-US" sz="2800" baseline="-25000"/>
              <a:t>within</a:t>
            </a:r>
            <a:r>
              <a:rPr lang="en-US" sz="2800"/>
              <a:t> rather than n</a:t>
            </a:r>
            <a:r>
              <a:rPr lang="en-US" sz="2800" baseline="-25000"/>
              <a:t>1</a:t>
            </a:r>
            <a:r>
              <a:rPr lang="en-US" sz="2800"/>
              <a:t>+n</a:t>
            </a:r>
            <a:r>
              <a:rPr lang="en-US" sz="2800" baseline="-25000"/>
              <a:t>2</a:t>
            </a:r>
            <a:r>
              <a:rPr lang="en-US" sz="2800"/>
              <a:t>-2.</a:t>
            </a:r>
          </a:p>
          <a:p>
            <a:pPr lvl="1">
              <a:lnSpc>
                <a:spcPct val="90000"/>
              </a:lnSpc>
            </a:pPr>
            <a:r>
              <a:rPr lang="en-US"/>
              <a:t>i.e., df considering all groups rather than just the two being compared</a:t>
            </a:r>
          </a:p>
          <a:p>
            <a:pPr>
              <a:lnSpc>
                <a:spcPct val="90000"/>
              </a:lnSpc>
            </a:pPr>
            <a:endParaRPr lang="en-US" sz="2800"/>
          </a:p>
          <a:p>
            <a:pPr>
              <a:lnSpc>
                <a:spcPct val="90000"/>
              </a:lnSpc>
            </a:pPr>
            <a:r>
              <a:rPr lang="en-US" sz="2800" b="1">
                <a:solidFill>
                  <a:srgbClr val="FF0000"/>
                </a:solidFill>
              </a:rPr>
              <a:t>Disadvantage </a:t>
            </a:r>
            <a:r>
              <a:rPr lang="en-US" sz="2800" b="1">
                <a:solidFill>
                  <a:srgbClr val="FF0000"/>
                </a:solidFill>
                <a:sym typeface="Wingdings" pitchFamily="2" charset="2"/>
              </a:rPr>
              <a:t></a:t>
            </a:r>
            <a:r>
              <a:rPr lang="en-US" sz="2800">
                <a:sym typeface="Wingdings" pitchFamily="2" charset="2"/>
              </a:rPr>
              <a:t> provides only very moderate control of experimentwise error rate (i.e., still gets fairly large)</a:t>
            </a:r>
          </a:p>
          <a:p>
            <a:pPr>
              <a:lnSpc>
                <a:spcPct val="90000"/>
              </a:lnSpc>
            </a:pPr>
            <a:endParaRPr lang="en-US" sz="1400">
              <a:sym typeface="Wingdings" pitchFamily="2" charset="2"/>
            </a:endParaRPr>
          </a:p>
          <a:p>
            <a:pPr>
              <a:lnSpc>
                <a:spcPct val="90000"/>
              </a:lnSpc>
            </a:pPr>
            <a:r>
              <a:rPr lang="en-US" sz="2800" b="1">
                <a:solidFill>
                  <a:schemeClr val="accent2"/>
                </a:solidFill>
              </a:rPr>
              <a:t>Use </a:t>
            </a:r>
            <a:r>
              <a:rPr lang="en-US" sz="2800" b="1">
                <a:solidFill>
                  <a:schemeClr val="accent2"/>
                </a:solidFill>
                <a:sym typeface="Wingdings" pitchFamily="2" charset="2"/>
              </a:rPr>
              <a:t></a:t>
            </a:r>
            <a:r>
              <a:rPr lang="en-US" sz="2800">
                <a:sym typeface="Wingdings" pitchFamily="2" charset="2"/>
              </a:rPr>
              <a:t> only if primary interest is in comparisonwise error rate</a:t>
            </a:r>
            <a:endParaRPr lang="en-US" sz="2800"/>
          </a:p>
        </p:txBody>
      </p:sp>
    </p:spTree>
    <p:extLst>
      <p:ext uri="{BB962C8B-B14F-4D97-AF65-F5344CB8AC3E}">
        <p14:creationId xmlns:p14="http://schemas.microsoft.com/office/powerpoint/2010/main" val="5432705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401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40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9"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One-Way ANOVA</a:t>
            </a:r>
          </a:p>
        </p:txBody>
      </p:sp>
      <p:sp>
        <p:nvSpPr>
          <p:cNvPr id="5" name="Slide Number Placeholder 4"/>
          <p:cNvSpPr>
            <a:spLocks noGrp="1"/>
          </p:cNvSpPr>
          <p:nvPr>
            <p:ph type="sldNum" sz="quarter" idx="11"/>
          </p:nvPr>
        </p:nvSpPr>
        <p:spPr/>
        <p:txBody>
          <a:bodyPr/>
          <a:lstStyle/>
          <a:p>
            <a:fld id="{1579C5DC-4346-44C7-A4C3-A5A744AEE9FD}" type="slidenum">
              <a:rPr lang="en-US"/>
              <a:pPr/>
              <a:t>28</a:t>
            </a:fld>
            <a:endParaRPr lang="en-US"/>
          </a:p>
        </p:txBody>
      </p:sp>
      <p:sp>
        <p:nvSpPr>
          <p:cNvPr id="215042" name="Rectangle 2"/>
          <p:cNvSpPr>
            <a:spLocks noGrp="1" noChangeArrowheads="1"/>
          </p:cNvSpPr>
          <p:nvPr>
            <p:ph type="title"/>
          </p:nvPr>
        </p:nvSpPr>
        <p:spPr>
          <a:xfrm>
            <a:off x="65088" y="274638"/>
            <a:ext cx="9012237" cy="660400"/>
          </a:xfrm>
        </p:spPr>
        <p:txBody>
          <a:bodyPr/>
          <a:lstStyle/>
          <a:p>
            <a:r>
              <a:rPr lang="en-US"/>
              <a:t>Bonferroni Method</a:t>
            </a:r>
          </a:p>
        </p:txBody>
      </p:sp>
      <p:sp>
        <p:nvSpPr>
          <p:cNvPr id="215043" name="Rectangle 3"/>
          <p:cNvSpPr>
            <a:spLocks noGrp="1" noChangeArrowheads="1"/>
          </p:cNvSpPr>
          <p:nvPr>
            <p:ph type="body" idx="1"/>
          </p:nvPr>
        </p:nvSpPr>
        <p:spPr>
          <a:xfrm>
            <a:off x="152400" y="1219200"/>
            <a:ext cx="8839200" cy="4419600"/>
          </a:xfrm>
        </p:spPr>
        <p:txBody>
          <a:bodyPr/>
          <a:lstStyle/>
          <a:p>
            <a:r>
              <a:rPr lang="en-US" dirty="0"/>
              <a:t>Computes </a:t>
            </a:r>
            <a:r>
              <a:rPr lang="en-US" i="1" dirty="0" smtClean="0"/>
              <a:t>adjusted</a:t>
            </a:r>
            <a:r>
              <a:rPr lang="en-US" dirty="0" smtClean="0"/>
              <a:t> p-value by multiplying the </a:t>
            </a:r>
            <a:r>
              <a:rPr lang="en-US" dirty="0" err="1" smtClean="0"/>
              <a:t>comparisonwise</a:t>
            </a:r>
            <a:r>
              <a:rPr lang="en-US" dirty="0" smtClean="0"/>
              <a:t> p-value </a:t>
            </a:r>
            <a:r>
              <a:rPr lang="en-US" dirty="0"/>
              <a:t>by k</a:t>
            </a:r>
          </a:p>
          <a:p>
            <a:endParaRPr lang="en-US" sz="1600" dirty="0"/>
          </a:p>
          <a:p>
            <a:r>
              <a:rPr lang="en-US" b="1" dirty="0">
                <a:solidFill>
                  <a:srgbClr val="009900"/>
                </a:solidFill>
              </a:rPr>
              <a:t>Advantage </a:t>
            </a:r>
            <a:r>
              <a:rPr lang="en-US" b="1" dirty="0">
                <a:solidFill>
                  <a:srgbClr val="009900"/>
                </a:solidFill>
                <a:sym typeface="Wingdings" pitchFamily="2" charset="2"/>
              </a:rPr>
              <a:t></a:t>
            </a:r>
            <a:r>
              <a:rPr lang="en-US" b="1" dirty="0">
                <a:solidFill>
                  <a:srgbClr val="FF0000"/>
                </a:solidFill>
                <a:sym typeface="Wingdings" pitchFamily="2" charset="2"/>
              </a:rPr>
              <a:t> </a:t>
            </a:r>
            <a:r>
              <a:rPr lang="en-US" dirty="0">
                <a:sym typeface="Wingdings" pitchFamily="2" charset="2"/>
              </a:rPr>
              <a:t>Very easy</a:t>
            </a:r>
            <a:endParaRPr lang="en-US" dirty="0"/>
          </a:p>
          <a:p>
            <a:r>
              <a:rPr lang="en-US" b="1" dirty="0">
                <a:solidFill>
                  <a:srgbClr val="FF0000"/>
                </a:solidFill>
              </a:rPr>
              <a:t>Disadvantage </a:t>
            </a:r>
            <a:r>
              <a:rPr lang="en-US" b="1" dirty="0">
                <a:solidFill>
                  <a:srgbClr val="FF0000"/>
                </a:solidFill>
                <a:sym typeface="Wingdings" pitchFamily="2" charset="2"/>
              </a:rPr>
              <a:t></a:t>
            </a:r>
            <a:r>
              <a:rPr lang="en-US" dirty="0">
                <a:sym typeface="Wingdings" pitchFamily="2" charset="2"/>
              </a:rPr>
              <a:t> too conservative / loss of power (i.e., </a:t>
            </a:r>
            <a:r>
              <a:rPr lang="en-US" dirty="0" err="1">
                <a:sym typeface="Wingdings" pitchFamily="2" charset="2"/>
              </a:rPr>
              <a:t>experimentwise</a:t>
            </a:r>
            <a:r>
              <a:rPr lang="en-US" dirty="0">
                <a:sym typeface="Wingdings" pitchFamily="2" charset="2"/>
              </a:rPr>
              <a:t> error </a:t>
            </a:r>
            <a:r>
              <a:rPr lang="en-US" dirty="0" smtClean="0">
                <a:sym typeface="Wingdings" pitchFamily="2" charset="2"/>
              </a:rPr>
              <a:t>rate </a:t>
            </a:r>
            <a:r>
              <a:rPr lang="en-US" dirty="0">
                <a:sym typeface="Wingdings" pitchFamily="2" charset="2"/>
              </a:rPr>
              <a:t>much lower than desired)</a:t>
            </a:r>
            <a:endParaRPr lang="en-US" dirty="0"/>
          </a:p>
          <a:p>
            <a:r>
              <a:rPr lang="en-US" b="1" dirty="0">
                <a:solidFill>
                  <a:schemeClr val="accent2"/>
                </a:solidFill>
              </a:rPr>
              <a:t>Use </a:t>
            </a:r>
            <a:r>
              <a:rPr lang="en-US" b="1" dirty="0">
                <a:solidFill>
                  <a:schemeClr val="accent2"/>
                </a:solidFill>
                <a:sym typeface="Wingdings" pitchFamily="2" charset="2"/>
              </a:rPr>
              <a:t></a:t>
            </a:r>
            <a:r>
              <a:rPr lang="en-US" dirty="0">
                <a:sym typeface="Wingdings" pitchFamily="2" charset="2"/>
              </a:rPr>
              <a:t> only with </a:t>
            </a:r>
            <a:r>
              <a:rPr lang="en-US" dirty="0" smtClean="0">
                <a:latin typeface="Times New Roman" pitchFamily="18" charset="0"/>
                <a:cs typeface="Times New Roman" pitchFamily="18" charset="0"/>
                <a:sym typeface="Wingdings" pitchFamily="2" charset="2"/>
              </a:rPr>
              <a:t>I</a:t>
            </a:r>
            <a:r>
              <a:rPr lang="en-US" dirty="0" smtClean="0">
                <a:sym typeface="Wingdings" pitchFamily="2" charset="2"/>
              </a:rPr>
              <a:t>&lt;4 </a:t>
            </a:r>
            <a:r>
              <a:rPr lang="en-US" dirty="0">
                <a:sym typeface="Wingdings" pitchFamily="2" charset="2"/>
              </a:rPr>
              <a:t>or </a:t>
            </a:r>
            <a:r>
              <a:rPr lang="en-US" dirty="0" smtClean="0">
                <a:sym typeface="Wingdings" pitchFamily="2" charset="2"/>
              </a:rPr>
              <a:t>software not </a:t>
            </a:r>
            <a:r>
              <a:rPr lang="en-US" dirty="0">
                <a:sym typeface="Wingdings" pitchFamily="2" charset="2"/>
              </a:rPr>
              <a:t>available</a:t>
            </a:r>
            <a:endParaRPr lang="en-US" dirty="0"/>
          </a:p>
        </p:txBody>
      </p:sp>
    </p:spTree>
    <p:extLst>
      <p:ext uri="{BB962C8B-B14F-4D97-AF65-F5344CB8AC3E}">
        <p14:creationId xmlns:p14="http://schemas.microsoft.com/office/powerpoint/2010/main" val="1388067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4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4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One-Way ANOVA</a:t>
            </a:r>
          </a:p>
        </p:txBody>
      </p:sp>
      <p:sp>
        <p:nvSpPr>
          <p:cNvPr id="5" name="Slide Number Placeholder 4"/>
          <p:cNvSpPr>
            <a:spLocks noGrp="1"/>
          </p:cNvSpPr>
          <p:nvPr>
            <p:ph type="sldNum" sz="quarter" idx="11"/>
          </p:nvPr>
        </p:nvSpPr>
        <p:spPr/>
        <p:txBody>
          <a:bodyPr/>
          <a:lstStyle/>
          <a:p>
            <a:fld id="{18B1F156-6325-47C4-B572-BF4B944BD367}" type="slidenum">
              <a:rPr lang="en-US"/>
              <a:pPr/>
              <a:t>29</a:t>
            </a:fld>
            <a:endParaRPr lang="en-US"/>
          </a:p>
        </p:txBody>
      </p:sp>
      <p:sp>
        <p:nvSpPr>
          <p:cNvPr id="216066" name="Rectangle 2"/>
          <p:cNvSpPr>
            <a:spLocks noGrp="1" noChangeArrowheads="1"/>
          </p:cNvSpPr>
          <p:nvPr>
            <p:ph type="title"/>
          </p:nvPr>
        </p:nvSpPr>
        <p:spPr>
          <a:xfrm>
            <a:off x="65088" y="482600"/>
            <a:ext cx="9012237" cy="660400"/>
          </a:xfrm>
        </p:spPr>
        <p:txBody>
          <a:bodyPr/>
          <a:lstStyle/>
          <a:p>
            <a:r>
              <a:rPr lang="en-US" sz="4000"/>
              <a:t>Tukey-Kramer Honestly Significantly Different (HSD)</a:t>
            </a:r>
          </a:p>
        </p:txBody>
      </p:sp>
      <p:sp>
        <p:nvSpPr>
          <p:cNvPr id="216067" name="Rectangle 3"/>
          <p:cNvSpPr>
            <a:spLocks noGrp="1" noChangeArrowheads="1"/>
          </p:cNvSpPr>
          <p:nvPr>
            <p:ph type="body" idx="1"/>
          </p:nvPr>
        </p:nvSpPr>
        <p:spPr>
          <a:xfrm>
            <a:off x="152400" y="1828800"/>
            <a:ext cx="8839200" cy="3429000"/>
          </a:xfrm>
        </p:spPr>
        <p:txBody>
          <a:bodyPr/>
          <a:lstStyle/>
          <a:p>
            <a:r>
              <a:rPr lang="en-US" sz="2800" dirty="0"/>
              <a:t>Computes p-value with </a:t>
            </a:r>
            <a:r>
              <a:rPr lang="en-US" sz="2800" dirty="0" err="1"/>
              <a:t>Studentized</a:t>
            </a:r>
            <a:r>
              <a:rPr lang="en-US" sz="2800" dirty="0"/>
              <a:t> Range </a:t>
            </a:r>
            <a:r>
              <a:rPr lang="en-US" sz="2800" dirty="0" err="1"/>
              <a:t>distrib</a:t>
            </a:r>
            <a:r>
              <a:rPr lang="en-US" sz="2800" dirty="0"/>
              <a:t>.</a:t>
            </a:r>
          </a:p>
          <a:p>
            <a:pPr lvl="1"/>
            <a:r>
              <a:rPr lang="en-US" sz="2400" dirty="0"/>
              <a:t>related to the range of a normal distribution divided by the standard deviation</a:t>
            </a:r>
          </a:p>
          <a:p>
            <a:endParaRPr lang="en-US" sz="1400" dirty="0"/>
          </a:p>
          <a:p>
            <a:r>
              <a:rPr lang="en-US" sz="2800" b="1" dirty="0">
                <a:solidFill>
                  <a:srgbClr val="009900"/>
                </a:solidFill>
              </a:rPr>
              <a:t>Advantage </a:t>
            </a:r>
            <a:r>
              <a:rPr lang="en-US" sz="2800" b="1" dirty="0">
                <a:solidFill>
                  <a:srgbClr val="009900"/>
                </a:solidFill>
                <a:sym typeface="Wingdings" pitchFamily="2" charset="2"/>
              </a:rPr>
              <a:t></a:t>
            </a:r>
            <a:r>
              <a:rPr lang="en-US" sz="2800" b="1" dirty="0">
                <a:solidFill>
                  <a:srgbClr val="FF0000"/>
                </a:solidFill>
                <a:sym typeface="Wingdings" pitchFamily="2" charset="2"/>
              </a:rPr>
              <a:t> </a:t>
            </a:r>
            <a:r>
              <a:rPr lang="en-US" sz="2800" dirty="0">
                <a:sym typeface="Wingdings" pitchFamily="2" charset="2"/>
              </a:rPr>
              <a:t>Controls </a:t>
            </a:r>
            <a:r>
              <a:rPr lang="en-US" sz="2800" dirty="0" err="1">
                <a:sym typeface="Wingdings" pitchFamily="2" charset="2"/>
              </a:rPr>
              <a:t>experimentwise</a:t>
            </a:r>
            <a:r>
              <a:rPr lang="en-US" sz="2800" dirty="0">
                <a:sym typeface="Wingdings" pitchFamily="2" charset="2"/>
              </a:rPr>
              <a:t> rate at </a:t>
            </a:r>
            <a:r>
              <a:rPr lang="en-US" sz="2800" dirty="0">
                <a:latin typeface="Symbol" pitchFamily="18" charset="2"/>
                <a:sym typeface="Wingdings" pitchFamily="2" charset="2"/>
              </a:rPr>
              <a:t>a</a:t>
            </a:r>
            <a:endParaRPr lang="en-US" sz="2800" dirty="0">
              <a:latin typeface="Symbol" pitchFamily="18" charset="2"/>
            </a:endParaRPr>
          </a:p>
          <a:p>
            <a:r>
              <a:rPr lang="en-US" sz="2800" b="1" dirty="0">
                <a:solidFill>
                  <a:srgbClr val="FF0000"/>
                </a:solidFill>
              </a:rPr>
              <a:t>Disadvantage </a:t>
            </a:r>
            <a:r>
              <a:rPr lang="en-US" sz="2800" b="1" dirty="0">
                <a:solidFill>
                  <a:srgbClr val="FF0000"/>
                </a:solidFill>
                <a:sym typeface="Wingdings" pitchFamily="2" charset="2"/>
              </a:rPr>
              <a:t></a:t>
            </a:r>
            <a:r>
              <a:rPr lang="en-US" sz="2800" dirty="0">
                <a:sym typeface="Wingdings" pitchFamily="2" charset="2"/>
              </a:rPr>
              <a:t> more complicated</a:t>
            </a:r>
            <a:endParaRPr lang="en-US" sz="2800" dirty="0"/>
          </a:p>
          <a:p>
            <a:r>
              <a:rPr lang="en-US" sz="2800" b="1" dirty="0">
                <a:solidFill>
                  <a:schemeClr val="accent2"/>
                </a:solidFill>
              </a:rPr>
              <a:t>Use </a:t>
            </a:r>
            <a:r>
              <a:rPr lang="en-US" sz="2800" b="1" dirty="0">
                <a:solidFill>
                  <a:schemeClr val="accent2"/>
                </a:solidFill>
                <a:sym typeface="Wingdings" pitchFamily="2" charset="2"/>
              </a:rPr>
              <a:t></a:t>
            </a:r>
            <a:r>
              <a:rPr lang="en-US" sz="2800" dirty="0">
                <a:sym typeface="Wingdings" pitchFamily="2" charset="2"/>
              </a:rPr>
              <a:t> </a:t>
            </a:r>
            <a:r>
              <a:rPr lang="en-US" sz="2800" dirty="0" smtClean="0">
                <a:sym typeface="Wingdings" pitchFamily="2" charset="2"/>
              </a:rPr>
              <a:t>method of choice when comparing </a:t>
            </a:r>
            <a:r>
              <a:rPr lang="en-US" sz="2800" dirty="0">
                <a:sym typeface="Wingdings" pitchFamily="2" charset="2"/>
              </a:rPr>
              <a:t>all pairs</a:t>
            </a:r>
            <a:endParaRPr lang="en-US" sz="2800" dirty="0"/>
          </a:p>
        </p:txBody>
      </p:sp>
    </p:spTree>
    <p:extLst>
      <p:ext uri="{BB962C8B-B14F-4D97-AF65-F5344CB8AC3E}">
        <p14:creationId xmlns:p14="http://schemas.microsoft.com/office/powerpoint/2010/main" val="372658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606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606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60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One-Way ANOVA</a:t>
            </a:r>
          </a:p>
        </p:txBody>
      </p:sp>
      <p:sp>
        <p:nvSpPr>
          <p:cNvPr id="5" name="Slide Number Placeholder 4"/>
          <p:cNvSpPr>
            <a:spLocks noGrp="1"/>
          </p:cNvSpPr>
          <p:nvPr>
            <p:ph type="sldNum" sz="quarter" idx="11"/>
          </p:nvPr>
        </p:nvSpPr>
        <p:spPr/>
        <p:txBody>
          <a:bodyPr/>
          <a:lstStyle/>
          <a:p>
            <a:fld id="{85FF5FB7-D146-4C12-AC69-CDDB867FC6BE}" type="slidenum">
              <a:rPr lang="en-US"/>
              <a:pPr/>
              <a:t>3</a:t>
            </a:fld>
            <a:endParaRPr lang="en-US"/>
          </a:p>
        </p:txBody>
      </p:sp>
      <p:sp>
        <p:nvSpPr>
          <p:cNvPr id="197635" name="Rectangle 3"/>
          <p:cNvSpPr>
            <a:spLocks noGrp="1" noChangeArrowheads="1"/>
          </p:cNvSpPr>
          <p:nvPr>
            <p:ph type="body" idx="1"/>
          </p:nvPr>
        </p:nvSpPr>
        <p:spPr>
          <a:xfrm>
            <a:off x="152400" y="1219200"/>
            <a:ext cx="8915400" cy="5105400"/>
          </a:xfrm>
        </p:spPr>
        <p:txBody>
          <a:bodyPr/>
          <a:lstStyle/>
          <a:p>
            <a:pPr>
              <a:lnSpc>
                <a:spcPct val="90000"/>
              </a:lnSpc>
            </a:pPr>
            <a:r>
              <a:rPr lang="en-US" sz="2800" dirty="0"/>
              <a:t>What is the response variable</a:t>
            </a:r>
            <a:r>
              <a:rPr lang="en-US" sz="2800" dirty="0" smtClean="0"/>
              <a:t>?  Type?</a:t>
            </a:r>
            <a:endParaRPr lang="en-US" sz="2800" dirty="0"/>
          </a:p>
          <a:p>
            <a:pPr>
              <a:lnSpc>
                <a:spcPct val="90000"/>
              </a:lnSpc>
            </a:pPr>
            <a:r>
              <a:rPr lang="en-US" sz="2800" dirty="0"/>
              <a:t>What is the </a:t>
            </a:r>
            <a:r>
              <a:rPr lang="en-US" sz="2800" dirty="0" smtClean="0"/>
              <a:t>explanatory </a:t>
            </a:r>
            <a:r>
              <a:rPr lang="en-US" sz="2800" dirty="0"/>
              <a:t>variable</a:t>
            </a:r>
            <a:r>
              <a:rPr lang="en-US" sz="2800" dirty="0" smtClean="0"/>
              <a:t>?  Type?</a:t>
            </a:r>
          </a:p>
          <a:p>
            <a:pPr>
              <a:lnSpc>
                <a:spcPct val="90000"/>
              </a:lnSpc>
            </a:pPr>
            <a:endParaRPr lang="en-US" sz="1800" dirty="0"/>
          </a:p>
          <a:p>
            <a:pPr>
              <a:lnSpc>
                <a:spcPct val="90000"/>
              </a:lnSpc>
            </a:pPr>
            <a:r>
              <a:rPr lang="en-US" sz="2800" dirty="0" smtClean="0"/>
              <a:t>What type of test?</a:t>
            </a:r>
            <a:endParaRPr lang="en-US" sz="2800" dirty="0"/>
          </a:p>
          <a:p>
            <a:pPr>
              <a:lnSpc>
                <a:spcPct val="90000"/>
              </a:lnSpc>
            </a:pPr>
            <a:endParaRPr lang="en-US" sz="1800" dirty="0" smtClean="0"/>
          </a:p>
          <a:p>
            <a:pPr>
              <a:lnSpc>
                <a:spcPct val="90000"/>
              </a:lnSpc>
            </a:pPr>
            <a:r>
              <a:rPr lang="en-US" sz="2800" dirty="0"/>
              <a:t>What is an individual?</a:t>
            </a:r>
          </a:p>
          <a:p>
            <a:pPr>
              <a:lnSpc>
                <a:spcPct val="90000"/>
              </a:lnSpc>
            </a:pPr>
            <a:r>
              <a:rPr lang="en-US" sz="2800" dirty="0" smtClean="0"/>
              <a:t>How </a:t>
            </a:r>
            <a:r>
              <a:rPr lang="en-US" sz="2800" dirty="0"/>
              <a:t>should the treatments be allocated to pots?</a:t>
            </a:r>
          </a:p>
          <a:p>
            <a:pPr>
              <a:lnSpc>
                <a:spcPct val="90000"/>
              </a:lnSpc>
            </a:pPr>
            <a:endParaRPr lang="en-US" sz="1800" dirty="0" smtClean="0"/>
          </a:p>
          <a:p>
            <a:pPr>
              <a:lnSpc>
                <a:spcPct val="90000"/>
              </a:lnSpc>
            </a:pPr>
            <a:r>
              <a:rPr lang="en-US" sz="2800" dirty="0" smtClean="0"/>
              <a:t>What </a:t>
            </a:r>
            <a:r>
              <a:rPr lang="en-US" sz="2800" dirty="0"/>
              <a:t>is the </a:t>
            </a:r>
            <a:r>
              <a:rPr lang="en-US" sz="2800" dirty="0" smtClean="0"/>
              <a:t>research </a:t>
            </a:r>
            <a:r>
              <a:rPr lang="en-US" sz="2800" dirty="0"/>
              <a:t>hypothesis?</a:t>
            </a:r>
          </a:p>
          <a:p>
            <a:pPr>
              <a:lnSpc>
                <a:spcPct val="90000"/>
              </a:lnSpc>
            </a:pPr>
            <a:r>
              <a:rPr lang="en-US" sz="2800" dirty="0" smtClean="0"/>
              <a:t>What are the statistical hypotheses?</a:t>
            </a:r>
          </a:p>
          <a:p>
            <a:pPr>
              <a:lnSpc>
                <a:spcPct val="90000"/>
              </a:lnSpc>
            </a:pPr>
            <a:endParaRPr lang="en-US" sz="1800" dirty="0"/>
          </a:p>
          <a:p>
            <a:pPr>
              <a:lnSpc>
                <a:spcPct val="90000"/>
              </a:lnSpc>
            </a:pPr>
            <a:r>
              <a:rPr lang="en-US" sz="2800" dirty="0" smtClean="0"/>
              <a:t>What does the full model look like?  Simple model?</a:t>
            </a:r>
          </a:p>
        </p:txBody>
      </p:sp>
      <p:sp>
        <p:nvSpPr>
          <p:cNvPr id="6" name="Rectangle 2"/>
          <p:cNvSpPr>
            <a:spLocks noGrp="1" noChangeArrowheads="1"/>
          </p:cNvSpPr>
          <p:nvPr>
            <p:ph type="title"/>
          </p:nvPr>
        </p:nvSpPr>
        <p:spPr>
          <a:xfrm>
            <a:off x="65088" y="122238"/>
            <a:ext cx="9012237" cy="868362"/>
          </a:xfrm>
        </p:spPr>
        <p:txBody>
          <a:bodyPr/>
          <a:lstStyle/>
          <a:p>
            <a:r>
              <a:rPr lang="en-US" dirty="0" smtClean="0"/>
              <a:t>Examine Handout</a:t>
            </a:r>
            <a:endParaRPr lang="en-US" dirty="0"/>
          </a:p>
        </p:txBody>
      </p:sp>
    </p:spTree>
    <p:extLst>
      <p:ext uri="{BB962C8B-B14F-4D97-AF65-F5344CB8AC3E}">
        <p14:creationId xmlns:p14="http://schemas.microsoft.com/office/powerpoint/2010/main" val="3634357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7635">
                                            <p:txEl>
                                              <p:pRg st="5" end="5"/>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97635">
                                            <p:txEl>
                                              <p:pRg st="6" end="6"/>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97635">
                                            <p:txEl>
                                              <p:pRg st="8" end="8"/>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97635">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763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One-Way ANOVA</a:t>
            </a:r>
          </a:p>
        </p:txBody>
      </p:sp>
      <p:sp>
        <p:nvSpPr>
          <p:cNvPr id="5" name="Slide Number Placeholder 4"/>
          <p:cNvSpPr>
            <a:spLocks noGrp="1"/>
          </p:cNvSpPr>
          <p:nvPr>
            <p:ph type="sldNum" sz="quarter" idx="11"/>
          </p:nvPr>
        </p:nvSpPr>
        <p:spPr/>
        <p:txBody>
          <a:bodyPr/>
          <a:lstStyle/>
          <a:p>
            <a:fld id="{AF8CFCCF-6B69-4BF1-876C-E098AFFED209}" type="slidenum">
              <a:rPr lang="en-US"/>
              <a:pPr/>
              <a:t>30</a:t>
            </a:fld>
            <a:endParaRPr lang="en-US"/>
          </a:p>
        </p:txBody>
      </p:sp>
      <p:sp>
        <p:nvSpPr>
          <p:cNvPr id="217090" name="Rectangle 2"/>
          <p:cNvSpPr>
            <a:spLocks noGrp="1" noChangeArrowheads="1"/>
          </p:cNvSpPr>
          <p:nvPr>
            <p:ph type="title"/>
          </p:nvPr>
        </p:nvSpPr>
        <p:spPr>
          <a:xfrm>
            <a:off x="65088" y="274638"/>
            <a:ext cx="9012237" cy="660400"/>
          </a:xfrm>
        </p:spPr>
        <p:txBody>
          <a:bodyPr/>
          <a:lstStyle/>
          <a:p>
            <a:r>
              <a:rPr lang="en-US"/>
              <a:t>Dunnett’s Method</a:t>
            </a:r>
          </a:p>
        </p:txBody>
      </p:sp>
      <p:sp>
        <p:nvSpPr>
          <p:cNvPr id="217091" name="Rectangle 3"/>
          <p:cNvSpPr>
            <a:spLocks noGrp="1" noChangeArrowheads="1"/>
          </p:cNvSpPr>
          <p:nvPr>
            <p:ph type="body" idx="1"/>
          </p:nvPr>
        </p:nvSpPr>
        <p:spPr>
          <a:xfrm>
            <a:off x="152400" y="1371600"/>
            <a:ext cx="8839200" cy="4267200"/>
          </a:xfrm>
        </p:spPr>
        <p:txBody>
          <a:bodyPr/>
          <a:lstStyle/>
          <a:p>
            <a:r>
              <a:rPr lang="en-US" sz="2800" dirty="0"/>
              <a:t>Computes p-value with a “many-to-one” t distribution</a:t>
            </a:r>
          </a:p>
          <a:p>
            <a:r>
              <a:rPr lang="en-US" sz="2800" dirty="0"/>
              <a:t>ONLY compares </a:t>
            </a:r>
            <a:r>
              <a:rPr lang="en-US" sz="2800" dirty="0" smtClean="0"/>
              <a:t>all groups to one particular group</a:t>
            </a:r>
            <a:endParaRPr lang="en-US" sz="2800" dirty="0"/>
          </a:p>
          <a:p>
            <a:pPr lvl="1"/>
            <a:r>
              <a:rPr lang="en-US" sz="2400" dirty="0"/>
              <a:t>Does not compute for all pairs</a:t>
            </a:r>
          </a:p>
          <a:p>
            <a:pPr>
              <a:buFontTx/>
              <a:buNone/>
            </a:pPr>
            <a:endParaRPr lang="en-US" sz="1400" dirty="0"/>
          </a:p>
          <a:p>
            <a:r>
              <a:rPr lang="en-US" sz="2800" b="1" dirty="0">
                <a:solidFill>
                  <a:srgbClr val="009900"/>
                </a:solidFill>
              </a:rPr>
              <a:t>Advantage </a:t>
            </a:r>
            <a:r>
              <a:rPr lang="en-US" sz="2800" b="1" dirty="0">
                <a:solidFill>
                  <a:srgbClr val="009900"/>
                </a:solidFill>
                <a:sym typeface="Wingdings" pitchFamily="2" charset="2"/>
              </a:rPr>
              <a:t></a:t>
            </a:r>
            <a:r>
              <a:rPr lang="en-US" sz="2800" b="1" dirty="0">
                <a:solidFill>
                  <a:srgbClr val="FF0000"/>
                </a:solidFill>
                <a:sym typeface="Wingdings" pitchFamily="2" charset="2"/>
              </a:rPr>
              <a:t> </a:t>
            </a:r>
            <a:r>
              <a:rPr lang="en-US" sz="2800" dirty="0">
                <a:sym typeface="Wingdings" pitchFamily="2" charset="2"/>
              </a:rPr>
              <a:t>Controls </a:t>
            </a:r>
            <a:r>
              <a:rPr lang="en-US" sz="2800" dirty="0" err="1">
                <a:sym typeface="Wingdings" pitchFamily="2" charset="2"/>
              </a:rPr>
              <a:t>experimentwise</a:t>
            </a:r>
            <a:r>
              <a:rPr lang="en-US" sz="2800" dirty="0">
                <a:sym typeface="Wingdings" pitchFamily="2" charset="2"/>
              </a:rPr>
              <a:t> rate at </a:t>
            </a:r>
            <a:r>
              <a:rPr lang="en-US" sz="2800" dirty="0">
                <a:latin typeface="Symbol" pitchFamily="18" charset="2"/>
                <a:sym typeface="Wingdings" pitchFamily="2" charset="2"/>
              </a:rPr>
              <a:t>a </a:t>
            </a:r>
            <a:r>
              <a:rPr lang="en-US" sz="2800" dirty="0">
                <a:sym typeface="Wingdings" pitchFamily="2" charset="2"/>
              </a:rPr>
              <a:t>and has more power than </a:t>
            </a:r>
            <a:r>
              <a:rPr lang="en-US" sz="2800" dirty="0" err="1">
                <a:sym typeface="Wingdings" pitchFamily="2" charset="2"/>
              </a:rPr>
              <a:t>Tukey</a:t>
            </a:r>
            <a:r>
              <a:rPr lang="en-US" sz="2800" dirty="0">
                <a:sym typeface="Wingdings" pitchFamily="2" charset="2"/>
              </a:rPr>
              <a:t>-Kramer</a:t>
            </a:r>
            <a:endParaRPr lang="en-US" sz="2800" dirty="0"/>
          </a:p>
          <a:p>
            <a:r>
              <a:rPr lang="en-US" sz="2800" b="1" dirty="0">
                <a:solidFill>
                  <a:srgbClr val="FF0000"/>
                </a:solidFill>
              </a:rPr>
              <a:t>Disadvantage </a:t>
            </a:r>
            <a:r>
              <a:rPr lang="en-US" sz="2800" b="1" dirty="0">
                <a:solidFill>
                  <a:srgbClr val="FF0000"/>
                </a:solidFill>
                <a:sym typeface="Wingdings" pitchFamily="2" charset="2"/>
              </a:rPr>
              <a:t></a:t>
            </a:r>
            <a:r>
              <a:rPr lang="en-US" sz="2800" dirty="0">
                <a:sym typeface="Wingdings" pitchFamily="2" charset="2"/>
              </a:rPr>
              <a:t> more complicated</a:t>
            </a:r>
            <a:endParaRPr lang="en-US" sz="2800" dirty="0"/>
          </a:p>
          <a:p>
            <a:r>
              <a:rPr lang="en-US" sz="2800" b="1" dirty="0">
                <a:solidFill>
                  <a:schemeClr val="accent2"/>
                </a:solidFill>
              </a:rPr>
              <a:t>Use </a:t>
            </a:r>
            <a:r>
              <a:rPr lang="en-US" sz="2800" b="1" dirty="0">
                <a:solidFill>
                  <a:schemeClr val="accent2"/>
                </a:solidFill>
                <a:sym typeface="Wingdings" pitchFamily="2" charset="2"/>
              </a:rPr>
              <a:t></a:t>
            </a:r>
            <a:r>
              <a:rPr lang="en-US" sz="2800" dirty="0">
                <a:sym typeface="Wingdings" pitchFamily="2" charset="2"/>
              </a:rPr>
              <a:t> </a:t>
            </a:r>
            <a:r>
              <a:rPr lang="en-US" sz="2800" dirty="0" smtClean="0">
                <a:sym typeface="Wingdings" pitchFamily="2" charset="2"/>
              </a:rPr>
              <a:t>method </a:t>
            </a:r>
            <a:r>
              <a:rPr lang="en-US" sz="2800" dirty="0">
                <a:sym typeface="Wingdings" pitchFamily="2" charset="2"/>
              </a:rPr>
              <a:t>of choice </a:t>
            </a:r>
            <a:r>
              <a:rPr lang="en-US" sz="2800" dirty="0" smtClean="0">
                <a:sym typeface="Wingdings" pitchFamily="2" charset="2"/>
              </a:rPr>
              <a:t>when comparing to one group</a:t>
            </a:r>
            <a:endParaRPr lang="en-US" sz="2800" dirty="0"/>
          </a:p>
        </p:txBody>
      </p:sp>
    </p:spTree>
    <p:extLst>
      <p:ext uri="{BB962C8B-B14F-4D97-AF65-F5344CB8AC3E}">
        <p14:creationId xmlns:p14="http://schemas.microsoft.com/office/powerpoint/2010/main" val="3955175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7091">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7091">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7091">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709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70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One-Way ANOVA</a:t>
            </a:r>
          </a:p>
        </p:txBody>
      </p:sp>
      <p:sp>
        <p:nvSpPr>
          <p:cNvPr id="5" name="Slide Number Placeholder 4"/>
          <p:cNvSpPr>
            <a:spLocks noGrp="1"/>
          </p:cNvSpPr>
          <p:nvPr>
            <p:ph type="sldNum" sz="quarter" idx="11"/>
          </p:nvPr>
        </p:nvSpPr>
        <p:spPr/>
        <p:txBody>
          <a:bodyPr/>
          <a:lstStyle/>
          <a:p>
            <a:fld id="{5390D6B2-66A0-4BB6-A70C-3C8ED122B3DD}" type="slidenum">
              <a:rPr lang="en-US"/>
              <a:pPr/>
              <a:t>31</a:t>
            </a:fld>
            <a:endParaRPr lang="en-US"/>
          </a:p>
        </p:txBody>
      </p:sp>
      <p:sp>
        <p:nvSpPr>
          <p:cNvPr id="240642" name="Rectangle 2"/>
          <p:cNvSpPr>
            <a:spLocks noGrp="1" noChangeArrowheads="1"/>
          </p:cNvSpPr>
          <p:nvPr>
            <p:ph type="title"/>
          </p:nvPr>
        </p:nvSpPr>
        <p:spPr/>
        <p:txBody>
          <a:bodyPr/>
          <a:lstStyle/>
          <a:p>
            <a:r>
              <a:rPr lang="en-US" dirty="0" smtClean="0"/>
              <a:t>Externally </a:t>
            </a:r>
            <a:r>
              <a:rPr lang="en-US" dirty="0" err="1" smtClean="0"/>
              <a:t>Studentized</a:t>
            </a:r>
            <a:r>
              <a:rPr lang="en-US" dirty="0" smtClean="0"/>
              <a:t> </a:t>
            </a:r>
            <a:r>
              <a:rPr lang="en-US" dirty="0"/>
              <a:t>R</a:t>
            </a:r>
            <a:r>
              <a:rPr lang="en-US" dirty="0" smtClean="0"/>
              <a:t>esiduals</a:t>
            </a:r>
            <a:endParaRPr lang="en-US" dirty="0"/>
          </a:p>
        </p:txBody>
      </p:sp>
      <p:sp>
        <p:nvSpPr>
          <p:cNvPr id="240643" name="Rectangle 3"/>
          <p:cNvSpPr>
            <a:spLocks noGrp="1" noChangeArrowheads="1"/>
          </p:cNvSpPr>
          <p:nvPr>
            <p:ph type="body" idx="1"/>
          </p:nvPr>
        </p:nvSpPr>
        <p:spPr>
          <a:xfrm>
            <a:off x="457200" y="1143000"/>
            <a:ext cx="8610600" cy="4495800"/>
          </a:xfrm>
        </p:spPr>
        <p:txBody>
          <a:bodyPr/>
          <a:lstStyle/>
          <a:p>
            <a:pPr>
              <a:lnSpc>
                <a:spcPct val="90000"/>
              </a:lnSpc>
            </a:pPr>
            <a:r>
              <a:rPr lang="en-US" dirty="0" smtClean="0"/>
              <a:t>A </a:t>
            </a:r>
            <a:r>
              <a:rPr lang="en-US" dirty="0"/>
              <a:t>residual divided by the </a:t>
            </a:r>
            <a:r>
              <a:rPr lang="en-US" dirty="0" smtClean="0"/>
              <a:t>SD </a:t>
            </a:r>
            <a:r>
              <a:rPr lang="en-US" dirty="0"/>
              <a:t>of the </a:t>
            </a:r>
            <a:r>
              <a:rPr lang="en-US" dirty="0" smtClean="0"/>
              <a:t>residuals</a:t>
            </a:r>
          </a:p>
          <a:p>
            <a:pPr lvl="1">
              <a:lnSpc>
                <a:spcPct val="90000"/>
              </a:lnSpc>
            </a:pPr>
            <a:r>
              <a:rPr lang="en-US" dirty="0" smtClean="0"/>
              <a:t>SD </a:t>
            </a:r>
            <a:r>
              <a:rPr lang="en-US" dirty="0"/>
              <a:t>is computed without the </a:t>
            </a:r>
            <a:r>
              <a:rPr lang="en-US" dirty="0" err="1"/>
              <a:t>i</a:t>
            </a:r>
            <a:r>
              <a:rPr lang="en-US" baseline="30000" dirty="0" err="1"/>
              <a:t>th</a:t>
            </a:r>
            <a:r>
              <a:rPr lang="en-US" dirty="0"/>
              <a:t> </a:t>
            </a:r>
            <a:r>
              <a:rPr lang="en-US" dirty="0" smtClean="0"/>
              <a:t>individual.</a:t>
            </a:r>
          </a:p>
          <a:p>
            <a:pPr lvl="1">
              <a:lnSpc>
                <a:spcPct val="90000"/>
              </a:lnSpc>
            </a:pPr>
            <a:endParaRPr lang="en-US" dirty="0" smtClean="0"/>
          </a:p>
          <a:p>
            <a:pPr>
              <a:lnSpc>
                <a:spcPct val="90000"/>
              </a:lnSpc>
            </a:pPr>
            <a:r>
              <a:rPr lang="en-US" dirty="0" smtClean="0"/>
              <a:t>Follow </a:t>
            </a:r>
            <a:r>
              <a:rPr lang="en-US" dirty="0"/>
              <a:t>a t distribution with n-</a:t>
            </a:r>
            <a:r>
              <a:rPr lang="en-US" dirty="0">
                <a:latin typeface="Times New Roman" pitchFamily="18" charset="0"/>
              </a:rPr>
              <a:t>I</a:t>
            </a:r>
            <a:r>
              <a:rPr lang="en-US" dirty="0"/>
              <a:t>-1 </a:t>
            </a:r>
            <a:r>
              <a:rPr lang="en-US" dirty="0" err="1"/>
              <a:t>df</a:t>
            </a:r>
            <a:endParaRPr lang="en-US" dirty="0"/>
          </a:p>
          <a:p>
            <a:pPr lvl="1">
              <a:lnSpc>
                <a:spcPct val="90000"/>
              </a:lnSpc>
            </a:pPr>
            <a:r>
              <a:rPr lang="en-US" dirty="0" smtClean="0"/>
              <a:t>Thus, converted </a:t>
            </a:r>
            <a:r>
              <a:rPr lang="en-US" dirty="0"/>
              <a:t>to a </a:t>
            </a:r>
            <a:r>
              <a:rPr lang="en-US" dirty="0" smtClean="0"/>
              <a:t>p-value</a:t>
            </a:r>
          </a:p>
          <a:p>
            <a:pPr lvl="1">
              <a:lnSpc>
                <a:spcPct val="90000"/>
              </a:lnSpc>
            </a:pPr>
            <a:endParaRPr lang="en-US" dirty="0"/>
          </a:p>
          <a:p>
            <a:pPr>
              <a:lnSpc>
                <a:spcPct val="90000"/>
              </a:lnSpc>
            </a:pPr>
            <a:r>
              <a:rPr lang="en-US" dirty="0" smtClean="0"/>
              <a:t>Individuals </a:t>
            </a:r>
            <a:r>
              <a:rPr lang="en-US" dirty="0"/>
              <a:t>with small p-values </a:t>
            </a:r>
            <a:r>
              <a:rPr lang="en-US" dirty="0" smtClean="0"/>
              <a:t>are </a:t>
            </a:r>
            <a:r>
              <a:rPr lang="en-US" dirty="0"/>
              <a:t>flagged as potential outliers</a:t>
            </a:r>
          </a:p>
        </p:txBody>
      </p:sp>
    </p:spTree>
    <p:extLst>
      <p:ext uri="{BB962C8B-B14F-4D97-AF65-F5344CB8AC3E}">
        <p14:creationId xmlns:p14="http://schemas.microsoft.com/office/powerpoint/2010/main" val="4179049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64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064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06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3"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Footer Placeholder 3"/>
          <p:cNvSpPr>
            <a:spLocks noGrp="1"/>
          </p:cNvSpPr>
          <p:nvPr>
            <p:ph type="ftr" sz="quarter" idx="10"/>
          </p:nvPr>
        </p:nvSpPr>
        <p:spPr/>
        <p:txBody>
          <a:bodyPr/>
          <a:lstStyle/>
          <a:p>
            <a:r>
              <a:rPr lang="en-US"/>
              <a:t>One-Way ANOVA</a:t>
            </a:r>
          </a:p>
        </p:txBody>
      </p:sp>
      <p:sp>
        <p:nvSpPr>
          <p:cNvPr id="11" name="Slide Number Placeholder 4"/>
          <p:cNvSpPr>
            <a:spLocks noGrp="1"/>
          </p:cNvSpPr>
          <p:nvPr>
            <p:ph type="sldNum" sz="quarter" idx="11"/>
          </p:nvPr>
        </p:nvSpPr>
        <p:spPr/>
        <p:txBody>
          <a:bodyPr/>
          <a:lstStyle/>
          <a:p>
            <a:fld id="{BC79A99E-40F3-42E3-8A96-F4278F70F42D}" type="slidenum">
              <a:rPr lang="en-US"/>
              <a:pPr/>
              <a:t>32</a:t>
            </a:fld>
            <a:endParaRPr lang="en-US"/>
          </a:p>
        </p:txBody>
      </p:sp>
      <p:sp>
        <p:nvSpPr>
          <p:cNvPr id="223234" name="Rectangle 2"/>
          <p:cNvSpPr>
            <a:spLocks noGrp="1" noChangeArrowheads="1"/>
          </p:cNvSpPr>
          <p:nvPr>
            <p:ph type="title"/>
          </p:nvPr>
        </p:nvSpPr>
        <p:spPr>
          <a:xfrm>
            <a:off x="457200" y="76200"/>
            <a:ext cx="8229600" cy="838200"/>
          </a:xfrm>
        </p:spPr>
        <p:txBody>
          <a:bodyPr/>
          <a:lstStyle/>
          <a:p>
            <a:r>
              <a:rPr lang="en-US"/>
              <a:t>Selecting Power Transformation</a:t>
            </a:r>
          </a:p>
        </p:txBody>
      </p:sp>
      <p:pic>
        <p:nvPicPr>
          <p:cNvPr id="223241" name="Picture 9"/>
          <p:cNvPicPr>
            <a:picLocks noChangeAspect="1" noChangeArrowheads="1"/>
          </p:cNvPicPr>
          <p:nvPr/>
        </p:nvPicPr>
        <p:blipFill>
          <a:blip r:embed="rId2" cstate="print"/>
          <a:srcRect/>
          <a:stretch>
            <a:fillRect/>
          </a:stretch>
        </p:blipFill>
        <p:spPr bwMode="auto">
          <a:xfrm>
            <a:off x="457200" y="838200"/>
            <a:ext cx="7920038" cy="4048125"/>
          </a:xfrm>
          <a:prstGeom prst="rect">
            <a:avLst/>
          </a:prstGeom>
          <a:noFill/>
          <a:ln w="9525">
            <a:noFill/>
            <a:miter lim="800000"/>
            <a:headEnd/>
            <a:tailEnd/>
          </a:ln>
          <a:effectLst/>
        </p:spPr>
      </p:pic>
      <p:sp>
        <p:nvSpPr>
          <p:cNvPr id="223243" name="Text Box 11"/>
          <p:cNvSpPr txBox="1">
            <a:spLocks noChangeArrowheads="1"/>
          </p:cNvSpPr>
          <p:nvPr/>
        </p:nvSpPr>
        <p:spPr bwMode="auto">
          <a:xfrm>
            <a:off x="593725" y="4876800"/>
            <a:ext cx="7826375" cy="1800225"/>
          </a:xfrm>
          <a:prstGeom prst="rect">
            <a:avLst/>
          </a:prstGeom>
          <a:noFill/>
          <a:ln w="9525">
            <a:noFill/>
            <a:miter lim="800000"/>
            <a:headEnd/>
            <a:tailEnd/>
          </a:ln>
          <a:effectLst/>
        </p:spPr>
        <p:txBody>
          <a:bodyPr wrap="none">
            <a:spAutoFit/>
          </a:bodyPr>
          <a:lstStyle/>
          <a:p>
            <a:r>
              <a:rPr lang="en-US" b="1"/>
              <a:t>CI:</a:t>
            </a:r>
            <a:r>
              <a:rPr lang="en-US"/>
              <a:t> </a:t>
            </a:r>
            <a:r>
              <a:rPr lang="en-US">
                <a:solidFill>
                  <a:srgbClr val="CC0000"/>
                </a:solidFill>
              </a:rPr>
              <a:t>0.33, 0.78</a:t>
            </a:r>
          </a:p>
          <a:p>
            <a:r>
              <a:rPr lang="en-US" b="1"/>
              <a:t>Best Guess:</a:t>
            </a:r>
            <a:r>
              <a:rPr lang="en-US"/>
              <a:t> </a:t>
            </a:r>
            <a:r>
              <a:rPr lang="en-US">
                <a:solidFill>
                  <a:srgbClr val="CC0000"/>
                </a:solidFill>
              </a:rPr>
              <a:t>0.54</a:t>
            </a:r>
          </a:p>
          <a:p>
            <a:r>
              <a:rPr lang="en-US" b="1"/>
              <a:t>Possibilities:</a:t>
            </a:r>
            <a:r>
              <a:rPr lang="en-US"/>
              <a:t> </a:t>
            </a:r>
            <a:r>
              <a:rPr lang="en-US">
                <a:solidFill>
                  <a:srgbClr val="CC0000"/>
                </a:solidFill>
              </a:rPr>
              <a:t>cube root (0.33), square root (0.5)</a:t>
            </a:r>
          </a:p>
          <a:p>
            <a:r>
              <a:rPr lang="en-US" b="1"/>
              <a:t>First Try:</a:t>
            </a:r>
            <a:r>
              <a:rPr lang="en-US"/>
              <a:t> </a:t>
            </a:r>
            <a:r>
              <a:rPr lang="en-US">
                <a:solidFill>
                  <a:srgbClr val="CC0000"/>
                </a:solidFill>
              </a:rPr>
              <a:t>square root</a:t>
            </a:r>
          </a:p>
        </p:txBody>
      </p:sp>
      <p:sp>
        <p:nvSpPr>
          <p:cNvPr id="223244" name="Line 12"/>
          <p:cNvSpPr>
            <a:spLocks noChangeShapeType="1"/>
          </p:cNvSpPr>
          <p:nvPr/>
        </p:nvSpPr>
        <p:spPr bwMode="auto">
          <a:xfrm flipV="1">
            <a:off x="1676400" y="4038600"/>
            <a:ext cx="4572000" cy="914400"/>
          </a:xfrm>
          <a:prstGeom prst="line">
            <a:avLst/>
          </a:prstGeom>
          <a:noFill/>
          <a:ln w="9525">
            <a:solidFill>
              <a:schemeClr val="tx1"/>
            </a:solidFill>
            <a:round/>
            <a:headEnd/>
            <a:tailEnd type="triangle" w="med" len="med"/>
          </a:ln>
          <a:effectLst/>
        </p:spPr>
        <p:txBody>
          <a:bodyPr/>
          <a:lstStyle/>
          <a:p>
            <a:endParaRPr lang="en-US"/>
          </a:p>
        </p:txBody>
      </p:sp>
      <p:sp>
        <p:nvSpPr>
          <p:cNvPr id="223245" name="Line 13"/>
          <p:cNvSpPr>
            <a:spLocks noChangeShapeType="1"/>
          </p:cNvSpPr>
          <p:nvPr/>
        </p:nvSpPr>
        <p:spPr bwMode="auto">
          <a:xfrm flipV="1">
            <a:off x="2590800" y="4038600"/>
            <a:ext cx="4800600" cy="914400"/>
          </a:xfrm>
          <a:prstGeom prst="line">
            <a:avLst/>
          </a:prstGeom>
          <a:noFill/>
          <a:ln w="9525">
            <a:solidFill>
              <a:schemeClr val="tx1"/>
            </a:solidFill>
            <a:round/>
            <a:headEnd/>
            <a:tailEnd type="triangle" w="med" len="med"/>
          </a:ln>
          <a:effectLst/>
        </p:spPr>
        <p:txBody>
          <a:bodyPr/>
          <a:lstStyle/>
          <a:p>
            <a:endParaRPr lang="en-US"/>
          </a:p>
        </p:txBody>
      </p:sp>
      <p:sp>
        <p:nvSpPr>
          <p:cNvPr id="223246" name="Line 14"/>
          <p:cNvSpPr>
            <a:spLocks noChangeShapeType="1"/>
          </p:cNvSpPr>
          <p:nvPr/>
        </p:nvSpPr>
        <p:spPr bwMode="auto">
          <a:xfrm flipV="1">
            <a:off x="3276600" y="4038600"/>
            <a:ext cx="3505200" cy="1371600"/>
          </a:xfrm>
          <a:prstGeom prst="line">
            <a:avLst/>
          </a:prstGeom>
          <a:noFill/>
          <a:ln w="9525">
            <a:solidFill>
              <a:schemeClr val="tx1"/>
            </a:solidFill>
            <a:round/>
            <a:headEnd/>
            <a:tailEnd type="triangle" w="med" len="med"/>
          </a:ln>
          <a:effectLst/>
        </p:spPr>
        <p:txBody>
          <a:bodyPr/>
          <a:lstStyle/>
          <a:p>
            <a:endParaRPr lang="en-US"/>
          </a:p>
        </p:txBody>
      </p:sp>
      <p:sp>
        <p:nvSpPr>
          <p:cNvPr id="223247" name="Line 15"/>
          <p:cNvSpPr>
            <a:spLocks noChangeShapeType="1"/>
          </p:cNvSpPr>
          <p:nvPr/>
        </p:nvSpPr>
        <p:spPr bwMode="auto">
          <a:xfrm flipV="1">
            <a:off x="4191000" y="4038600"/>
            <a:ext cx="2057400" cy="1828800"/>
          </a:xfrm>
          <a:prstGeom prst="line">
            <a:avLst/>
          </a:prstGeom>
          <a:noFill/>
          <a:ln w="9525">
            <a:solidFill>
              <a:schemeClr val="tx1"/>
            </a:solidFill>
            <a:round/>
            <a:headEnd/>
            <a:tailEnd type="triangle" w="med" len="med"/>
          </a:ln>
          <a:effectLst/>
        </p:spPr>
        <p:txBody>
          <a:bodyPr/>
          <a:lstStyle/>
          <a:p>
            <a:endParaRPr lang="en-US"/>
          </a:p>
        </p:txBody>
      </p:sp>
      <p:sp>
        <p:nvSpPr>
          <p:cNvPr id="223248" name="Line 16"/>
          <p:cNvSpPr>
            <a:spLocks noChangeShapeType="1"/>
          </p:cNvSpPr>
          <p:nvPr/>
        </p:nvSpPr>
        <p:spPr bwMode="auto">
          <a:xfrm flipH="1" flipV="1">
            <a:off x="6743700" y="4051300"/>
            <a:ext cx="76200" cy="182880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3243">
                                            <p:txEl>
                                              <p:pRg st="0" end="0"/>
                                            </p:txEl>
                                          </p:spTgt>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223244"/>
                                        </p:tgtEl>
                                        <p:attrNameLst>
                                          <p:attrName>style.visibility</p:attrName>
                                        </p:attrNameLst>
                                      </p:cBhvr>
                                      <p:to>
                                        <p:strVal val="visible"/>
                                      </p:to>
                                    </p:set>
                                    <p:animEffect transition="in" filter="wipe(left)">
                                      <p:cBhvr>
                                        <p:cTn id="10" dur="500"/>
                                        <p:tgtEl>
                                          <p:spTgt spid="22324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23245"/>
                                        </p:tgtEl>
                                        <p:attrNameLst>
                                          <p:attrName>style.visibility</p:attrName>
                                        </p:attrNameLst>
                                      </p:cBhvr>
                                      <p:to>
                                        <p:strVal val="visible"/>
                                      </p:to>
                                    </p:set>
                                    <p:animEffect transition="in" filter="wipe(left)">
                                      <p:cBhvr>
                                        <p:cTn id="13" dur="500"/>
                                        <p:tgtEl>
                                          <p:spTgt spid="223245"/>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xit" presetSubtype="0" fill="hold" grpId="1" nodeType="clickEffect">
                                  <p:stCondLst>
                                    <p:cond delay="0"/>
                                  </p:stCondLst>
                                  <p:childTnLst>
                                    <p:animEffect transition="out" filter="dissolve">
                                      <p:cBhvr>
                                        <p:cTn id="17" dur="500"/>
                                        <p:tgtEl>
                                          <p:spTgt spid="223244"/>
                                        </p:tgtEl>
                                      </p:cBhvr>
                                    </p:animEffect>
                                    <p:set>
                                      <p:cBhvr>
                                        <p:cTn id="18" dur="1" fill="hold">
                                          <p:stCondLst>
                                            <p:cond delay="499"/>
                                          </p:stCondLst>
                                        </p:cTn>
                                        <p:tgtEl>
                                          <p:spTgt spid="223244"/>
                                        </p:tgtEl>
                                        <p:attrNameLst>
                                          <p:attrName>style.visibility</p:attrName>
                                        </p:attrNameLst>
                                      </p:cBhvr>
                                      <p:to>
                                        <p:strVal val="hidden"/>
                                      </p:to>
                                    </p:set>
                                  </p:childTnLst>
                                </p:cTn>
                              </p:par>
                              <p:par>
                                <p:cTn id="19" presetID="9" presetClass="exit" presetSubtype="0" fill="hold" grpId="1" nodeType="withEffect">
                                  <p:stCondLst>
                                    <p:cond delay="0"/>
                                  </p:stCondLst>
                                  <p:childTnLst>
                                    <p:animEffect transition="out" filter="dissolve">
                                      <p:cBhvr>
                                        <p:cTn id="20" dur="500"/>
                                        <p:tgtEl>
                                          <p:spTgt spid="223245"/>
                                        </p:tgtEl>
                                      </p:cBhvr>
                                    </p:animEffect>
                                    <p:set>
                                      <p:cBhvr>
                                        <p:cTn id="21" dur="1" fill="hold">
                                          <p:stCondLst>
                                            <p:cond delay="499"/>
                                          </p:stCondLst>
                                        </p:cTn>
                                        <p:tgtEl>
                                          <p:spTgt spid="223245"/>
                                        </p:tgtEl>
                                        <p:attrNameLst>
                                          <p:attrName>style.visibility</p:attrName>
                                        </p:attrNameLst>
                                      </p:cBhvr>
                                      <p:to>
                                        <p:strVal val="hidden"/>
                                      </p:to>
                                    </p:se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223243">
                                            <p:txEl>
                                              <p:pRg st="1" end="1"/>
                                            </p:txEl>
                                          </p:spTgt>
                                        </p:tgtEl>
                                        <p:attrNameLst>
                                          <p:attrName>style.visibility</p:attrName>
                                        </p:attrNameLst>
                                      </p:cBhvr>
                                      <p:to>
                                        <p:strVal val="visible"/>
                                      </p:to>
                                    </p:se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223246"/>
                                        </p:tgtEl>
                                        <p:attrNameLst>
                                          <p:attrName>style.visibility</p:attrName>
                                        </p:attrNameLst>
                                      </p:cBhvr>
                                      <p:to>
                                        <p:strVal val="visible"/>
                                      </p:to>
                                    </p:set>
                                    <p:animEffect transition="in" filter="wipe(left)">
                                      <p:cBhvr>
                                        <p:cTn id="28" dur="500"/>
                                        <p:tgtEl>
                                          <p:spTgt spid="223246"/>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xit" presetSubtype="0" fill="hold" grpId="1" nodeType="clickEffect">
                                  <p:stCondLst>
                                    <p:cond delay="0"/>
                                  </p:stCondLst>
                                  <p:childTnLst>
                                    <p:animEffect transition="out" filter="dissolve">
                                      <p:cBhvr>
                                        <p:cTn id="32" dur="500"/>
                                        <p:tgtEl>
                                          <p:spTgt spid="223246"/>
                                        </p:tgtEl>
                                      </p:cBhvr>
                                    </p:animEffect>
                                    <p:set>
                                      <p:cBhvr>
                                        <p:cTn id="33" dur="1" fill="hold">
                                          <p:stCondLst>
                                            <p:cond delay="499"/>
                                          </p:stCondLst>
                                        </p:cTn>
                                        <p:tgtEl>
                                          <p:spTgt spid="223246"/>
                                        </p:tgtEl>
                                        <p:attrNameLst>
                                          <p:attrName>style.visibility</p:attrName>
                                        </p:attrNameLst>
                                      </p:cBhvr>
                                      <p:to>
                                        <p:strVal val="hidden"/>
                                      </p:to>
                                    </p:set>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0"/>
                                          </p:stCondLst>
                                        </p:cTn>
                                        <p:tgtEl>
                                          <p:spTgt spid="223243">
                                            <p:txEl>
                                              <p:pRg st="2" end="2"/>
                                            </p:txEl>
                                          </p:spTgt>
                                        </p:tgtEl>
                                        <p:attrNameLst>
                                          <p:attrName>style.visibility</p:attrName>
                                        </p:attrNameLst>
                                      </p:cBhvr>
                                      <p:to>
                                        <p:strVal val="visible"/>
                                      </p:to>
                                    </p:se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223247"/>
                                        </p:tgtEl>
                                        <p:attrNameLst>
                                          <p:attrName>style.visibility</p:attrName>
                                        </p:attrNameLst>
                                      </p:cBhvr>
                                      <p:to>
                                        <p:strVal val="visible"/>
                                      </p:to>
                                    </p:set>
                                    <p:animEffect transition="in" filter="wipe(left)">
                                      <p:cBhvr>
                                        <p:cTn id="40" dur="500"/>
                                        <p:tgtEl>
                                          <p:spTgt spid="223247"/>
                                        </p:tgtEl>
                                      </p:cBhvr>
                                    </p:animEffect>
                                  </p:childTnLst>
                                </p:cTn>
                              </p:par>
                            </p:childTnLst>
                          </p:cTn>
                        </p:par>
                        <p:par>
                          <p:cTn id="41" fill="hold">
                            <p:stCondLst>
                              <p:cond delay="1000"/>
                            </p:stCondLst>
                            <p:childTnLst>
                              <p:par>
                                <p:cTn id="42" presetID="22" presetClass="entr" presetSubtype="4" fill="hold" grpId="0" nodeType="afterEffect">
                                  <p:stCondLst>
                                    <p:cond delay="0"/>
                                  </p:stCondLst>
                                  <p:childTnLst>
                                    <p:set>
                                      <p:cBhvr>
                                        <p:cTn id="43" dur="1" fill="hold">
                                          <p:stCondLst>
                                            <p:cond delay="0"/>
                                          </p:stCondLst>
                                        </p:cTn>
                                        <p:tgtEl>
                                          <p:spTgt spid="223248"/>
                                        </p:tgtEl>
                                        <p:attrNameLst>
                                          <p:attrName>style.visibility</p:attrName>
                                        </p:attrNameLst>
                                      </p:cBhvr>
                                      <p:to>
                                        <p:strVal val="visible"/>
                                      </p:to>
                                    </p:set>
                                    <p:animEffect transition="in" filter="wipe(down)">
                                      <p:cBhvr>
                                        <p:cTn id="44" dur="500"/>
                                        <p:tgtEl>
                                          <p:spTgt spid="223248"/>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xit" presetSubtype="0" fill="hold" grpId="1" nodeType="clickEffect">
                                  <p:stCondLst>
                                    <p:cond delay="0"/>
                                  </p:stCondLst>
                                  <p:childTnLst>
                                    <p:animEffect transition="out" filter="dissolve">
                                      <p:cBhvr>
                                        <p:cTn id="48" dur="500"/>
                                        <p:tgtEl>
                                          <p:spTgt spid="223247"/>
                                        </p:tgtEl>
                                      </p:cBhvr>
                                    </p:animEffect>
                                    <p:set>
                                      <p:cBhvr>
                                        <p:cTn id="49" dur="1" fill="hold">
                                          <p:stCondLst>
                                            <p:cond delay="499"/>
                                          </p:stCondLst>
                                        </p:cTn>
                                        <p:tgtEl>
                                          <p:spTgt spid="223247"/>
                                        </p:tgtEl>
                                        <p:attrNameLst>
                                          <p:attrName>style.visibility</p:attrName>
                                        </p:attrNameLst>
                                      </p:cBhvr>
                                      <p:to>
                                        <p:strVal val="hidden"/>
                                      </p:to>
                                    </p:set>
                                  </p:childTnLst>
                                </p:cTn>
                              </p:par>
                              <p:par>
                                <p:cTn id="50" presetID="9" presetClass="exit" presetSubtype="0" fill="hold" grpId="1" nodeType="withEffect">
                                  <p:stCondLst>
                                    <p:cond delay="0"/>
                                  </p:stCondLst>
                                  <p:childTnLst>
                                    <p:animEffect transition="out" filter="dissolve">
                                      <p:cBhvr>
                                        <p:cTn id="51" dur="500"/>
                                        <p:tgtEl>
                                          <p:spTgt spid="223248"/>
                                        </p:tgtEl>
                                      </p:cBhvr>
                                    </p:animEffect>
                                    <p:set>
                                      <p:cBhvr>
                                        <p:cTn id="52" dur="1" fill="hold">
                                          <p:stCondLst>
                                            <p:cond delay="499"/>
                                          </p:stCondLst>
                                        </p:cTn>
                                        <p:tgtEl>
                                          <p:spTgt spid="223248"/>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2232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43" grpId="0" uiExpand="1" build="allAtOnce"/>
      <p:bldP spid="223244" grpId="0" animBg="1"/>
      <p:bldP spid="223244" grpId="1" animBg="1"/>
      <p:bldP spid="223245" grpId="0" animBg="1"/>
      <p:bldP spid="223245" grpId="1" animBg="1"/>
      <p:bldP spid="223246" grpId="0" animBg="1"/>
      <p:bldP spid="223246" grpId="1" animBg="1"/>
      <p:bldP spid="223247" grpId="0" animBg="1"/>
      <p:bldP spid="223247" grpId="1" animBg="1"/>
      <p:bldP spid="223248" grpId="0" animBg="1"/>
      <p:bldP spid="223248"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One-Way ANOVA</a:t>
            </a:r>
          </a:p>
        </p:txBody>
      </p:sp>
      <p:sp>
        <p:nvSpPr>
          <p:cNvPr id="5" name="Slide Number Placeholder 4"/>
          <p:cNvSpPr>
            <a:spLocks noGrp="1"/>
          </p:cNvSpPr>
          <p:nvPr>
            <p:ph type="sldNum" sz="quarter" idx="11"/>
          </p:nvPr>
        </p:nvSpPr>
        <p:spPr/>
        <p:txBody>
          <a:bodyPr/>
          <a:lstStyle/>
          <a:p>
            <a:fld id="{8BE5A51C-87D6-4630-8E8F-A12DAF8576E4}" type="slidenum">
              <a:rPr lang="en-US"/>
              <a:pPr/>
              <a:t>4</a:t>
            </a:fld>
            <a:endParaRPr lang="en-US"/>
          </a:p>
        </p:txBody>
      </p:sp>
      <p:sp>
        <p:nvSpPr>
          <p:cNvPr id="198658" name="Rectangle 2"/>
          <p:cNvSpPr>
            <a:spLocks noGrp="1" noChangeArrowheads="1"/>
          </p:cNvSpPr>
          <p:nvPr>
            <p:ph type="title"/>
          </p:nvPr>
        </p:nvSpPr>
        <p:spPr>
          <a:xfrm>
            <a:off x="65088" y="122238"/>
            <a:ext cx="9012237" cy="717550"/>
          </a:xfrm>
        </p:spPr>
        <p:txBody>
          <a:bodyPr/>
          <a:lstStyle/>
          <a:p>
            <a:r>
              <a:rPr lang="en-US"/>
              <a:t>Statistical Hypotheses</a:t>
            </a:r>
          </a:p>
        </p:txBody>
      </p:sp>
      <p:sp>
        <p:nvSpPr>
          <p:cNvPr id="198659" name="Rectangle 3"/>
          <p:cNvSpPr>
            <a:spLocks noGrp="1" noChangeArrowheads="1"/>
          </p:cNvSpPr>
          <p:nvPr>
            <p:ph type="body" idx="1"/>
          </p:nvPr>
        </p:nvSpPr>
        <p:spPr>
          <a:xfrm>
            <a:off x="457200" y="1447800"/>
            <a:ext cx="8458200" cy="4525963"/>
          </a:xfrm>
        </p:spPr>
        <p:txBody>
          <a:bodyPr/>
          <a:lstStyle/>
          <a:p>
            <a:r>
              <a:rPr lang="en-US" dirty="0"/>
              <a:t>H</a:t>
            </a:r>
            <a:r>
              <a:rPr lang="en-US" baseline="-25000" dirty="0"/>
              <a:t>0</a:t>
            </a:r>
            <a:r>
              <a:rPr lang="en-US" dirty="0"/>
              <a:t>: </a:t>
            </a:r>
            <a:r>
              <a:rPr lang="en-US" dirty="0">
                <a:latin typeface="Symbol" pitchFamily="18" charset="2"/>
              </a:rPr>
              <a:t>m</a:t>
            </a:r>
            <a:r>
              <a:rPr lang="en-US" baseline="-25000" dirty="0"/>
              <a:t>1</a:t>
            </a:r>
            <a:r>
              <a:rPr lang="en-US" dirty="0"/>
              <a:t> = </a:t>
            </a:r>
            <a:r>
              <a:rPr lang="en-US" dirty="0">
                <a:latin typeface="Symbol" pitchFamily="18" charset="2"/>
              </a:rPr>
              <a:t>m</a:t>
            </a:r>
            <a:r>
              <a:rPr lang="en-US" baseline="-25000" dirty="0"/>
              <a:t>2</a:t>
            </a:r>
            <a:r>
              <a:rPr lang="en-US" dirty="0"/>
              <a:t> = … = </a:t>
            </a:r>
            <a:r>
              <a:rPr lang="en-US" dirty="0" err="1" smtClean="0">
                <a:latin typeface="Symbol" pitchFamily="18" charset="2"/>
              </a:rPr>
              <a:t>m</a:t>
            </a:r>
            <a:r>
              <a:rPr lang="en-US" baseline="-25000" dirty="0" err="1" smtClean="0">
                <a:latin typeface="Times New Roman" pitchFamily="18" charset="0"/>
              </a:rPr>
              <a:t>I</a:t>
            </a:r>
            <a:endParaRPr lang="en-US" dirty="0"/>
          </a:p>
          <a:p>
            <a:r>
              <a:rPr lang="en-US" dirty="0"/>
              <a:t>H</a:t>
            </a:r>
            <a:r>
              <a:rPr lang="en-US" baseline="-25000" dirty="0"/>
              <a:t>A</a:t>
            </a:r>
            <a:r>
              <a:rPr lang="en-US" dirty="0"/>
              <a:t>: “at least one pair of means is different</a:t>
            </a:r>
            <a:r>
              <a:rPr lang="en-US" dirty="0" smtClean="0"/>
              <a:t>”</a:t>
            </a:r>
          </a:p>
          <a:p>
            <a:endParaRPr lang="en-US" dirty="0"/>
          </a:p>
          <a:p>
            <a:r>
              <a:rPr lang="en-US" b="1" dirty="0" smtClean="0"/>
              <a:t>One-way ANOVA </a:t>
            </a:r>
            <a:r>
              <a:rPr lang="en-US" dirty="0" smtClean="0"/>
              <a:t>is the method to test these hypotheses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86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86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Footer Placeholder 3"/>
          <p:cNvSpPr>
            <a:spLocks noGrp="1"/>
          </p:cNvSpPr>
          <p:nvPr>
            <p:ph type="ftr" sz="quarter" idx="10"/>
          </p:nvPr>
        </p:nvSpPr>
        <p:spPr/>
        <p:txBody>
          <a:bodyPr/>
          <a:lstStyle/>
          <a:p>
            <a:r>
              <a:rPr lang="en-US"/>
              <a:t>One-Way ANOVA</a:t>
            </a:r>
          </a:p>
        </p:txBody>
      </p:sp>
      <p:sp>
        <p:nvSpPr>
          <p:cNvPr id="57" name="Slide Number Placeholder 4"/>
          <p:cNvSpPr>
            <a:spLocks noGrp="1"/>
          </p:cNvSpPr>
          <p:nvPr>
            <p:ph type="sldNum" sz="quarter" idx="11"/>
          </p:nvPr>
        </p:nvSpPr>
        <p:spPr/>
        <p:txBody>
          <a:bodyPr/>
          <a:lstStyle/>
          <a:p>
            <a:fld id="{CF3109FE-76ED-45D5-8EA7-122115DD34FE}" type="slidenum">
              <a:rPr lang="en-US"/>
              <a:pPr/>
              <a:t>5</a:t>
            </a:fld>
            <a:endParaRPr lang="en-US"/>
          </a:p>
        </p:txBody>
      </p:sp>
      <p:sp>
        <p:nvSpPr>
          <p:cNvPr id="200706" name="Rectangle 2"/>
          <p:cNvSpPr>
            <a:spLocks noGrp="1" noChangeArrowheads="1"/>
          </p:cNvSpPr>
          <p:nvPr>
            <p:ph type="title"/>
          </p:nvPr>
        </p:nvSpPr>
        <p:spPr>
          <a:xfrm>
            <a:off x="0" y="0"/>
            <a:ext cx="9144000" cy="792163"/>
          </a:xfrm>
        </p:spPr>
        <p:txBody>
          <a:bodyPr/>
          <a:lstStyle/>
          <a:p>
            <a:r>
              <a:rPr lang="en-US"/>
              <a:t>Models in One-Way ANOVA</a:t>
            </a:r>
          </a:p>
        </p:txBody>
      </p:sp>
      <p:sp>
        <p:nvSpPr>
          <p:cNvPr id="200707" name="Rectangle 3"/>
          <p:cNvSpPr>
            <a:spLocks noGrp="1" noChangeArrowheads="1"/>
          </p:cNvSpPr>
          <p:nvPr>
            <p:ph type="body" idx="1"/>
          </p:nvPr>
        </p:nvSpPr>
        <p:spPr>
          <a:xfrm>
            <a:off x="195263" y="762000"/>
            <a:ext cx="8763000" cy="3352800"/>
          </a:xfrm>
        </p:spPr>
        <p:txBody>
          <a:bodyPr/>
          <a:lstStyle/>
          <a:p>
            <a:r>
              <a:rPr lang="en-US"/>
              <a:t>H</a:t>
            </a:r>
            <a:r>
              <a:rPr lang="en-US" baseline="-25000"/>
              <a:t>0</a:t>
            </a:r>
            <a:r>
              <a:rPr lang="en-US"/>
              <a:t>: </a:t>
            </a:r>
            <a:r>
              <a:rPr lang="en-US">
                <a:latin typeface="Symbol" pitchFamily="18" charset="2"/>
              </a:rPr>
              <a:t>m</a:t>
            </a:r>
            <a:r>
              <a:rPr lang="en-US" baseline="-25000"/>
              <a:t>1</a:t>
            </a:r>
            <a:r>
              <a:rPr lang="en-US"/>
              <a:t> = </a:t>
            </a:r>
            <a:r>
              <a:rPr lang="en-US">
                <a:latin typeface="Symbol" pitchFamily="18" charset="2"/>
              </a:rPr>
              <a:t>m</a:t>
            </a:r>
            <a:r>
              <a:rPr lang="en-US" baseline="-25000"/>
              <a:t>2</a:t>
            </a:r>
            <a:r>
              <a:rPr lang="en-US"/>
              <a:t> = … = </a:t>
            </a:r>
            <a:r>
              <a:rPr lang="en-US">
                <a:latin typeface="Symbol" pitchFamily="18" charset="2"/>
              </a:rPr>
              <a:t>m</a:t>
            </a:r>
            <a:r>
              <a:rPr lang="en-US" baseline="-25000">
                <a:latin typeface="Times New Roman" pitchFamily="18" charset="0"/>
              </a:rPr>
              <a:t>I</a:t>
            </a:r>
            <a:r>
              <a:rPr lang="en-US" baseline="-25000"/>
              <a:t>        </a:t>
            </a:r>
            <a:r>
              <a:rPr lang="en-US"/>
              <a:t>becomes      </a:t>
            </a:r>
            <a:r>
              <a:rPr lang="en-US">
                <a:latin typeface="Symbol" pitchFamily="18" charset="2"/>
              </a:rPr>
              <a:t>m</a:t>
            </a:r>
            <a:r>
              <a:rPr lang="en-US" baseline="-25000"/>
              <a:t>i</a:t>
            </a:r>
            <a:r>
              <a:rPr lang="en-US"/>
              <a:t>=</a:t>
            </a:r>
            <a:r>
              <a:rPr lang="en-US">
                <a:latin typeface="Symbol" pitchFamily="18" charset="2"/>
              </a:rPr>
              <a:t>m</a:t>
            </a:r>
          </a:p>
          <a:p>
            <a:pPr lvl="1"/>
            <a:r>
              <a:rPr lang="en-US"/>
              <a:t>i.e., a model with </a:t>
            </a:r>
            <a:r>
              <a:rPr lang="en-US" b="1">
                <a:solidFill>
                  <a:srgbClr val="FF0000"/>
                </a:solidFill>
              </a:rPr>
              <a:t>one mean</a:t>
            </a:r>
            <a:r>
              <a:rPr lang="en-US"/>
              <a:t> for all groups</a:t>
            </a:r>
          </a:p>
          <a:p>
            <a:pPr lvl="1"/>
            <a:endParaRPr lang="en-US"/>
          </a:p>
          <a:p>
            <a:r>
              <a:rPr lang="en-US"/>
              <a:t>H</a:t>
            </a:r>
            <a:r>
              <a:rPr lang="en-US" baseline="-25000"/>
              <a:t>A</a:t>
            </a:r>
            <a:r>
              <a:rPr lang="en-US"/>
              <a:t>: “at least one pair of means is different” becomes     </a:t>
            </a:r>
            <a:r>
              <a:rPr lang="en-US">
                <a:latin typeface="Symbol" pitchFamily="18" charset="2"/>
              </a:rPr>
              <a:t>m</a:t>
            </a:r>
            <a:r>
              <a:rPr lang="en-US" baseline="-25000"/>
              <a:t>i</a:t>
            </a:r>
            <a:r>
              <a:rPr lang="en-US"/>
              <a:t>=</a:t>
            </a:r>
            <a:r>
              <a:rPr lang="en-US">
                <a:latin typeface="Symbol" pitchFamily="18" charset="2"/>
              </a:rPr>
              <a:t>m</a:t>
            </a:r>
            <a:r>
              <a:rPr lang="en-US" baseline="-25000"/>
              <a:t>i</a:t>
            </a:r>
            <a:endParaRPr lang="en-US">
              <a:latin typeface="Symbol" pitchFamily="18" charset="2"/>
            </a:endParaRPr>
          </a:p>
          <a:p>
            <a:pPr lvl="1"/>
            <a:r>
              <a:rPr lang="en-US"/>
              <a:t>i.e., a model with </a:t>
            </a:r>
            <a:r>
              <a:rPr lang="en-US" b="1">
                <a:solidFill>
                  <a:schemeClr val="accent2"/>
                </a:solidFill>
              </a:rPr>
              <a:t>different means</a:t>
            </a:r>
            <a:r>
              <a:rPr lang="en-US"/>
              <a:t> for each group</a:t>
            </a:r>
          </a:p>
        </p:txBody>
      </p:sp>
      <p:sp>
        <p:nvSpPr>
          <p:cNvPr id="200708" name="Freeform 4"/>
          <p:cNvSpPr>
            <a:spLocks/>
          </p:cNvSpPr>
          <p:nvPr/>
        </p:nvSpPr>
        <p:spPr bwMode="auto">
          <a:xfrm>
            <a:off x="3617913" y="5072063"/>
            <a:ext cx="2406650" cy="1587"/>
          </a:xfrm>
          <a:custGeom>
            <a:avLst/>
            <a:gdLst/>
            <a:ahLst/>
            <a:cxnLst>
              <a:cxn ang="0">
                <a:pos x="0" y="0"/>
              </a:cxn>
              <a:cxn ang="0">
                <a:pos x="0" y="0"/>
              </a:cxn>
              <a:cxn ang="0">
                <a:pos x="0" y="0"/>
              </a:cxn>
              <a:cxn ang="0">
                <a:pos x="0" y="0"/>
              </a:cxn>
              <a:cxn ang="0">
                <a:pos x="27" y="0"/>
              </a:cxn>
              <a:cxn ang="0">
                <a:pos x="27" y="0"/>
              </a:cxn>
              <a:cxn ang="0">
                <a:pos x="27" y="0"/>
              </a:cxn>
              <a:cxn ang="0">
                <a:pos x="27" y="0"/>
              </a:cxn>
              <a:cxn ang="0">
                <a:pos x="81" y="0"/>
              </a:cxn>
              <a:cxn ang="0">
                <a:pos x="81" y="0"/>
              </a:cxn>
              <a:cxn ang="0">
                <a:pos x="81" y="0"/>
              </a:cxn>
              <a:cxn ang="0">
                <a:pos x="81" y="0"/>
              </a:cxn>
              <a:cxn ang="0">
                <a:pos x="188" y="0"/>
              </a:cxn>
              <a:cxn ang="0">
                <a:pos x="188" y="0"/>
              </a:cxn>
              <a:cxn ang="0">
                <a:pos x="188" y="0"/>
              </a:cxn>
              <a:cxn ang="0">
                <a:pos x="188" y="0"/>
              </a:cxn>
            </a:cxnLst>
            <a:rect l="0" t="0" r="r" b="b"/>
            <a:pathLst>
              <a:path w="188">
                <a:moveTo>
                  <a:pt x="0" y="0"/>
                </a:moveTo>
                <a:lnTo>
                  <a:pt x="0" y="0"/>
                </a:lnTo>
                <a:lnTo>
                  <a:pt x="0" y="0"/>
                </a:lnTo>
                <a:lnTo>
                  <a:pt x="0" y="0"/>
                </a:lnTo>
                <a:lnTo>
                  <a:pt x="27" y="0"/>
                </a:lnTo>
                <a:lnTo>
                  <a:pt x="27" y="0"/>
                </a:lnTo>
                <a:lnTo>
                  <a:pt x="27" y="0"/>
                </a:lnTo>
                <a:lnTo>
                  <a:pt x="27" y="0"/>
                </a:lnTo>
                <a:lnTo>
                  <a:pt x="81" y="0"/>
                </a:lnTo>
                <a:lnTo>
                  <a:pt x="81" y="0"/>
                </a:lnTo>
                <a:lnTo>
                  <a:pt x="81" y="0"/>
                </a:lnTo>
                <a:lnTo>
                  <a:pt x="81" y="0"/>
                </a:lnTo>
                <a:lnTo>
                  <a:pt x="188" y="0"/>
                </a:lnTo>
                <a:lnTo>
                  <a:pt x="188" y="0"/>
                </a:lnTo>
                <a:lnTo>
                  <a:pt x="188" y="0"/>
                </a:lnTo>
                <a:lnTo>
                  <a:pt x="188" y="0"/>
                </a:lnTo>
              </a:path>
            </a:pathLst>
          </a:custGeom>
          <a:noFill/>
          <a:ln w="38100">
            <a:solidFill>
              <a:srgbClr val="FF0000"/>
            </a:solidFill>
            <a:prstDash val="solid"/>
            <a:round/>
            <a:headEnd/>
            <a:tailEnd/>
          </a:ln>
        </p:spPr>
        <p:txBody>
          <a:bodyPr/>
          <a:lstStyle/>
          <a:p>
            <a:endParaRPr lang="en-US"/>
          </a:p>
        </p:txBody>
      </p:sp>
      <p:sp>
        <p:nvSpPr>
          <p:cNvPr id="200709" name="Rectangle 5"/>
          <p:cNvSpPr>
            <a:spLocks noChangeArrowheads="1"/>
          </p:cNvSpPr>
          <p:nvPr/>
        </p:nvSpPr>
        <p:spPr bwMode="auto">
          <a:xfrm>
            <a:off x="3489325" y="4687888"/>
            <a:ext cx="257175" cy="38100"/>
          </a:xfrm>
          <a:prstGeom prst="rect">
            <a:avLst/>
          </a:prstGeom>
          <a:solidFill>
            <a:srgbClr val="000080"/>
          </a:solidFill>
          <a:ln w="12700">
            <a:solidFill>
              <a:srgbClr val="000080"/>
            </a:solidFill>
            <a:miter lim="800000"/>
            <a:headEnd/>
            <a:tailEnd/>
          </a:ln>
        </p:spPr>
        <p:txBody>
          <a:bodyPr/>
          <a:lstStyle/>
          <a:p>
            <a:endParaRPr lang="en-US"/>
          </a:p>
        </p:txBody>
      </p:sp>
      <p:sp>
        <p:nvSpPr>
          <p:cNvPr id="200710" name="Rectangle 6"/>
          <p:cNvSpPr>
            <a:spLocks noChangeArrowheads="1"/>
          </p:cNvSpPr>
          <p:nvPr/>
        </p:nvSpPr>
        <p:spPr bwMode="auto">
          <a:xfrm>
            <a:off x="3835400" y="4725988"/>
            <a:ext cx="255588" cy="38100"/>
          </a:xfrm>
          <a:prstGeom prst="rect">
            <a:avLst/>
          </a:prstGeom>
          <a:solidFill>
            <a:srgbClr val="000080"/>
          </a:solidFill>
          <a:ln w="12700">
            <a:solidFill>
              <a:srgbClr val="000080"/>
            </a:solidFill>
            <a:miter lim="800000"/>
            <a:headEnd/>
            <a:tailEnd/>
          </a:ln>
        </p:spPr>
        <p:txBody>
          <a:bodyPr/>
          <a:lstStyle/>
          <a:p>
            <a:endParaRPr lang="en-US"/>
          </a:p>
        </p:txBody>
      </p:sp>
      <p:sp>
        <p:nvSpPr>
          <p:cNvPr id="200711" name="Rectangle 7"/>
          <p:cNvSpPr>
            <a:spLocks noChangeArrowheads="1"/>
          </p:cNvSpPr>
          <p:nvPr/>
        </p:nvSpPr>
        <p:spPr bwMode="auto">
          <a:xfrm>
            <a:off x="4525963" y="5391150"/>
            <a:ext cx="257175" cy="38100"/>
          </a:xfrm>
          <a:prstGeom prst="rect">
            <a:avLst/>
          </a:prstGeom>
          <a:solidFill>
            <a:srgbClr val="000080"/>
          </a:solidFill>
          <a:ln w="12700">
            <a:solidFill>
              <a:srgbClr val="000080"/>
            </a:solidFill>
            <a:miter lim="800000"/>
            <a:headEnd/>
            <a:tailEnd/>
          </a:ln>
        </p:spPr>
        <p:txBody>
          <a:bodyPr/>
          <a:lstStyle/>
          <a:p>
            <a:endParaRPr lang="en-US"/>
          </a:p>
        </p:txBody>
      </p:sp>
      <p:sp>
        <p:nvSpPr>
          <p:cNvPr id="200712" name="Rectangle 8"/>
          <p:cNvSpPr>
            <a:spLocks noChangeArrowheads="1"/>
          </p:cNvSpPr>
          <p:nvPr/>
        </p:nvSpPr>
        <p:spPr bwMode="auto">
          <a:xfrm>
            <a:off x="5895975" y="5403850"/>
            <a:ext cx="255588" cy="38100"/>
          </a:xfrm>
          <a:prstGeom prst="rect">
            <a:avLst/>
          </a:prstGeom>
          <a:solidFill>
            <a:srgbClr val="000080"/>
          </a:solidFill>
          <a:ln w="12700">
            <a:solidFill>
              <a:srgbClr val="000080"/>
            </a:solidFill>
            <a:miter lim="800000"/>
            <a:headEnd/>
            <a:tailEnd/>
          </a:ln>
        </p:spPr>
        <p:txBody>
          <a:bodyPr/>
          <a:lstStyle/>
          <a:p>
            <a:endParaRPr lang="en-US"/>
          </a:p>
        </p:txBody>
      </p:sp>
      <p:grpSp>
        <p:nvGrpSpPr>
          <p:cNvPr id="200713" name="Group 9"/>
          <p:cNvGrpSpPr>
            <a:grpSpLocks/>
          </p:cNvGrpSpPr>
          <p:nvPr/>
        </p:nvGrpSpPr>
        <p:grpSpPr bwMode="auto">
          <a:xfrm>
            <a:off x="2314575" y="4252913"/>
            <a:ext cx="4389438" cy="2605087"/>
            <a:chOff x="1458" y="2418"/>
            <a:chExt cx="2765" cy="1641"/>
          </a:xfrm>
        </p:grpSpPr>
        <p:sp>
          <p:nvSpPr>
            <p:cNvPr id="200714" name="Rectangle 10"/>
            <p:cNvSpPr>
              <a:spLocks noChangeArrowheads="1"/>
            </p:cNvSpPr>
            <p:nvPr/>
          </p:nvSpPr>
          <p:spPr bwMode="auto">
            <a:xfrm>
              <a:off x="1852" y="2418"/>
              <a:ext cx="2370" cy="1217"/>
            </a:xfrm>
            <a:prstGeom prst="rect">
              <a:avLst/>
            </a:prstGeom>
            <a:noFill/>
            <a:ln w="9525">
              <a:noFill/>
              <a:miter lim="800000"/>
              <a:headEnd/>
              <a:tailEnd/>
            </a:ln>
          </p:spPr>
          <p:txBody>
            <a:bodyPr/>
            <a:lstStyle/>
            <a:p>
              <a:endParaRPr lang="en-US"/>
            </a:p>
          </p:txBody>
        </p:sp>
        <p:sp>
          <p:nvSpPr>
            <p:cNvPr id="200715" name="Rectangle 11"/>
            <p:cNvSpPr>
              <a:spLocks noChangeArrowheads="1"/>
            </p:cNvSpPr>
            <p:nvPr/>
          </p:nvSpPr>
          <p:spPr bwMode="auto">
            <a:xfrm>
              <a:off x="1852" y="2418"/>
              <a:ext cx="2370" cy="1217"/>
            </a:xfrm>
            <a:prstGeom prst="rect">
              <a:avLst/>
            </a:prstGeom>
            <a:noFill/>
            <a:ln w="12700">
              <a:solidFill>
                <a:srgbClr val="808080"/>
              </a:solidFill>
              <a:miter lim="800000"/>
              <a:headEnd/>
              <a:tailEnd/>
            </a:ln>
          </p:spPr>
          <p:txBody>
            <a:bodyPr/>
            <a:lstStyle/>
            <a:p>
              <a:endParaRPr lang="en-US"/>
            </a:p>
          </p:txBody>
        </p:sp>
        <p:sp>
          <p:nvSpPr>
            <p:cNvPr id="200716" name="Line 12"/>
            <p:cNvSpPr>
              <a:spLocks noChangeShapeType="1"/>
            </p:cNvSpPr>
            <p:nvPr/>
          </p:nvSpPr>
          <p:spPr bwMode="auto">
            <a:xfrm>
              <a:off x="1852" y="2418"/>
              <a:ext cx="1" cy="1217"/>
            </a:xfrm>
            <a:prstGeom prst="line">
              <a:avLst/>
            </a:prstGeom>
            <a:noFill/>
            <a:ln w="0">
              <a:solidFill>
                <a:srgbClr val="000000"/>
              </a:solidFill>
              <a:round/>
              <a:headEnd/>
              <a:tailEnd/>
            </a:ln>
          </p:spPr>
          <p:txBody>
            <a:bodyPr/>
            <a:lstStyle/>
            <a:p>
              <a:endParaRPr lang="en-US"/>
            </a:p>
          </p:txBody>
        </p:sp>
        <p:sp>
          <p:nvSpPr>
            <p:cNvPr id="200717" name="Line 13"/>
            <p:cNvSpPr>
              <a:spLocks noChangeShapeType="1"/>
            </p:cNvSpPr>
            <p:nvPr/>
          </p:nvSpPr>
          <p:spPr bwMode="auto">
            <a:xfrm>
              <a:off x="1820" y="3635"/>
              <a:ext cx="32" cy="1"/>
            </a:xfrm>
            <a:prstGeom prst="line">
              <a:avLst/>
            </a:prstGeom>
            <a:noFill/>
            <a:ln w="0">
              <a:solidFill>
                <a:srgbClr val="000000"/>
              </a:solidFill>
              <a:round/>
              <a:headEnd/>
              <a:tailEnd/>
            </a:ln>
          </p:spPr>
          <p:txBody>
            <a:bodyPr/>
            <a:lstStyle/>
            <a:p>
              <a:endParaRPr lang="en-US"/>
            </a:p>
          </p:txBody>
        </p:sp>
        <p:sp>
          <p:nvSpPr>
            <p:cNvPr id="200718" name="Line 14"/>
            <p:cNvSpPr>
              <a:spLocks noChangeShapeType="1"/>
            </p:cNvSpPr>
            <p:nvPr/>
          </p:nvSpPr>
          <p:spPr bwMode="auto">
            <a:xfrm>
              <a:off x="1820" y="3200"/>
              <a:ext cx="32" cy="1"/>
            </a:xfrm>
            <a:prstGeom prst="line">
              <a:avLst/>
            </a:prstGeom>
            <a:noFill/>
            <a:ln w="0">
              <a:solidFill>
                <a:srgbClr val="000000"/>
              </a:solidFill>
              <a:round/>
              <a:headEnd/>
              <a:tailEnd/>
            </a:ln>
          </p:spPr>
          <p:txBody>
            <a:bodyPr/>
            <a:lstStyle/>
            <a:p>
              <a:endParaRPr lang="en-US"/>
            </a:p>
          </p:txBody>
        </p:sp>
        <p:sp>
          <p:nvSpPr>
            <p:cNvPr id="200719" name="Line 15"/>
            <p:cNvSpPr>
              <a:spLocks noChangeShapeType="1"/>
            </p:cNvSpPr>
            <p:nvPr/>
          </p:nvSpPr>
          <p:spPr bwMode="auto">
            <a:xfrm>
              <a:off x="1820" y="2764"/>
              <a:ext cx="32" cy="1"/>
            </a:xfrm>
            <a:prstGeom prst="line">
              <a:avLst/>
            </a:prstGeom>
            <a:noFill/>
            <a:ln w="0">
              <a:solidFill>
                <a:srgbClr val="000000"/>
              </a:solidFill>
              <a:round/>
              <a:headEnd/>
              <a:tailEnd/>
            </a:ln>
          </p:spPr>
          <p:txBody>
            <a:bodyPr/>
            <a:lstStyle/>
            <a:p>
              <a:endParaRPr lang="en-US"/>
            </a:p>
          </p:txBody>
        </p:sp>
        <p:sp>
          <p:nvSpPr>
            <p:cNvPr id="200720" name="Line 16"/>
            <p:cNvSpPr>
              <a:spLocks noChangeShapeType="1"/>
            </p:cNvSpPr>
            <p:nvPr/>
          </p:nvSpPr>
          <p:spPr bwMode="auto">
            <a:xfrm>
              <a:off x="1852" y="3635"/>
              <a:ext cx="2370" cy="1"/>
            </a:xfrm>
            <a:prstGeom prst="line">
              <a:avLst/>
            </a:prstGeom>
            <a:noFill/>
            <a:ln w="0">
              <a:solidFill>
                <a:srgbClr val="000000"/>
              </a:solidFill>
              <a:round/>
              <a:headEnd/>
              <a:tailEnd/>
            </a:ln>
          </p:spPr>
          <p:txBody>
            <a:bodyPr/>
            <a:lstStyle/>
            <a:p>
              <a:endParaRPr lang="en-US"/>
            </a:p>
          </p:txBody>
        </p:sp>
        <p:sp>
          <p:nvSpPr>
            <p:cNvPr id="200721" name="Line 17"/>
            <p:cNvSpPr>
              <a:spLocks noChangeShapeType="1"/>
            </p:cNvSpPr>
            <p:nvPr/>
          </p:nvSpPr>
          <p:spPr bwMode="auto">
            <a:xfrm flipV="1">
              <a:off x="1852" y="3635"/>
              <a:ext cx="1" cy="24"/>
            </a:xfrm>
            <a:prstGeom prst="line">
              <a:avLst/>
            </a:prstGeom>
            <a:noFill/>
            <a:ln w="0">
              <a:solidFill>
                <a:srgbClr val="000000"/>
              </a:solidFill>
              <a:round/>
              <a:headEnd/>
              <a:tailEnd/>
            </a:ln>
          </p:spPr>
          <p:txBody>
            <a:bodyPr/>
            <a:lstStyle/>
            <a:p>
              <a:endParaRPr lang="en-US"/>
            </a:p>
          </p:txBody>
        </p:sp>
        <p:sp>
          <p:nvSpPr>
            <p:cNvPr id="200722" name="Line 18"/>
            <p:cNvSpPr>
              <a:spLocks noChangeShapeType="1"/>
            </p:cNvSpPr>
            <p:nvPr/>
          </p:nvSpPr>
          <p:spPr bwMode="auto">
            <a:xfrm flipV="1">
              <a:off x="2070" y="3635"/>
              <a:ext cx="1" cy="24"/>
            </a:xfrm>
            <a:prstGeom prst="line">
              <a:avLst/>
            </a:prstGeom>
            <a:noFill/>
            <a:ln w="0">
              <a:solidFill>
                <a:srgbClr val="000000"/>
              </a:solidFill>
              <a:round/>
              <a:headEnd/>
              <a:tailEnd/>
            </a:ln>
          </p:spPr>
          <p:txBody>
            <a:bodyPr/>
            <a:lstStyle/>
            <a:p>
              <a:endParaRPr lang="en-US"/>
            </a:p>
          </p:txBody>
        </p:sp>
        <p:sp>
          <p:nvSpPr>
            <p:cNvPr id="200723" name="Line 19"/>
            <p:cNvSpPr>
              <a:spLocks noChangeShapeType="1"/>
            </p:cNvSpPr>
            <p:nvPr/>
          </p:nvSpPr>
          <p:spPr bwMode="auto">
            <a:xfrm flipV="1">
              <a:off x="2279" y="3635"/>
              <a:ext cx="1" cy="24"/>
            </a:xfrm>
            <a:prstGeom prst="line">
              <a:avLst/>
            </a:prstGeom>
            <a:noFill/>
            <a:ln w="0">
              <a:solidFill>
                <a:srgbClr val="000000"/>
              </a:solidFill>
              <a:round/>
              <a:headEnd/>
              <a:tailEnd/>
            </a:ln>
          </p:spPr>
          <p:txBody>
            <a:bodyPr/>
            <a:lstStyle/>
            <a:p>
              <a:endParaRPr lang="en-US"/>
            </a:p>
          </p:txBody>
        </p:sp>
        <p:sp>
          <p:nvSpPr>
            <p:cNvPr id="200724" name="Line 20"/>
            <p:cNvSpPr>
              <a:spLocks noChangeShapeType="1"/>
            </p:cNvSpPr>
            <p:nvPr/>
          </p:nvSpPr>
          <p:spPr bwMode="auto">
            <a:xfrm flipV="1">
              <a:off x="2497" y="3635"/>
              <a:ext cx="1" cy="24"/>
            </a:xfrm>
            <a:prstGeom prst="line">
              <a:avLst/>
            </a:prstGeom>
            <a:noFill/>
            <a:ln w="0">
              <a:solidFill>
                <a:srgbClr val="000000"/>
              </a:solidFill>
              <a:round/>
              <a:headEnd/>
              <a:tailEnd/>
            </a:ln>
          </p:spPr>
          <p:txBody>
            <a:bodyPr/>
            <a:lstStyle/>
            <a:p>
              <a:endParaRPr lang="en-US"/>
            </a:p>
          </p:txBody>
        </p:sp>
        <p:sp>
          <p:nvSpPr>
            <p:cNvPr id="200725" name="Line 21"/>
            <p:cNvSpPr>
              <a:spLocks noChangeShapeType="1"/>
            </p:cNvSpPr>
            <p:nvPr/>
          </p:nvSpPr>
          <p:spPr bwMode="auto">
            <a:xfrm flipV="1">
              <a:off x="2714" y="3635"/>
              <a:ext cx="1" cy="24"/>
            </a:xfrm>
            <a:prstGeom prst="line">
              <a:avLst/>
            </a:prstGeom>
            <a:noFill/>
            <a:ln w="0">
              <a:solidFill>
                <a:srgbClr val="000000"/>
              </a:solidFill>
              <a:round/>
              <a:headEnd/>
              <a:tailEnd/>
            </a:ln>
          </p:spPr>
          <p:txBody>
            <a:bodyPr/>
            <a:lstStyle/>
            <a:p>
              <a:endParaRPr lang="en-US"/>
            </a:p>
          </p:txBody>
        </p:sp>
        <p:sp>
          <p:nvSpPr>
            <p:cNvPr id="200726" name="Line 22"/>
            <p:cNvSpPr>
              <a:spLocks noChangeShapeType="1"/>
            </p:cNvSpPr>
            <p:nvPr/>
          </p:nvSpPr>
          <p:spPr bwMode="auto">
            <a:xfrm flipV="1">
              <a:off x="2932" y="3635"/>
              <a:ext cx="1" cy="24"/>
            </a:xfrm>
            <a:prstGeom prst="line">
              <a:avLst/>
            </a:prstGeom>
            <a:noFill/>
            <a:ln w="0">
              <a:solidFill>
                <a:srgbClr val="000000"/>
              </a:solidFill>
              <a:round/>
              <a:headEnd/>
              <a:tailEnd/>
            </a:ln>
          </p:spPr>
          <p:txBody>
            <a:bodyPr/>
            <a:lstStyle/>
            <a:p>
              <a:endParaRPr lang="en-US"/>
            </a:p>
          </p:txBody>
        </p:sp>
        <p:sp>
          <p:nvSpPr>
            <p:cNvPr id="200727" name="Line 23"/>
            <p:cNvSpPr>
              <a:spLocks noChangeShapeType="1"/>
            </p:cNvSpPr>
            <p:nvPr/>
          </p:nvSpPr>
          <p:spPr bwMode="auto">
            <a:xfrm flipV="1">
              <a:off x="3142" y="3635"/>
              <a:ext cx="1" cy="24"/>
            </a:xfrm>
            <a:prstGeom prst="line">
              <a:avLst/>
            </a:prstGeom>
            <a:noFill/>
            <a:ln w="0">
              <a:solidFill>
                <a:srgbClr val="000000"/>
              </a:solidFill>
              <a:round/>
              <a:headEnd/>
              <a:tailEnd/>
            </a:ln>
          </p:spPr>
          <p:txBody>
            <a:bodyPr/>
            <a:lstStyle/>
            <a:p>
              <a:endParaRPr lang="en-US"/>
            </a:p>
          </p:txBody>
        </p:sp>
        <p:sp>
          <p:nvSpPr>
            <p:cNvPr id="200728" name="Line 24"/>
            <p:cNvSpPr>
              <a:spLocks noChangeShapeType="1"/>
            </p:cNvSpPr>
            <p:nvPr/>
          </p:nvSpPr>
          <p:spPr bwMode="auto">
            <a:xfrm flipV="1">
              <a:off x="3359" y="3635"/>
              <a:ext cx="1" cy="24"/>
            </a:xfrm>
            <a:prstGeom prst="line">
              <a:avLst/>
            </a:prstGeom>
            <a:noFill/>
            <a:ln w="0">
              <a:solidFill>
                <a:srgbClr val="000000"/>
              </a:solidFill>
              <a:round/>
              <a:headEnd/>
              <a:tailEnd/>
            </a:ln>
          </p:spPr>
          <p:txBody>
            <a:bodyPr/>
            <a:lstStyle/>
            <a:p>
              <a:endParaRPr lang="en-US"/>
            </a:p>
          </p:txBody>
        </p:sp>
        <p:sp>
          <p:nvSpPr>
            <p:cNvPr id="200729" name="Line 25"/>
            <p:cNvSpPr>
              <a:spLocks noChangeShapeType="1"/>
            </p:cNvSpPr>
            <p:nvPr/>
          </p:nvSpPr>
          <p:spPr bwMode="auto">
            <a:xfrm flipV="1">
              <a:off x="3577" y="3635"/>
              <a:ext cx="1" cy="24"/>
            </a:xfrm>
            <a:prstGeom prst="line">
              <a:avLst/>
            </a:prstGeom>
            <a:noFill/>
            <a:ln w="0">
              <a:solidFill>
                <a:srgbClr val="000000"/>
              </a:solidFill>
              <a:round/>
              <a:headEnd/>
              <a:tailEnd/>
            </a:ln>
          </p:spPr>
          <p:txBody>
            <a:bodyPr/>
            <a:lstStyle/>
            <a:p>
              <a:endParaRPr lang="en-US"/>
            </a:p>
          </p:txBody>
        </p:sp>
        <p:sp>
          <p:nvSpPr>
            <p:cNvPr id="200730" name="Line 26"/>
            <p:cNvSpPr>
              <a:spLocks noChangeShapeType="1"/>
            </p:cNvSpPr>
            <p:nvPr/>
          </p:nvSpPr>
          <p:spPr bwMode="auto">
            <a:xfrm flipV="1">
              <a:off x="3795" y="3635"/>
              <a:ext cx="1" cy="24"/>
            </a:xfrm>
            <a:prstGeom prst="line">
              <a:avLst/>
            </a:prstGeom>
            <a:noFill/>
            <a:ln w="0">
              <a:solidFill>
                <a:srgbClr val="000000"/>
              </a:solidFill>
              <a:round/>
              <a:headEnd/>
              <a:tailEnd/>
            </a:ln>
          </p:spPr>
          <p:txBody>
            <a:bodyPr/>
            <a:lstStyle/>
            <a:p>
              <a:endParaRPr lang="en-US"/>
            </a:p>
          </p:txBody>
        </p:sp>
        <p:sp>
          <p:nvSpPr>
            <p:cNvPr id="200731" name="Line 27"/>
            <p:cNvSpPr>
              <a:spLocks noChangeShapeType="1"/>
            </p:cNvSpPr>
            <p:nvPr/>
          </p:nvSpPr>
          <p:spPr bwMode="auto">
            <a:xfrm flipV="1">
              <a:off x="4004" y="3635"/>
              <a:ext cx="1" cy="24"/>
            </a:xfrm>
            <a:prstGeom prst="line">
              <a:avLst/>
            </a:prstGeom>
            <a:noFill/>
            <a:ln w="0">
              <a:solidFill>
                <a:srgbClr val="000000"/>
              </a:solidFill>
              <a:round/>
              <a:headEnd/>
              <a:tailEnd/>
            </a:ln>
          </p:spPr>
          <p:txBody>
            <a:bodyPr/>
            <a:lstStyle/>
            <a:p>
              <a:endParaRPr lang="en-US"/>
            </a:p>
          </p:txBody>
        </p:sp>
        <p:sp>
          <p:nvSpPr>
            <p:cNvPr id="200732" name="Line 28"/>
            <p:cNvSpPr>
              <a:spLocks noChangeShapeType="1"/>
            </p:cNvSpPr>
            <p:nvPr/>
          </p:nvSpPr>
          <p:spPr bwMode="auto">
            <a:xfrm flipV="1">
              <a:off x="4222" y="3635"/>
              <a:ext cx="1" cy="24"/>
            </a:xfrm>
            <a:prstGeom prst="line">
              <a:avLst/>
            </a:prstGeom>
            <a:noFill/>
            <a:ln w="0">
              <a:solidFill>
                <a:srgbClr val="000000"/>
              </a:solidFill>
              <a:round/>
              <a:headEnd/>
              <a:tailEnd/>
            </a:ln>
          </p:spPr>
          <p:txBody>
            <a:bodyPr/>
            <a:lstStyle/>
            <a:p>
              <a:endParaRPr lang="en-US"/>
            </a:p>
          </p:txBody>
        </p:sp>
        <p:sp>
          <p:nvSpPr>
            <p:cNvPr id="200733" name="Line 29"/>
            <p:cNvSpPr>
              <a:spLocks noChangeShapeType="1"/>
            </p:cNvSpPr>
            <p:nvPr/>
          </p:nvSpPr>
          <p:spPr bwMode="auto">
            <a:xfrm flipV="1">
              <a:off x="1852" y="3603"/>
              <a:ext cx="1" cy="64"/>
            </a:xfrm>
            <a:prstGeom prst="line">
              <a:avLst/>
            </a:prstGeom>
            <a:noFill/>
            <a:ln w="0">
              <a:solidFill>
                <a:srgbClr val="000000"/>
              </a:solidFill>
              <a:round/>
              <a:headEnd/>
              <a:tailEnd/>
            </a:ln>
          </p:spPr>
          <p:txBody>
            <a:bodyPr/>
            <a:lstStyle/>
            <a:p>
              <a:endParaRPr lang="en-US"/>
            </a:p>
          </p:txBody>
        </p:sp>
        <p:sp>
          <p:nvSpPr>
            <p:cNvPr id="200734" name="Line 30"/>
            <p:cNvSpPr>
              <a:spLocks noChangeShapeType="1"/>
            </p:cNvSpPr>
            <p:nvPr/>
          </p:nvSpPr>
          <p:spPr bwMode="auto">
            <a:xfrm flipV="1">
              <a:off x="2932" y="3603"/>
              <a:ext cx="1" cy="64"/>
            </a:xfrm>
            <a:prstGeom prst="line">
              <a:avLst/>
            </a:prstGeom>
            <a:noFill/>
            <a:ln w="0">
              <a:solidFill>
                <a:srgbClr val="000000"/>
              </a:solidFill>
              <a:round/>
              <a:headEnd/>
              <a:tailEnd/>
            </a:ln>
          </p:spPr>
          <p:txBody>
            <a:bodyPr/>
            <a:lstStyle/>
            <a:p>
              <a:endParaRPr lang="en-US"/>
            </a:p>
          </p:txBody>
        </p:sp>
        <p:sp>
          <p:nvSpPr>
            <p:cNvPr id="200735" name="Line 31"/>
            <p:cNvSpPr>
              <a:spLocks noChangeShapeType="1"/>
            </p:cNvSpPr>
            <p:nvPr/>
          </p:nvSpPr>
          <p:spPr bwMode="auto">
            <a:xfrm flipV="1">
              <a:off x="4004" y="3603"/>
              <a:ext cx="1" cy="64"/>
            </a:xfrm>
            <a:prstGeom prst="line">
              <a:avLst/>
            </a:prstGeom>
            <a:noFill/>
            <a:ln w="0">
              <a:solidFill>
                <a:srgbClr val="000000"/>
              </a:solidFill>
              <a:round/>
              <a:headEnd/>
              <a:tailEnd/>
            </a:ln>
          </p:spPr>
          <p:txBody>
            <a:bodyPr/>
            <a:lstStyle/>
            <a:p>
              <a:endParaRPr lang="en-US"/>
            </a:p>
          </p:txBody>
        </p:sp>
        <p:sp>
          <p:nvSpPr>
            <p:cNvPr id="200736" name="Oval 32"/>
            <p:cNvSpPr>
              <a:spLocks noChangeArrowheads="1"/>
            </p:cNvSpPr>
            <p:nvPr/>
          </p:nvSpPr>
          <p:spPr bwMode="auto">
            <a:xfrm>
              <a:off x="2255" y="2676"/>
              <a:ext cx="40" cy="40"/>
            </a:xfrm>
            <a:prstGeom prst="ellipse">
              <a:avLst/>
            </a:prstGeom>
            <a:solidFill>
              <a:srgbClr val="000000"/>
            </a:solidFill>
            <a:ln w="12700">
              <a:solidFill>
                <a:srgbClr val="000000"/>
              </a:solidFill>
              <a:round/>
              <a:headEnd/>
              <a:tailEnd/>
            </a:ln>
          </p:spPr>
          <p:txBody>
            <a:bodyPr/>
            <a:lstStyle/>
            <a:p>
              <a:endParaRPr lang="en-US"/>
            </a:p>
          </p:txBody>
        </p:sp>
        <p:sp>
          <p:nvSpPr>
            <p:cNvPr id="200737" name="Oval 33"/>
            <p:cNvSpPr>
              <a:spLocks noChangeArrowheads="1"/>
            </p:cNvSpPr>
            <p:nvPr/>
          </p:nvSpPr>
          <p:spPr bwMode="auto">
            <a:xfrm>
              <a:off x="2255" y="2821"/>
              <a:ext cx="40" cy="40"/>
            </a:xfrm>
            <a:prstGeom prst="ellipse">
              <a:avLst/>
            </a:prstGeom>
            <a:solidFill>
              <a:srgbClr val="000000"/>
            </a:solidFill>
            <a:ln w="12700">
              <a:solidFill>
                <a:srgbClr val="000000"/>
              </a:solidFill>
              <a:round/>
              <a:headEnd/>
              <a:tailEnd/>
            </a:ln>
          </p:spPr>
          <p:txBody>
            <a:bodyPr/>
            <a:lstStyle/>
            <a:p>
              <a:endParaRPr lang="en-US"/>
            </a:p>
          </p:txBody>
        </p:sp>
        <p:sp>
          <p:nvSpPr>
            <p:cNvPr id="200738" name="Oval 34"/>
            <p:cNvSpPr>
              <a:spLocks noChangeArrowheads="1"/>
            </p:cNvSpPr>
            <p:nvPr/>
          </p:nvSpPr>
          <p:spPr bwMode="auto">
            <a:xfrm>
              <a:off x="2255" y="2434"/>
              <a:ext cx="40" cy="40"/>
            </a:xfrm>
            <a:prstGeom prst="ellipse">
              <a:avLst/>
            </a:prstGeom>
            <a:solidFill>
              <a:srgbClr val="000000"/>
            </a:solidFill>
            <a:ln w="12700">
              <a:solidFill>
                <a:srgbClr val="000000"/>
              </a:solidFill>
              <a:round/>
              <a:headEnd/>
              <a:tailEnd/>
            </a:ln>
          </p:spPr>
          <p:txBody>
            <a:bodyPr/>
            <a:lstStyle/>
            <a:p>
              <a:endParaRPr lang="en-US"/>
            </a:p>
          </p:txBody>
        </p:sp>
        <p:sp>
          <p:nvSpPr>
            <p:cNvPr id="200739" name="Oval 35"/>
            <p:cNvSpPr>
              <a:spLocks noChangeArrowheads="1"/>
            </p:cNvSpPr>
            <p:nvPr/>
          </p:nvSpPr>
          <p:spPr bwMode="auto">
            <a:xfrm>
              <a:off x="2255" y="2813"/>
              <a:ext cx="40" cy="40"/>
            </a:xfrm>
            <a:prstGeom prst="ellipse">
              <a:avLst/>
            </a:prstGeom>
            <a:solidFill>
              <a:srgbClr val="000000"/>
            </a:solidFill>
            <a:ln w="12700">
              <a:solidFill>
                <a:srgbClr val="000000"/>
              </a:solidFill>
              <a:round/>
              <a:headEnd/>
              <a:tailEnd/>
            </a:ln>
          </p:spPr>
          <p:txBody>
            <a:bodyPr/>
            <a:lstStyle/>
            <a:p>
              <a:endParaRPr lang="en-US"/>
            </a:p>
          </p:txBody>
        </p:sp>
        <p:sp>
          <p:nvSpPr>
            <p:cNvPr id="200740" name="Oval 36"/>
            <p:cNvSpPr>
              <a:spLocks noChangeArrowheads="1"/>
            </p:cNvSpPr>
            <p:nvPr/>
          </p:nvSpPr>
          <p:spPr bwMode="auto">
            <a:xfrm>
              <a:off x="2473" y="2643"/>
              <a:ext cx="40" cy="41"/>
            </a:xfrm>
            <a:prstGeom prst="ellipse">
              <a:avLst/>
            </a:prstGeom>
            <a:solidFill>
              <a:srgbClr val="000000"/>
            </a:solidFill>
            <a:ln w="12700">
              <a:solidFill>
                <a:srgbClr val="000000"/>
              </a:solidFill>
              <a:round/>
              <a:headEnd/>
              <a:tailEnd/>
            </a:ln>
          </p:spPr>
          <p:txBody>
            <a:bodyPr/>
            <a:lstStyle/>
            <a:p>
              <a:endParaRPr lang="en-US"/>
            </a:p>
          </p:txBody>
        </p:sp>
        <p:sp>
          <p:nvSpPr>
            <p:cNvPr id="200741" name="Oval 37"/>
            <p:cNvSpPr>
              <a:spLocks noChangeArrowheads="1"/>
            </p:cNvSpPr>
            <p:nvPr/>
          </p:nvSpPr>
          <p:spPr bwMode="auto">
            <a:xfrm>
              <a:off x="2473" y="2643"/>
              <a:ext cx="40" cy="41"/>
            </a:xfrm>
            <a:prstGeom prst="ellipse">
              <a:avLst/>
            </a:prstGeom>
            <a:solidFill>
              <a:srgbClr val="000000"/>
            </a:solidFill>
            <a:ln w="12700">
              <a:solidFill>
                <a:srgbClr val="000000"/>
              </a:solidFill>
              <a:round/>
              <a:headEnd/>
              <a:tailEnd/>
            </a:ln>
          </p:spPr>
          <p:txBody>
            <a:bodyPr/>
            <a:lstStyle/>
            <a:p>
              <a:endParaRPr lang="en-US"/>
            </a:p>
          </p:txBody>
        </p:sp>
        <p:sp>
          <p:nvSpPr>
            <p:cNvPr id="200742" name="Oval 38"/>
            <p:cNvSpPr>
              <a:spLocks noChangeArrowheads="1"/>
            </p:cNvSpPr>
            <p:nvPr/>
          </p:nvSpPr>
          <p:spPr bwMode="auto">
            <a:xfrm>
              <a:off x="2473" y="2901"/>
              <a:ext cx="40" cy="41"/>
            </a:xfrm>
            <a:prstGeom prst="ellipse">
              <a:avLst/>
            </a:prstGeom>
            <a:solidFill>
              <a:srgbClr val="000000"/>
            </a:solidFill>
            <a:ln w="12700">
              <a:solidFill>
                <a:srgbClr val="000000"/>
              </a:solidFill>
              <a:round/>
              <a:headEnd/>
              <a:tailEnd/>
            </a:ln>
          </p:spPr>
          <p:txBody>
            <a:bodyPr/>
            <a:lstStyle/>
            <a:p>
              <a:endParaRPr lang="en-US"/>
            </a:p>
          </p:txBody>
        </p:sp>
        <p:sp>
          <p:nvSpPr>
            <p:cNvPr id="200743" name="Oval 39"/>
            <p:cNvSpPr>
              <a:spLocks noChangeArrowheads="1"/>
            </p:cNvSpPr>
            <p:nvPr/>
          </p:nvSpPr>
          <p:spPr bwMode="auto">
            <a:xfrm>
              <a:off x="2473" y="2627"/>
              <a:ext cx="40" cy="41"/>
            </a:xfrm>
            <a:prstGeom prst="ellipse">
              <a:avLst/>
            </a:prstGeom>
            <a:solidFill>
              <a:srgbClr val="000000"/>
            </a:solidFill>
            <a:ln w="12700">
              <a:solidFill>
                <a:srgbClr val="000000"/>
              </a:solidFill>
              <a:round/>
              <a:headEnd/>
              <a:tailEnd/>
            </a:ln>
          </p:spPr>
          <p:txBody>
            <a:bodyPr/>
            <a:lstStyle/>
            <a:p>
              <a:endParaRPr lang="en-US"/>
            </a:p>
          </p:txBody>
        </p:sp>
        <p:sp>
          <p:nvSpPr>
            <p:cNvPr id="200744" name="Oval 40"/>
            <p:cNvSpPr>
              <a:spLocks noChangeArrowheads="1"/>
            </p:cNvSpPr>
            <p:nvPr/>
          </p:nvSpPr>
          <p:spPr bwMode="auto">
            <a:xfrm>
              <a:off x="2908" y="3143"/>
              <a:ext cx="40" cy="40"/>
            </a:xfrm>
            <a:prstGeom prst="ellipse">
              <a:avLst/>
            </a:prstGeom>
            <a:solidFill>
              <a:srgbClr val="000000"/>
            </a:solidFill>
            <a:ln w="12700">
              <a:solidFill>
                <a:srgbClr val="000000"/>
              </a:solidFill>
              <a:round/>
              <a:headEnd/>
              <a:tailEnd/>
            </a:ln>
          </p:spPr>
          <p:txBody>
            <a:bodyPr/>
            <a:lstStyle/>
            <a:p>
              <a:endParaRPr lang="en-US"/>
            </a:p>
          </p:txBody>
        </p:sp>
        <p:sp>
          <p:nvSpPr>
            <p:cNvPr id="200745" name="Oval 41"/>
            <p:cNvSpPr>
              <a:spLocks noChangeArrowheads="1"/>
            </p:cNvSpPr>
            <p:nvPr/>
          </p:nvSpPr>
          <p:spPr bwMode="auto">
            <a:xfrm>
              <a:off x="2908" y="3208"/>
              <a:ext cx="40" cy="40"/>
            </a:xfrm>
            <a:prstGeom prst="ellipse">
              <a:avLst/>
            </a:prstGeom>
            <a:solidFill>
              <a:srgbClr val="000000"/>
            </a:solidFill>
            <a:ln w="12700">
              <a:solidFill>
                <a:srgbClr val="000000"/>
              </a:solidFill>
              <a:round/>
              <a:headEnd/>
              <a:tailEnd/>
            </a:ln>
          </p:spPr>
          <p:txBody>
            <a:bodyPr/>
            <a:lstStyle/>
            <a:p>
              <a:endParaRPr lang="en-US"/>
            </a:p>
          </p:txBody>
        </p:sp>
        <p:sp>
          <p:nvSpPr>
            <p:cNvPr id="200746" name="Oval 42"/>
            <p:cNvSpPr>
              <a:spLocks noChangeArrowheads="1"/>
            </p:cNvSpPr>
            <p:nvPr/>
          </p:nvSpPr>
          <p:spPr bwMode="auto">
            <a:xfrm>
              <a:off x="2908" y="2966"/>
              <a:ext cx="40" cy="40"/>
            </a:xfrm>
            <a:prstGeom prst="ellipse">
              <a:avLst/>
            </a:prstGeom>
            <a:solidFill>
              <a:srgbClr val="000000"/>
            </a:solidFill>
            <a:ln w="12700">
              <a:solidFill>
                <a:srgbClr val="000000"/>
              </a:solidFill>
              <a:round/>
              <a:headEnd/>
              <a:tailEnd/>
            </a:ln>
          </p:spPr>
          <p:txBody>
            <a:bodyPr/>
            <a:lstStyle/>
            <a:p>
              <a:endParaRPr lang="en-US"/>
            </a:p>
          </p:txBody>
        </p:sp>
        <p:sp>
          <p:nvSpPr>
            <p:cNvPr id="200747" name="Oval 43"/>
            <p:cNvSpPr>
              <a:spLocks noChangeArrowheads="1"/>
            </p:cNvSpPr>
            <p:nvPr/>
          </p:nvSpPr>
          <p:spPr bwMode="auto">
            <a:xfrm>
              <a:off x="2908" y="3175"/>
              <a:ext cx="40" cy="41"/>
            </a:xfrm>
            <a:prstGeom prst="ellipse">
              <a:avLst/>
            </a:prstGeom>
            <a:solidFill>
              <a:srgbClr val="000000"/>
            </a:solidFill>
            <a:ln w="12700">
              <a:solidFill>
                <a:srgbClr val="000000"/>
              </a:solidFill>
              <a:round/>
              <a:headEnd/>
              <a:tailEnd/>
            </a:ln>
          </p:spPr>
          <p:txBody>
            <a:bodyPr/>
            <a:lstStyle/>
            <a:p>
              <a:endParaRPr lang="en-US"/>
            </a:p>
          </p:txBody>
        </p:sp>
        <p:sp>
          <p:nvSpPr>
            <p:cNvPr id="200748" name="Oval 44"/>
            <p:cNvSpPr>
              <a:spLocks noChangeArrowheads="1"/>
            </p:cNvSpPr>
            <p:nvPr/>
          </p:nvSpPr>
          <p:spPr bwMode="auto">
            <a:xfrm>
              <a:off x="3770" y="3103"/>
              <a:ext cx="41" cy="40"/>
            </a:xfrm>
            <a:prstGeom prst="ellipse">
              <a:avLst/>
            </a:prstGeom>
            <a:solidFill>
              <a:srgbClr val="000000"/>
            </a:solidFill>
            <a:ln w="12700">
              <a:solidFill>
                <a:srgbClr val="000000"/>
              </a:solidFill>
              <a:round/>
              <a:headEnd/>
              <a:tailEnd/>
            </a:ln>
          </p:spPr>
          <p:txBody>
            <a:bodyPr/>
            <a:lstStyle/>
            <a:p>
              <a:endParaRPr lang="en-US"/>
            </a:p>
          </p:txBody>
        </p:sp>
        <p:sp>
          <p:nvSpPr>
            <p:cNvPr id="200749" name="Oval 45"/>
            <p:cNvSpPr>
              <a:spLocks noChangeArrowheads="1"/>
            </p:cNvSpPr>
            <p:nvPr/>
          </p:nvSpPr>
          <p:spPr bwMode="auto">
            <a:xfrm>
              <a:off x="3770" y="3151"/>
              <a:ext cx="41" cy="40"/>
            </a:xfrm>
            <a:prstGeom prst="ellipse">
              <a:avLst/>
            </a:prstGeom>
            <a:solidFill>
              <a:srgbClr val="000000"/>
            </a:solidFill>
            <a:ln w="12700">
              <a:solidFill>
                <a:srgbClr val="000000"/>
              </a:solidFill>
              <a:round/>
              <a:headEnd/>
              <a:tailEnd/>
            </a:ln>
          </p:spPr>
          <p:txBody>
            <a:bodyPr/>
            <a:lstStyle/>
            <a:p>
              <a:endParaRPr lang="en-US"/>
            </a:p>
          </p:txBody>
        </p:sp>
        <p:sp>
          <p:nvSpPr>
            <p:cNvPr id="200750" name="Oval 46"/>
            <p:cNvSpPr>
              <a:spLocks noChangeArrowheads="1"/>
            </p:cNvSpPr>
            <p:nvPr/>
          </p:nvSpPr>
          <p:spPr bwMode="auto">
            <a:xfrm>
              <a:off x="3770" y="3329"/>
              <a:ext cx="41" cy="40"/>
            </a:xfrm>
            <a:prstGeom prst="ellipse">
              <a:avLst/>
            </a:prstGeom>
            <a:solidFill>
              <a:srgbClr val="000000"/>
            </a:solidFill>
            <a:ln w="12700">
              <a:solidFill>
                <a:srgbClr val="000000"/>
              </a:solidFill>
              <a:round/>
              <a:headEnd/>
              <a:tailEnd/>
            </a:ln>
          </p:spPr>
          <p:txBody>
            <a:bodyPr/>
            <a:lstStyle/>
            <a:p>
              <a:endParaRPr lang="en-US"/>
            </a:p>
          </p:txBody>
        </p:sp>
        <p:sp>
          <p:nvSpPr>
            <p:cNvPr id="200751" name="Oval 47"/>
            <p:cNvSpPr>
              <a:spLocks noChangeArrowheads="1"/>
            </p:cNvSpPr>
            <p:nvPr/>
          </p:nvSpPr>
          <p:spPr bwMode="auto">
            <a:xfrm>
              <a:off x="3770" y="2958"/>
              <a:ext cx="41" cy="40"/>
            </a:xfrm>
            <a:prstGeom prst="ellipse">
              <a:avLst/>
            </a:prstGeom>
            <a:solidFill>
              <a:srgbClr val="000000"/>
            </a:solidFill>
            <a:ln w="12700">
              <a:solidFill>
                <a:srgbClr val="000000"/>
              </a:solidFill>
              <a:round/>
              <a:headEnd/>
              <a:tailEnd/>
            </a:ln>
          </p:spPr>
          <p:txBody>
            <a:bodyPr/>
            <a:lstStyle/>
            <a:p>
              <a:endParaRPr lang="en-US"/>
            </a:p>
          </p:txBody>
        </p:sp>
        <p:sp>
          <p:nvSpPr>
            <p:cNvPr id="200752" name="Rectangle 48"/>
            <p:cNvSpPr>
              <a:spLocks noChangeArrowheads="1"/>
            </p:cNvSpPr>
            <p:nvPr/>
          </p:nvSpPr>
          <p:spPr bwMode="auto">
            <a:xfrm>
              <a:off x="1707" y="3570"/>
              <a:ext cx="62" cy="134"/>
            </a:xfrm>
            <a:prstGeom prst="rect">
              <a:avLst/>
            </a:prstGeom>
            <a:noFill/>
            <a:ln w="9525">
              <a:noFill/>
              <a:miter lim="800000"/>
              <a:headEnd/>
              <a:tailEnd/>
            </a:ln>
          </p:spPr>
          <p:txBody>
            <a:bodyPr wrap="none" lIns="0" tIns="0" rIns="0" bIns="0">
              <a:spAutoFit/>
            </a:bodyPr>
            <a:lstStyle/>
            <a:p>
              <a:r>
                <a:rPr lang="en-US" sz="1400">
                  <a:solidFill>
                    <a:srgbClr val="000000"/>
                  </a:solidFill>
                </a:rPr>
                <a:t>0</a:t>
              </a:r>
              <a:endParaRPr lang="en-US" sz="1800"/>
            </a:p>
          </p:txBody>
        </p:sp>
        <p:sp>
          <p:nvSpPr>
            <p:cNvPr id="200753" name="Rectangle 49"/>
            <p:cNvSpPr>
              <a:spLocks noChangeArrowheads="1"/>
            </p:cNvSpPr>
            <p:nvPr/>
          </p:nvSpPr>
          <p:spPr bwMode="auto">
            <a:xfrm>
              <a:off x="1707" y="3135"/>
              <a:ext cx="62" cy="134"/>
            </a:xfrm>
            <a:prstGeom prst="rect">
              <a:avLst/>
            </a:prstGeom>
            <a:noFill/>
            <a:ln w="9525">
              <a:noFill/>
              <a:miter lim="800000"/>
              <a:headEnd/>
              <a:tailEnd/>
            </a:ln>
          </p:spPr>
          <p:txBody>
            <a:bodyPr wrap="none" lIns="0" tIns="0" rIns="0" bIns="0">
              <a:spAutoFit/>
            </a:bodyPr>
            <a:lstStyle/>
            <a:p>
              <a:r>
                <a:rPr lang="en-US" sz="1400">
                  <a:solidFill>
                    <a:srgbClr val="000000"/>
                  </a:solidFill>
                </a:rPr>
                <a:t>5</a:t>
              </a:r>
              <a:endParaRPr lang="en-US" sz="1800"/>
            </a:p>
          </p:txBody>
        </p:sp>
        <p:sp>
          <p:nvSpPr>
            <p:cNvPr id="200754" name="Rectangle 50"/>
            <p:cNvSpPr>
              <a:spLocks noChangeArrowheads="1"/>
            </p:cNvSpPr>
            <p:nvPr/>
          </p:nvSpPr>
          <p:spPr bwMode="auto">
            <a:xfrm>
              <a:off x="1642" y="2700"/>
              <a:ext cx="124" cy="134"/>
            </a:xfrm>
            <a:prstGeom prst="rect">
              <a:avLst/>
            </a:prstGeom>
            <a:noFill/>
            <a:ln w="9525">
              <a:noFill/>
              <a:miter lim="800000"/>
              <a:headEnd/>
              <a:tailEnd/>
            </a:ln>
          </p:spPr>
          <p:txBody>
            <a:bodyPr wrap="none" lIns="0" tIns="0" rIns="0" bIns="0">
              <a:spAutoFit/>
            </a:bodyPr>
            <a:lstStyle/>
            <a:p>
              <a:r>
                <a:rPr lang="en-US" sz="1400">
                  <a:solidFill>
                    <a:srgbClr val="000000"/>
                  </a:solidFill>
                </a:rPr>
                <a:t>10</a:t>
              </a:r>
              <a:endParaRPr lang="en-US" sz="1800"/>
            </a:p>
          </p:txBody>
        </p:sp>
        <p:sp>
          <p:nvSpPr>
            <p:cNvPr id="200755" name="Rectangle 51"/>
            <p:cNvSpPr>
              <a:spLocks noChangeArrowheads="1"/>
            </p:cNvSpPr>
            <p:nvPr/>
          </p:nvSpPr>
          <p:spPr bwMode="auto">
            <a:xfrm>
              <a:off x="1739" y="3732"/>
              <a:ext cx="223" cy="134"/>
            </a:xfrm>
            <a:prstGeom prst="rect">
              <a:avLst/>
            </a:prstGeom>
            <a:noFill/>
            <a:ln w="9525">
              <a:noFill/>
              <a:miter lim="800000"/>
              <a:headEnd/>
              <a:tailEnd/>
            </a:ln>
          </p:spPr>
          <p:txBody>
            <a:bodyPr wrap="none" lIns="0" tIns="0" rIns="0" bIns="0">
              <a:spAutoFit/>
            </a:bodyPr>
            <a:lstStyle/>
            <a:p>
              <a:r>
                <a:rPr lang="en-US" sz="1400">
                  <a:solidFill>
                    <a:srgbClr val="000000"/>
                  </a:solidFill>
                </a:rPr>
                <a:t>-100</a:t>
              </a:r>
              <a:endParaRPr lang="en-US" sz="1800"/>
            </a:p>
          </p:txBody>
        </p:sp>
        <p:sp>
          <p:nvSpPr>
            <p:cNvPr id="200756" name="Rectangle 52"/>
            <p:cNvSpPr>
              <a:spLocks noChangeArrowheads="1"/>
            </p:cNvSpPr>
            <p:nvPr/>
          </p:nvSpPr>
          <p:spPr bwMode="auto">
            <a:xfrm>
              <a:off x="2835" y="3732"/>
              <a:ext cx="186" cy="134"/>
            </a:xfrm>
            <a:prstGeom prst="rect">
              <a:avLst/>
            </a:prstGeom>
            <a:noFill/>
            <a:ln w="9525">
              <a:noFill/>
              <a:miter lim="800000"/>
              <a:headEnd/>
              <a:tailEnd/>
            </a:ln>
          </p:spPr>
          <p:txBody>
            <a:bodyPr wrap="none" lIns="0" tIns="0" rIns="0" bIns="0">
              <a:spAutoFit/>
            </a:bodyPr>
            <a:lstStyle/>
            <a:p>
              <a:r>
                <a:rPr lang="en-US" sz="1400">
                  <a:solidFill>
                    <a:srgbClr val="000000"/>
                  </a:solidFill>
                </a:rPr>
                <a:t>400</a:t>
              </a:r>
              <a:endParaRPr lang="en-US" sz="1800"/>
            </a:p>
          </p:txBody>
        </p:sp>
        <p:sp>
          <p:nvSpPr>
            <p:cNvPr id="200757" name="Rectangle 53"/>
            <p:cNvSpPr>
              <a:spLocks noChangeArrowheads="1"/>
            </p:cNvSpPr>
            <p:nvPr/>
          </p:nvSpPr>
          <p:spPr bwMode="auto">
            <a:xfrm>
              <a:off x="3907" y="3732"/>
              <a:ext cx="186" cy="134"/>
            </a:xfrm>
            <a:prstGeom prst="rect">
              <a:avLst/>
            </a:prstGeom>
            <a:noFill/>
            <a:ln w="9525">
              <a:noFill/>
              <a:miter lim="800000"/>
              <a:headEnd/>
              <a:tailEnd/>
            </a:ln>
          </p:spPr>
          <p:txBody>
            <a:bodyPr wrap="none" lIns="0" tIns="0" rIns="0" bIns="0">
              <a:spAutoFit/>
            </a:bodyPr>
            <a:lstStyle/>
            <a:p>
              <a:r>
                <a:rPr lang="en-US" sz="1400">
                  <a:solidFill>
                    <a:srgbClr val="000000"/>
                  </a:solidFill>
                </a:rPr>
                <a:t>900</a:t>
              </a:r>
              <a:endParaRPr lang="en-US" sz="1800"/>
            </a:p>
          </p:txBody>
        </p:sp>
        <p:sp>
          <p:nvSpPr>
            <p:cNvPr id="200758" name="Rectangle 54"/>
            <p:cNvSpPr>
              <a:spLocks noChangeArrowheads="1"/>
            </p:cNvSpPr>
            <p:nvPr/>
          </p:nvSpPr>
          <p:spPr bwMode="auto">
            <a:xfrm>
              <a:off x="2642" y="3925"/>
              <a:ext cx="764" cy="134"/>
            </a:xfrm>
            <a:prstGeom prst="rect">
              <a:avLst/>
            </a:prstGeom>
            <a:noFill/>
            <a:ln w="9525">
              <a:noFill/>
              <a:miter lim="800000"/>
              <a:headEnd/>
              <a:tailEnd/>
            </a:ln>
          </p:spPr>
          <p:txBody>
            <a:bodyPr wrap="none" lIns="0" tIns="0" rIns="0" bIns="0">
              <a:spAutoFit/>
            </a:bodyPr>
            <a:lstStyle/>
            <a:p>
              <a:r>
                <a:rPr lang="en-US" sz="1400" b="1">
                  <a:solidFill>
                    <a:srgbClr val="000000"/>
                  </a:solidFill>
                </a:rPr>
                <a:t>Water Amount</a:t>
              </a:r>
              <a:endParaRPr lang="en-US" sz="1800"/>
            </a:p>
          </p:txBody>
        </p:sp>
        <p:sp>
          <p:nvSpPr>
            <p:cNvPr id="200759" name="Rectangle 55"/>
            <p:cNvSpPr>
              <a:spLocks noChangeArrowheads="1"/>
            </p:cNvSpPr>
            <p:nvPr/>
          </p:nvSpPr>
          <p:spPr bwMode="auto">
            <a:xfrm rot="16200000">
              <a:off x="1177" y="2977"/>
              <a:ext cx="696" cy="134"/>
            </a:xfrm>
            <a:prstGeom prst="rect">
              <a:avLst/>
            </a:prstGeom>
            <a:noFill/>
            <a:ln w="9525">
              <a:noFill/>
              <a:miter lim="800000"/>
              <a:headEnd/>
              <a:tailEnd/>
            </a:ln>
          </p:spPr>
          <p:txBody>
            <a:bodyPr wrap="none" lIns="0" tIns="0" rIns="0" bIns="0">
              <a:spAutoFit/>
            </a:bodyPr>
            <a:lstStyle/>
            <a:p>
              <a:r>
                <a:rPr lang="en-US" sz="1400" b="1">
                  <a:solidFill>
                    <a:srgbClr val="000000"/>
                  </a:solidFill>
                </a:rPr>
                <a:t>Berry Weight</a:t>
              </a:r>
              <a:endParaRPr lang="en-US" sz="18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0707">
                                            <p:txEl>
                                              <p:pRg st="1" end="1"/>
                                            </p:txEl>
                                          </p:spTgt>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200708"/>
                                        </p:tgtEl>
                                        <p:attrNameLst>
                                          <p:attrName>style.visibility</p:attrName>
                                        </p:attrNameLst>
                                      </p:cBhvr>
                                      <p:to>
                                        <p:strVal val="visible"/>
                                      </p:to>
                                    </p:set>
                                    <p:animEffect transition="in" filter="wipe(left)">
                                      <p:cBhvr>
                                        <p:cTn id="10" dur="500"/>
                                        <p:tgtEl>
                                          <p:spTgt spid="20070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070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0707">
                                            <p:txEl>
                                              <p:pRg st="4" end="4"/>
                                            </p:txEl>
                                          </p:spTgt>
                                        </p:tgtEl>
                                        <p:attrNameLst>
                                          <p:attrName>style.visibility</p:attrName>
                                        </p:attrNameLst>
                                      </p:cBhvr>
                                      <p:to>
                                        <p:strVal val="visible"/>
                                      </p:to>
                                    </p:set>
                                  </p:childTnLst>
                                </p:cTn>
                              </p:par>
                            </p:childTnLst>
                          </p:cTn>
                        </p:par>
                        <p:par>
                          <p:cTn id="19" fill="hold">
                            <p:stCondLst>
                              <p:cond delay="0"/>
                            </p:stCondLst>
                            <p:childTnLst>
                              <p:par>
                                <p:cTn id="20" presetID="22" presetClass="entr" presetSubtype="8" fill="hold" grpId="0" nodeType="afterEffect">
                                  <p:stCondLst>
                                    <p:cond delay="0"/>
                                  </p:stCondLst>
                                  <p:childTnLst>
                                    <p:set>
                                      <p:cBhvr>
                                        <p:cTn id="21" dur="1" fill="hold">
                                          <p:stCondLst>
                                            <p:cond delay="0"/>
                                          </p:stCondLst>
                                        </p:cTn>
                                        <p:tgtEl>
                                          <p:spTgt spid="200709"/>
                                        </p:tgtEl>
                                        <p:attrNameLst>
                                          <p:attrName>style.visibility</p:attrName>
                                        </p:attrNameLst>
                                      </p:cBhvr>
                                      <p:to>
                                        <p:strVal val="visible"/>
                                      </p:to>
                                    </p:set>
                                    <p:animEffect transition="in" filter="wipe(left)">
                                      <p:cBhvr>
                                        <p:cTn id="22" dur="500"/>
                                        <p:tgtEl>
                                          <p:spTgt spid="200709"/>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200710"/>
                                        </p:tgtEl>
                                        <p:attrNameLst>
                                          <p:attrName>style.visibility</p:attrName>
                                        </p:attrNameLst>
                                      </p:cBhvr>
                                      <p:to>
                                        <p:strVal val="visible"/>
                                      </p:to>
                                    </p:set>
                                    <p:animEffect transition="in" filter="wipe(left)">
                                      <p:cBhvr>
                                        <p:cTn id="26" dur="500"/>
                                        <p:tgtEl>
                                          <p:spTgt spid="200710"/>
                                        </p:tgtEl>
                                      </p:cBhvr>
                                    </p:animEffect>
                                  </p:child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200711"/>
                                        </p:tgtEl>
                                        <p:attrNameLst>
                                          <p:attrName>style.visibility</p:attrName>
                                        </p:attrNameLst>
                                      </p:cBhvr>
                                      <p:to>
                                        <p:strVal val="visible"/>
                                      </p:to>
                                    </p:set>
                                    <p:animEffect transition="in" filter="wipe(left)">
                                      <p:cBhvr>
                                        <p:cTn id="30" dur="500"/>
                                        <p:tgtEl>
                                          <p:spTgt spid="200711"/>
                                        </p:tgtEl>
                                      </p:cBhvr>
                                    </p:animEffect>
                                  </p:childTnLst>
                                </p:cTn>
                              </p:par>
                            </p:childTnLst>
                          </p:cTn>
                        </p:par>
                        <p:par>
                          <p:cTn id="31" fill="hold">
                            <p:stCondLst>
                              <p:cond delay="1500"/>
                            </p:stCondLst>
                            <p:childTnLst>
                              <p:par>
                                <p:cTn id="32" presetID="22" presetClass="entr" presetSubtype="8" fill="hold" grpId="0" nodeType="afterEffect">
                                  <p:stCondLst>
                                    <p:cond delay="0"/>
                                  </p:stCondLst>
                                  <p:childTnLst>
                                    <p:set>
                                      <p:cBhvr>
                                        <p:cTn id="33" dur="1" fill="hold">
                                          <p:stCondLst>
                                            <p:cond delay="0"/>
                                          </p:stCondLst>
                                        </p:cTn>
                                        <p:tgtEl>
                                          <p:spTgt spid="200712"/>
                                        </p:tgtEl>
                                        <p:attrNameLst>
                                          <p:attrName>style.visibility</p:attrName>
                                        </p:attrNameLst>
                                      </p:cBhvr>
                                      <p:to>
                                        <p:strVal val="visible"/>
                                      </p:to>
                                    </p:set>
                                    <p:animEffect transition="in" filter="wipe(left)">
                                      <p:cBhvr>
                                        <p:cTn id="34" dur="500"/>
                                        <p:tgtEl>
                                          <p:spTgt spid="2007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uiExpand="1" build="p"/>
      <p:bldP spid="200708" grpId="0" animBg="1"/>
      <p:bldP spid="200709" grpId="0" animBg="1"/>
      <p:bldP spid="200710" grpId="0" animBg="1"/>
      <p:bldP spid="200711" grpId="0" animBg="1"/>
      <p:bldP spid="2007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One-Way ANOVA</a:t>
            </a:r>
          </a:p>
        </p:txBody>
      </p:sp>
      <p:sp>
        <p:nvSpPr>
          <p:cNvPr id="5" name="Slide Number Placeholder 4"/>
          <p:cNvSpPr>
            <a:spLocks noGrp="1"/>
          </p:cNvSpPr>
          <p:nvPr>
            <p:ph type="sldNum" sz="quarter" idx="11"/>
          </p:nvPr>
        </p:nvSpPr>
        <p:spPr/>
        <p:txBody>
          <a:bodyPr/>
          <a:lstStyle/>
          <a:p>
            <a:fld id="{C23DD76D-F2FD-4CD1-BFF8-17591DDD9C00}" type="slidenum">
              <a:rPr lang="en-US"/>
              <a:pPr/>
              <a:t>6</a:t>
            </a:fld>
            <a:endParaRPr lang="en-US"/>
          </a:p>
        </p:txBody>
      </p:sp>
      <p:sp>
        <p:nvSpPr>
          <p:cNvPr id="205826" name="Rectangle 2"/>
          <p:cNvSpPr>
            <a:spLocks noGrp="1" noChangeArrowheads="1"/>
          </p:cNvSpPr>
          <p:nvPr>
            <p:ph type="title"/>
          </p:nvPr>
        </p:nvSpPr>
        <p:spPr/>
        <p:txBody>
          <a:bodyPr/>
          <a:lstStyle/>
          <a:p>
            <a:r>
              <a:rPr lang="en-US" dirty="0" smtClean="0"/>
              <a:t>Examine Handout</a:t>
            </a:r>
            <a:endParaRPr lang="en-US" dirty="0"/>
          </a:p>
        </p:txBody>
      </p:sp>
      <p:sp>
        <p:nvSpPr>
          <p:cNvPr id="205827" name="Rectangle 3"/>
          <p:cNvSpPr>
            <a:spLocks noGrp="1" noChangeArrowheads="1"/>
          </p:cNvSpPr>
          <p:nvPr>
            <p:ph type="body" idx="1"/>
          </p:nvPr>
        </p:nvSpPr>
        <p:spPr>
          <a:xfrm>
            <a:off x="457200" y="1143000"/>
            <a:ext cx="8458200" cy="5334000"/>
          </a:xfrm>
        </p:spPr>
        <p:txBody>
          <a:bodyPr/>
          <a:lstStyle/>
          <a:p>
            <a:r>
              <a:rPr lang="en-US" dirty="0"/>
              <a:t>Same as described for two-sample t-test</a:t>
            </a:r>
          </a:p>
          <a:p>
            <a:pPr lvl="1"/>
            <a:r>
              <a:rPr lang="en-US" dirty="0"/>
              <a:t> </a:t>
            </a:r>
            <a:r>
              <a:rPr lang="en-US" b="1" dirty="0">
                <a:solidFill>
                  <a:srgbClr val="CC0000"/>
                </a:solidFill>
              </a:rPr>
              <a:t>lm</a:t>
            </a:r>
            <a:r>
              <a:rPr lang="en-US" b="1" dirty="0" smtClean="0">
                <a:solidFill>
                  <a:srgbClr val="CC0000"/>
                </a:solidFill>
              </a:rPr>
              <a:t>()</a:t>
            </a:r>
            <a:endParaRPr lang="en-US" dirty="0"/>
          </a:p>
          <a:p>
            <a:pPr lvl="1"/>
            <a:r>
              <a:rPr lang="en-US" b="1" dirty="0" err="1" smtClean="0">
                <a:solidFill>
                  <a:srgbClr val="CC0000"/>
                </a:solidFill>
              </a:rPr>
              <a:t>anova</a:t>
            </a:r>
            <a:r>
              <a:rPr lang="en-US" b="1" dirty="0" smtClean="0">
                <a:solidFill>
                  <a:srgbClr val="CC0000"/>
                </a:solidFill>
              </a:rPr>
              <a:t>()</a:t>
            </a:r>
            <a:endParaRPr lang="en-US" dirty="0"/>
          </a:p>
          <a:p>
            <a:pPr lvl="1"/>
            <a:r>
              <a:rPr lang="en-US" b="1" dirty="0" smtClean="0">
                <a:solidFill>
                  <a:srgbClr val="CC0000"/>
                </a:solidFill>
              </a:rPr>
              <a:t>summary</a:t>
            </a:r>
            <a:r>
              <a:rPr lang="en-US" b="1" dirty="0">
                <a:solidFill>
                  <a:srgbClr val="CC0000"/>
                </a:solidFill>
              </a:rPr>
              <a:t>()</a:t>
            </a:r>
          </a:p>
          <a:p>
            <a:pPr lvl="1"/>
            <a:endParaRPr lang="en-US" dirty="0"/>
          </a:p>
          <a:p>
            <a:r>
              <a:rPr lang="en-US" dirty="0"/>
              <a:t>Plotting means with CIs</a:t>
            </a:r>
          </a:p>
          <a:p>
            <a:pPr lvl="1"/>
            <a:r>
              <a:rPr lang="en-US" dirty="0"/>
              <a:t>use </a:t>
            </a:r>
            <a:r>
              <a:rPr lang="en-US" b="1" dirty="0" err="1" smtClean="0">
                <a:solidFill>
                  <a:srgbClr val="CC0000"/>
                </a:solidFill>
              </a:rPr>
              <a:t>fitPlot</a:t>
            </a:r>
            <a:r>
              <a:rPr lang="en-US" b="1" dirty="0" smtClean="0">
                <a:solidFill>
                  <a:srgbClr val="CC0000"/>
                </a:solidFill>
              </a:rPr>
              <a:t>()</a:t>
            </a:r>
            <a:endParaRPr lang="en-US" b="1" dirty="0">
              <a:solidFill>
                <a:schemeClr val="accent2"/>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One-Way ANOVA</a:t>
            </a:r>
          </a:p>
        </p:txBody>
      </p:sp>
      <p:sp>
        <p:nvSpPr>
          <p:cNvPr id="6" name="Slide Number Placeholder 4"/>
          <p:cNvSpPr>
            <a:spLocks noGrp="1"/>
          </p:cNvSpPr>
          <p:nvPr>
            <p:ph type="sldNum" sz="quarter" idx="11"/>
          </p:nvPr>
        </p:nvSpPr>
        <p:spPr/>
        <p:txBody>
          <a:bodyPr/>
          <a:lstStyle/>
          <a:p>
            <a:fld id="{B89C7EAB-14F7-4DBC-B808-F4AD67126BBB}" type="slidenum">
              <a:rPr lang="en-US"/>
              <a:pPr/>
              <a:t>7</a:t>
            </a:fld>
            <a:endParaRPr lang="en-US"/>
          </a:p>
        </p:txBody>
      </p:sp>
      <p:sp>
        <p:nvSpPr>
          <p:cNvPr id="204802" name="Rectangle 2"/>
          <p:cNvSpPr>
            <a:spLocks noGrp="1" noChangeArrowheads="1"/>
          </p:cNvSpPr>
          <p:nvPr>
            <p:ph type="title"/>
          </p:nvPr>
        </p:nvSpPr>
        <p:spPr>
          <a:xfrm>
            <a:off x="457200" y="152400"/>
            <a:ext cx="8229600" cy="792163"/>
          </a:xfrm>
        </p:spPr>
        <p:txBody>
          <a:bodyPr/>
          <a:lstStyle/>
          <a:p>
            <a:r>
              <a:rPr lang="en-US"/>
              <a:t>One-Way ANOVA Assumptions</a:t>
            </a:r>
          </a:p>
        </p:txBody>
      </p:sp>
      <p:sp>
        <p:nvSpPr>
          <p:cNvPr id="204803" name="Rectangle 3"/>
          <p:cNvSpPr>
            <a:spLocks noGrp="1" noChangeArrowheads="1"/>
          </p:cNvSpPr>
          <p:nvPr>
            <p:ph type="body" idx="1"/>
          </p:nvPr>
        </p:nvSpPr>
        <p:spPr>
          <a:xfrm>
            <a:off x="228600" y="990600"/>
            <a:ext cx="8686800" cy="5410200"/>
          </a:xfrm>
        </p:spPr>
        <p:txBody>
          <a:bodyPr/>
          <a:lstStyle/>
          <a:p>
            <a:pPr marL="285750" indent="-285750"/>
            <a:r>
              <a:rPr lang="en-US" b="1" dirty="0"/>
              <a:t>Independence between individuals </a:t>
            </a:r>
            <a:r>
              <a:rPr lang="en-US" b="1" dirty="0">
                <a:solidFill>
                  <a:srgbClr val="FF0000"/>
                </a:solidFill>
              </a:rPr>
              <a:t>within</a:t>
            </a:r>
            <a:r>
              <a:rPr lang="en-US" b="1" dirty="0"/>
              <a:t> </a:t>
            </a:r>
            <a:r>
              <a:rPr lang="en-US" b="1" dirty="0" smtClean="0"/>
              <a:t>groups</a:t>
            </a:r>
            <a:endParaRPr lang="en-US" b="1" dirty="0"/>
          </a:p>
          <a:p>
            <a:pPr marL="955675" indent="-457200">
              <a:buFont typeface="Arial" panose="020B0604020202020204" pitchFamily="34" charset="0"/>
              <a:buChar char="−"/>
            </a:pPr>
            <a:r>
              <a:rPr lang="en-US" dirty="0" smtClean="0"/>
              <a:t>No link </a:t>
            </a:r>
            <a:r>
              <a:rPr lang="en-US" dirty="0"/>
              <a:t>between individuals in the </a:t>
            </a:r>
            <a:r>
              <a:rPr lang="en-US" i="1" dirty="0">
                <a:solidFill>
                  <a:srgbClr val="FF0000"/>
                </a:solidFill>
              </a:rPr>
              <a:t>same</a:t>
            </a:r>
            <a:r>
              <a:rPr lang="en-US" dirty="0"/>
              <a:t> </a:t>
            </a:r>
            <a:r>
              <a:rPr lang="en-US" dirty="0" smtClean="0"/>
              <a:t>group</a:t>
            </a:r>
          </a:p>
          <a:p>
            <a:pPr marL="1506538" lvl="2" indent="-207963"/>
            <a:endParaRPr lang="en-US" sz="4000" dirty="0"/>
          </a:p>
          <a:p>
            <a:pPr marL="458788" indent="-336550"/>
            <a:r>
              <a:rPr lang="en-US" b="1" dirty="0"/>
              <a:t>Independence between individuals </a:t>
            </a:r>
            <a:r>
              <a:rPr lang="en-US" b="1" dirty="0" smtClean="0">
                <a:solidFill>
                  <a:srgbClr val="FF0000"/>
                </a:solidFill>
              </a:rPr>
              <a:t>among</a:t>
            </a:r>
            <a:r>
              <a:rPr lang="en-US" b="1" dirty="0" smtClean="0"/>
              <a:t> </a:t>
            </a:r>
            <a:r>
              <a:rPr lang="en-US" b="1" dirty="0"/>
              <a:t>groups</a:t>
            </a:r>
          </a:p>
          <a:p>
            <a:pPr marL="955675" indent="-457200">
              <a:buFont typeface="Arial" panose="020B0604020202020204" pitchFamily="34" charset="0"/>
              <a:buChar char="−"/>
            </a:pPr>
            <a:r>
              <a:rPr lang="en-US" dirty="0" smtClean="0"/>
              <a:t>No </a:t>
            </a:r>
            <a:r>
              <a:rPr lang="en-US" dirty="0"/>
              <a:t>link between individuals in </a:t>
            </a:r>
            <a:r>
              <a:rPr lang="en-US" i="1" dirty="0">
                <a:solidFill>
                  <a:srgbClr val="FF0000"/>
                </a:solidFill>
              </a:rPr>
              <a:t>different</a:t>
            </a:r>
            <a:r>
              <a:rPr lang="en-US" dirty="0"/>
              <a:t> </a:t>
            </a:r>
            <a:r>
              <a:rPr lang="en-US" dirty="0" smtClean="0"/>
              <a:t>groups</a:t>
            </a:r>
            <a:endParaRPr lang="en-US" dirty="0"/>
          </a:p>
        </p:txBody>
      </p:sp>
      <p:sp>
        <p:nvSpPr>
          <p:cNvPr id="204805" name="AutoShape 5"/>
          <p:cNvSpPr>
            <a:spLocks/>
          </p:cNvSpPr>
          <p:nvPr/>
        </p:nvSpPr>
        <p:spPr bwMode="auto">
          <a:xfrm>
            <a:off x="5257800" y="3238500"/>
            <a:ext cx="3733800" cy="571500"/>
          </a:xfrm>
          <a:prstGeom prst="borderCallout1">
            <a:avLst>
              <a:gd name="adj1" fmla="val -10769"/>
              <a:gd name="adj2" fmla="val 46310"/>
              <a:gd name="adj3" fmla="val -310940"/>
              <a:gd name="adj4" fmla="val 58292"/>
            </a:avLst>
          </a:prstGeom>
          <a:solidFill>
            <a:srgbClr val="FFFF99"/>
          </a:solidFill>
          <a:ln w="9525">
            <a:solidFill>
              <a:schemeClr val="tx1"/>
            </a:solidFill>
            <a:miter lim="800000"/>
            <a:headEnd/>
            <a:tailEnd/>
          </a:ln>
          <a:effectLst/>
        </p:spPr>
        <p:txBody>
          <a:bodyPr/>
          <a:lstStyle/>
          <a:p>
            <a:pPr algn="ctr"/>
            <a:r>
              <a:rPr lang="en-US" b="1" dirty="0">
                <a:solidFill>
                  <a:srgbClr val="CC0000"/>
                </a:solidFill>
              </a:rPr>
              <a:t>Critical Assumption</a:t>
            </a:r>
          </a:p>
        </p:txBody>
      </p:sp>
      <p:cxnSp>
        <p:nvCxnSpPr>
          <p:cNvPr id="3" name="Straight Connector 2"/>
          <p:cNvCxnSpPr/>
          <p:nvPr/>
        </p:nvCxnSpPr>
        <p:spPr>
          <a:xfrm flipH="1">
            <a:off x="2133600" y="3505200"/>
            <a:ext cx="3124200" cy="106680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10859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03">
                                            <p:txEl>
                                              <p:pRg st="3" end="3"/>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04803">
                                            <p:txEl>
                                              <p:pRg st="4" end="4"/>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204805"/>
                                        </p:tgtEl>
                                        <p:attrNameLst>
                                          <p:attrName>style.visibility</p:attrName>
                                        </p:attrNameLst>
                                      </p:cBhvr>
                                      <p:to>
                                        <p:strVal val="visible"/>
                                      </p:to>
                                    </p:set>
                                    <p:animEffect transition="in" filter="dissolve">
                                      <p:cBhvr>
                                        <p:cTn id="14" dur="500"/>
                                        <p:tgtEl>
                                          <p:spTgt spid="204805"/>
                                        </p:tgtEl>
                                      </p:cBhvr>
                                    </p:animEffect>
                                  </p:childTnLst>
                                </p:cTn>
                              </p:par>
                              <p:par>
                                <p:cTn id="15" presetID="9"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3" grpId="0" build="p"/>
      <p:bldP spid="20480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Independence?</a:t>
            </a:r>
            <a:endParaRPr lang="en-US" dirty="0"/>
          </a:p>
        </p:txBody>
      </p:sp>
      <p:sp>
        <p:nvSpPr>
          <p:cNvPr id="4" name="Footer Placeholder 3"/>
          <p:cNvSpPr>
            <a:spLocks noGrp="1"/>
          </p:cNvSpPr>
          <p:nvPr>
            <p:ph type="ftr" sz="quarter" idx="10"/>
          </p:nvPr>
        </p:nvSpPr>
        <p:spPr/>
        <p:txBody>
          <a:bodyPr/>
          <a:lstStyle/>
          <a:p>
            <a:r>
              <a:rPr lang="en-US" smtClean="0"/>
              <a:t>One-Way ANOVA</a:t>
            </a:r>
            <a:endParaRPr lang="en-US"/>
          </a:p>
        </p:txBody>
      </p:sp>
      <p:sp>
        <p:nvSpPr>
          <p:cNvPr id="5" name="Slide Number Placeholder 4"/>
          <p:cNvSpPr>
            <a:spLocks noGrp="1"/>
          </p:cNvSpPr>
          <p:nvPr>
            <p:ph type="sldNum" sz="quarter" idx="11"/>
          </p:nvPr>
        </p:nvSpPr>
        <p:spPr/>
        <p:txBody>
          <a:bodyPr/>
          <a:lstStyle/>
          <a:p>
            <a:fld id="{1EF5C091-6838-467E-9F06-994F01654546}" type="slidenum">
              <a:rPr lang="en-US" smtClean="0"/>
              <a:pPr/>
              <a:t>8</a:t>
            </a:fld>
            <a:endParaRPr lang="en-US"/>
          </a:p>
        </p:txBody>
      </p:sp>
      <p:pic>
        <p:nvPicPr>
          <p:cNvPr id="1026" name="Picture 2" descr="Repeated Measures ANOVA Design - Time Course Experime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 y="1005840"/>
            <a:ext cx="8278368"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1693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Independence?</a:t>
            </a:r>
            <a:endParaRPr lang="en-US" dirty="0"/>
          </a:p>
        </p:txBody>
      </p:sp>
      <p:sp>
        <p:nvSpPr>
          <p:cNvPr id="4" name="Footer Placeholder 3"/>
          <p:cNvSpPr>
            <a:spLocks noGrp="1"/>
          </p:cNvSpPr>
          <p:nvPr>
            <p:ph type="ftr" sz="quarter" idx="10"/>
          </p:nvPr>
        </p:nvSpPr>
        <p:spPr/>
        <p:txBody>
          <a:bodyPr/>
          <a:lstStyle/>
          <a:p>
            <a:r>
              <a:rPr lang="en-US" smtClean="0"/>
              <a:t>One-Way ANOVA</a:t>
            </a:r>
            <a:endParaRPr lang="en-US"/>
          </a:p>
        </p:txBody>
      </p:sp>
      <p:sp>
        <p:nvSpPr>
          <p:cNvPr id="5" name="Slide Number Placeholder 4"/>
          <p:cNvSpPr>
            <a:spLocks noGrp="1"/>
          </p:cNvSpPr>
          <p:nvPr>
            <p:ph type="sldNum" sz="quarter" idx="11"/>
          </p:nvPr>
        </p:nvSpPr>
        <p:spPr/>
        <p:txBody>
          <a:bodyPr/>
          <a:lstStyle/>
          <a:p>
            <a:fld id="{1EF5C091-6838-467E-9F06-994F01654546}" type="slidenum">
              <a:rPr lang="en-US" smtClean="0"/>
              <a:pPr/>
              <a:t>9</a:t>
            </a:fld>
            <a:endParaRPr lang="en-US"/>
          </a:p>
        </p:txBody>
      </p:sp>
      <p:pic>
        <p:nvPicPr>
          <p:cNvPr id="2050" name="Picture 2" descr="Repeated Measures ANOVA Design - Multiple Condition and Treatment Experim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 y="1005840"/>
            <a:ext cx="8087611"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8087561"/>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Textured</Template>
  <TotalTime>5414</TotalTime>
  <Words>1553</Words>
  <Application>Microsoft Office PowerPoint</Application>
  <PresentationFormat>On-screen Show (4:3)</PresentationFormat>
  <Paragraphs>349</Paragraphs>
  <Slides>32</Slides>
  <Notes>4</Notes>
  <HiddenSlides>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Courier New</vt:lpstr>
      <vt:lpstr>Symbol</vt:lpstr>
      <vt:lpstr>Times New Roman</vt:lpstr>
      <vt:lpstr>Wingdings</vt:lpstr>
      <vt:lpstr>Default Design</vt:lpstr>
      <vt:lpstr>Linear Models</vt:lpstr>
      <vt:lpstr>PowerPoint Presentation</vt:lpstr>
      <vt:lpstr>Examine Handout</vt:lpstr>
      <vt:lpstr>Statistical Hypotheses</vt:lpstr>
      <vt:lpstr>Models in One-Way ANOVA</vt:lpstr>
      <vt:lpstr>Examine Handout</vt:lpstr>
      <vt:lpstr>One-Way ANOVA Assumptions</vt:lpstr>
      <vt:lpstr>Independence?</vt:lpstr>
      <vt:lpstr>Independence?</vt:lpstr>
      <vt:lpstr>One-Way ANOVA Assumptions</vt:lpstr>
      <vt:lpstr>One-Way ANOVA Assumptions</vt:lpstr>
      <vt:lpstr>One-Way ANOVA Assumptions</vt:lpstr>
      <vt:lpstr>Examine Handout</vt:lpstr>
      <vt:lpstr>Following Significant ANOVA</vt:lpstr>
      <vt:lpstr>Error Rates</vt:lpstr>
      <vt:lpstr>Experimentwise Error Rate</vt:lpstr>
      <vt:lpstr>Experimentwise Error Rate</vt:lpstr>
      <vt:lpstr>Multiple Comparisons Methods</vt:lpstr>
      <vt:lpstr>Examine Handout</vt:lpstr>
      <vt:lpstr>One-Way ANOVA Assumptions</vt:lpstr>
      <vt:lpstr>Effect of Log Transformation</vt:lpstr>
      <vt:lpstr>Types of Transformations</vt:lpstr>
      <vt:lpstr>Selecting Power Transformation</vt:lpstr>
      <vt:lpstr>Suggestions</vt:lpstr>
      <vt:lpstr>Example -- Background</vt:lpstr>
      <vt:lpstr>Example – Conclusions</vt:lpstr>
      <vt:lpstr>Fisher’s Least Significant Difference (LSD)</vt:lpstr>
      <vt:lpstr>Bonferroni Method</vt:lpstr>
      <vt:lpstr>Tukey-Kramer Honestly Significantly Different (HSD)</vt:lpstr>
      <vt:lpstr>Dunnett’s Method</vt:lpstr>
      <vt:lpstr>Externally Studentized Residuals</vt:lpstr>
      <vt:lpstr>Selecting Power Transformation</vt:lpstr>
    </vt:vector>
  </TitlesOfParts>
  <Company>Northland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dogle</dc:creator>
  <cp:lastModifiedBy>Derek Ogle</cp:lastModifiedBy>
  <cp:revision>124</cp:revision>
  <dcterms:created xsi:type="dcterms:W3CDTF">2005-12-26T20:44:58Z</dcterms:created>
  <dcterms:modified xsi:type="dcterms:W3CDTF">2018-01-21T21:33:45Z</dcterms:modified>
</cp:coreProperties>
</file>