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90" d="100"/>
          <a:sy n="190" d="100"/>
        </p:scale>
        <p:origin x="110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rekogle.com/NCMTH207/resources/data_20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971" y="4339948"/>
            <a:ext cx="2926206" cy="2477703"/>
            <a:chOff x="43971" y="4245826"/>
            <a:chExt cx="2926206" cy="2477703"/>
          </a:xfrm>
        </p:grpSpPr>
        <p:sp>
          <p:nvSpPr>
            <p:cNvPr id="20" name="Shape 34"/>
            <p:cNvSpPr/>
            <p:nvPr/>
          </p:nvSpPr>
          <p:spPr>
            <a:xfrm>
              <a:off x="43971" y="6298574"/>
              <a:ext cx="2926080" cy="424955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mdat,species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cohoALT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mdat,species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!="chinook")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just80s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mdat,year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&gt;=1980,year&lt;1990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cohochin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mdat,species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%in% c("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","chinook"))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2" name="Shape 34"/>
            <p:cNvSpPr/>
            <p:nvPr/>
          </p:nvSpPr>
          <p:spPr>
            <a:xfrm>
              <a:off x="43971" y="4377860"/>
              <a:ext cx="2926080" cy="192970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and put </a:t>
              </a:r>
              <a:r>
                <a:rPr lang="en-US" sz="800" dirty="0" smtClean="0">
                  <a:latin typeface="Source Sans Pro Light"/>
                </a:rPr>
                <a:t>in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newdf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according to a condition with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where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condition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may be as </a:t>
              </a:r>
              <a:r>
                <a:rPr lang="en-US" sz="800" dirty="0" smtClean="0"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c(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replaced by a variable name 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dirty="0" smtClean="0">
                  <a:latin typeface="Source Sans Pro Light"/>
                </a:rPr>
                <a:t> replaced by a number or category </a:t>
              </a:r>
              <a:r>
                <a:rPr lang="en-US" sz="800" dirty="0" smtClean="0">
                  <a:latin typeface="Source Sans Pro Light"/>
                </a:rPr>
                <a:t>name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(</a:t>
              </a:r>
              <a:r>
                <a:rPr lang="en-US" sz="800" i="1" dirty="0" smtClean="0">
                  <a:latin typeface="Source Sans Pro Light"/>
                </a:rPr>
                <a:t>if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i="1" dirty="0">
                  <a:latin typeface="Source Sans Pro Light"/>
                </a:rPr>
                <a:t> is not </a:t>
              </a:r>
              <a:r>
                <a:rPr lang="en-US" sz="800" i="1" dirty="0" smtClean="0">
                  <a:latin typeface="Source Sans Pro Light"/>
                </a:rPr>
                <a:t>a number then it must be put in quotes</a:t>
              </a:r>
              <a:r>
                <a:rPr lang="en-US" sz="800" dirty="0" smtClean="0">
                  <a:latin typeface="Source Sans Pro Light"/>
                </a:rPr>
                <a:t>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3" name="Shape 38"/>
            <p:cNvSpPr/>
            <p:nvPr/>
          </p:nvSpPr>
          <p:spPr>
            <a:xfrm>
              <a:off x="44097" y="424582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691" y="475465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dfobj,condition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816" y="32700"/>
            <a:ext cx="2926544" cy="4266491"/>
            <a:chOff x="43816" y="32700"/>
            <a:chExt cx="2926544" cy="4266491"/>
          </a:xfrm>
        </p:grpSpPr>
        <p:sp>
          <p:nvSpPr>
            <p:cNvPr id="21" name="Shape 34"/>
            <p:cNvSpPr/>
            <p:nvPr/>
          </p:nvSpPr>
          <p:spPr>
            <a:xfrm>
              <a:off x="44280" y="2874896"/>
              <a:ext cx="2926080" cy="1424295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("C:/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aaaWork/Web/GitHub/NCMTH207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Mirex.csv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	122 obs. of  4 variables: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 year   :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1977 1977 1977 1977 1977 1977 1977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1977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 weight :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0.41 0.45 1.04 1.09 1.24 1.25 1.3 1.34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: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0.16 0.19 0.19 0.1 0.13 0.19 0.28 0.16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 species: Factor w/ 2 levels "chinook","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 1 1 1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2 ...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headtail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mdat,n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year weight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species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  1977   0.41  0.16 chinook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   1977   0.45  0.19 chinook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121 1999  11.36  0.09 chinook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122 1999  11.82  0.09 chinook</a:t>
              </a:r>
            </a:p>
          </p:txBody>
        </p:sp>
        <p:sp>
          <p:nvSpPr>
            <p:cNvPr id="10" name="Shape 34"/>
            <p:cNvSpPr/>
            <p:nvPr/>
          </p:nvSpPr>
          <p:spPr>
            <a:xfrm>
              <a:off x="43926" y="171164"/>
              <a:ext cx="2926080" cy="274448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MTH207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data in </a:t>
              </a:r>
              <a:r>
                <a:rPr lang="en-US" sz="800" i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filename.csv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into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" name="Shape 38"/>
            <p:cNvSpPr/>
            <p:nvPr/>
          </p:nvSpPr>
          <p:spPr>
            <a:xfrm>
              <a:off x="4381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427" y="2330918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910" y="2673976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13731" y="31725"/>
            <a:ext cx="2926206" cy="1911375"/>
            <a:chOff x="3055111" y="31725"/>
            <a:chExt cx="2926206" cy="1911375"/>
          </a:xfrm>
        </p:grpSpPr>
        <p:sp>
          <p:nvSpPr>
            <p:cNvPr id="65" name="Shape 34"/>
            <p:cNvSpPr/>
            <p:nvPr/>
          </p:nvSpPr>
          <p:spPr>
            <a:xfrm>
              <a:off x="3055111" y="1325036"/>
              <a:ext cx="2926080" cy="6180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mdat$year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factor(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mdat$year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levels(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mdat$species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"chinook"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  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mdat$species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&lt;-factor(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mdat$species,levels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","chinook"))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levels(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mdat$species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    "chinook"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66" name="Shape 34"/>
            <p:cNvSpPr/>
            <p:nvPr/>
          </p:nvSpPr>
          <p:spPr>
            <a:xfrm>
              <a:off x="3055111" y="163760"/>
              <a:ext cx="2926080" cy="119090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Force a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</a:rPr>
                <a:t>iable to be considered as a factor with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factor()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See levels of a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f</a:t>
              </a:r>
              <a:r>
                <a:rPr lang="en-US" sz="800" dirty="0" smtClean="0">
                  <a:latin typeface="Source Sans Pro Light"/>
                </a:rPr>
                <a:t>actor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>
                  <a:latin typeface="Source Sans Pro Light"/>
                </a:rPr>
                <a:t>iable </a:t>
              </a: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levels()</a:t>
              </a:r>
              <a:r>
                <a:rPr lang="en-US" sz="800" dirty="0">
                  <a:latin typeface="Source Sans Pro Light"/>
                </a:rPr>
                <a:t>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Change order of levels with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levels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=</a:t>
              </a:r>
              <a:r>
                <a:rPr lang="en-US" sz="800" dirty="0" smtClean="0">
                  <a:latin typeface="Source Sans Pro Light"/>
                </a:rPr>
                <a:t> in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factor()</a:t>
              </a:r>
              <a:r>
                <a:rPr lang="en-US" sz="800" dirty="0" smtClean="0">
                  <a:latin typeface="Source Sans Pro Light"/>
                </a:rPr>
                <a:t> 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67" name="Shape 38"/>
            <p:cNvSpPr/>
            <p:nvPr/>
          </p:nvSpPr>
          <p:spPr>
            <a:xfrm>
              <a:off x="3055237" y="3172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Factors (or Grouping Variables)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00831" y="40931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dfobj$var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factor(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dfobj$var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00831" y="76799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levels(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dfobj$fvar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100831" y="113592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dfobj$fvar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factor(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dfobj$fvar,levels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=c(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lev1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lev2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lev3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9004" y="4849338"/>
            <a:ext cx="2926206" cy="1966410"/>
            <a:chOff x="6066296" y="31725"/>
            <a:chExt cx="2926206" cy="1966410"/>
          </a:xfrm>
        </p:grpSpPr>
        <p:sp>
          <p:nvSpPr>
            <p:cNvPr id="72" name="Shape 34"/>
            <p:cNvSpPr/>
            <p:nvPr/>
          </p:nvSpPr>
          <p:spPr>
            <a:xfrm>
              <a:off x="6066296" y="1477437"/>
              <a:ext cx="2926080" cy="52069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lm(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mirex~year,data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twoway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lm(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mirex~species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year,data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slr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mirex~weight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species,data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logreg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glm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species~weight,data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mdat,family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="binomial")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73" name="Shape 34"/>
            <p:cNvSpPr/>
            <p:nvPr/>
          </p:nvSpPr>
          <p:spPr>
            <a:xfrm>
              <a:off x="6066296" y="163760"/>
              <a:ext cx="2926080" cy="136555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The five major methods from class can be fit with specific formulae in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 smtClean="0">
                  <a:latin typeface="Source Sans Pro Light"/>
                </a:rPr>
                <a:t> or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glm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. </a:t>
              </a:r>
              <a:r>
                <a:rPr lang="en-US" sz="800" dirty="0" smtClean="0">
                  <a:latin typeface="Source Sans Pro Light"/>
                </a:rPr>
                <a:t>Note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qvar</a:t>
              </a:r>
              <a:r>
                <a:rPr lang="en-US" sz="800" dirty="0">
                  <a:latin typeface="Source Sans Pro Light"/>
                </a:rPr>
                <a:t> is a quantitative variable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fvar</a:t>
              </a:r>
              <a:r>
                <a:rPr lang="en-US" sz="800" dirty="0">
                  <a:latin typeface="Source Sans Pro Light"/>
                </a:rPr>
                <a:t> is a factor (or grouping) variable. The response variable is to the left of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~</a:t>
              </a:r>
              <a:r>
                <a:rPr lang="en-US" sz="800" dirty="0">
                  <a:latin typeface="Source Sans Pro Light"/>
                </a:rPr>
                <a:t>. Save </a:t>
              </a:r>
              <a:r>
                <a:rPr lang="en-US" sz="800" dirty="0" smtClean="0">
                  <a:latin typeface="Source Sans Pro Light"/>
                </a:rPr>
                <a:t>the result to an object.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4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800" dirty="0">
                <a:latin typeface="Source Sans Pro Light"/>
              </a:endParaRPr>
            </a:p>
          </p:txBody>
        </p:sp>
        <p:sp>
          <p:nvSpPr>
            <p:cNvPr id="74" name="Shape 38"/>
            <p:cNvSpPr/>
            <p:nvPr/>
          </p:nvSpPr>
          <p:spPr>
            <a:xfrm>
              <a:off x="6066422" y="3172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Fitting (Linear) Models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12016" y="780679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oneway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qvar~fvar,data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twoway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lm(qvar~fvar1*fvar2,data=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slr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qvar~qvar,data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ivr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qvar~qvar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*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logreg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glm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fvar~qvar,data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dfobj,family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binomial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9061" y="37853"/>
            <a:ext cx="2926333" cy="3901551"/>
            <a:chOff x="3125507" y="2231882"/>
            <a:chExt cx="2926333" cy="3901551"/>
          </a:xfrm>
        </p:grpSpPr>
        <p:sp>
          <p:nvSpPr>
            <p:cNvPr id="86" name="Shape 34"/>
            <p:cNvSpPr/>
            <p:nvPr/>
          </p:nvSpPr>
          <p:spPr>
            <a:xfrm>
              <a:off x="3125507" y="3073542"/>
              <a:ext cx="2926080" cy="3059891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transChooser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9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transChooser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87" name="Shape 34"/>
            <p:cNvSpPr/>
            <p:nvPr/>
          </p:nvSpPr>
          <p:spPr>
            <a:xfrm>
              <a:off x="3125507" y="2389315"/>
              <a:ext cx="2926080" cy="71506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transChooser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for all plots and hypothesis tests required to check the assumptions of the saved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model object.</a:t>
              </a:r>
            </a:p>
            <a:p>
              <a:pPr marL="171450" lvl="1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Select “</a:t>
              </a:r>
              <a:r>
                <a:rPr lang="en-US" sz="800" dirty="0">
                  <a:latin typeface="Consolas" panose="020B0609020204030204" pitchFamily="49" charset="0"/>
                </a:rPr>
                <a:t>Show Test Results</a:t>
              </a:r>
              <a:r>
                <a:rPr lang="en-US" sz="800" dirty="0">
                  <a:latin typeface="Source Sans Pro Light"/>
                </a:rPr>
                <a:t>” in gear box.</a:t>
              </a:r>
            </a:p>
            <a:p>
              <a:pPr marL="171450" lvl="1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Select “</a:t>
              </a:r>
              <a:r>
                <a:rPr lang="en-US" sz="800" dirty="0" smtClean="0">
                  <a:latin typeface="Consolas" panose="020B0609020204030204" pitchFamily="49" charset="0"/>
                </a:rPr>
                <a:t>Use Boxplot for Residuals</a:t>
              </a:r>
              <a:r>
                <a:rPr lang="en-US" sz="800" dirty="0" smtClean="0">
                  <a:latin typeface="Source Sans Pro Light"/>
                </a:rPr>
                <a:t>” in gear box for </a:t>
              </a:r>
              <a:r>
                <a:rPr lang="en-US" sz="800" dirty="0">
                  <a:latin typeface="Source Sans Pro Light"/>
                </a:rPr>
                <a:t>one- and two-way </a:t>
              </a:r>
              <a:r>
                <a:rPr lang="en-US" sz="800" dirty="0" smtClean="0">
                  <a:latin typeface="Source Sans Pro Light"/>
                </a:rPr>
                <a:t>ANOVAs.</a:t>
              </a:r>
            </a:p>
          </p:txBody>
        </p:sp>
        <p:sp>
          <p:nvSpPr>
            <p:cNvPr id="88" name="Shape 38"/>
            <p:cNvSpPr/>
            <p:nvPr/>
          </p:nvSpPr>
          <p:spPr>
            <a:xfrm>
              <a:off x="3125760" y="2231882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Checking Model Assumptions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220" y="3259008"/>
              <a:ext cx="2834640" cy="125634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1227" y="4804796"/>
              <a:ext cx="2834640" cy="1256348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178808" y="4103810"/>
            <a:ext cx="2926333" cy="2719033"/>
            <a:chOff x="6178808" y="4021742"/>
            <a:chExt cx="2926333" cy="2719033"/>
          </a:xfrm>
        </p:grpSpPr>
        <p:sp>
          <p:nvSpPr>
            <p:cNvPr id="92" name="Shape 34"/>
            <p:cNvSpPr/>
            <p:nvPr/>
          </p:nvSpPr>
          <p:spPr>
            <a:xfrm>
              <a:off x="6178808" y="4998214"/>
              <a:ext cx="2926080" cy="1742561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transChooser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9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mdat$tmirex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mdat$mirex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ivr2 &lt;- 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tmirex~weight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species,data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93" name="Shape 34"/>
            <p:cNvSpPr/>
            <p:nvPr/>
          </p:nvSpPr>
          <p:spPr>
            <a:xfrm>
              <a:off x="6178808" y="4179175"/>
              <a:ext cx="2926080" cy="84810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transChooser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(</a:t>
              </a:r>
              <a:r>
                <a:rPr lang="en-US" sz="800" i="1" dirty="0" smtClean="0">
                  <a:latin typeface="Source Sans Pro Light"/>
                </a:rPr>
                <a:t>see above</a:t>
              </a:r>
              <a:r>
                <a:rPr lang="en-US" sz="800" dirty="0" smtClean="0">
                  <a:latin typeface="Source Sans Pro Light"/>
                </a:rPr>
                <a:t>) to check which variable transformations lead to the model assumptions being met.</a:t>
              </a:r>
            </a:p>
            <a:p>
              <a:pPr marL="171450" lvl="1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Change “</a:t>
              </a:r>
              <a:r>
                <a:rPr lang="en-US" sz="800" dirty="0" smtClean="0">
                  <a:latin typeface="Consolas" panose="020B0609020204030204" pitchFamily="49" charset="0"/>
                </a:rPr>
                <a:t>Lambda</a:t>
              </a:r>
              <a:r>
                <a:rPr lang="en-US" sz="800" dirty="0" smtClean="0">
                  <a:latin typeface="Source Sans Pro Light"/>
                </a:rPr>
                <a:t>” for one- and two-way ANOVAs.</a:t>
              </a:r>
              <a:endParaRPr lang="en-US" sz="800" dirty="0">
                <a:latin typeface="Source Sans Pro Light"/>
              </a:endParaRPr>
            </a:p>
            <a:p>
              <a:pPr marL="171450" lvl="1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Change </a:t>
              </a:r>
              <a:r>
                <a:rPr lang="en-US" sz="800" dirty="0" smtClean="0">
                  <a:latin typeface="Source Sans Pro Light"/>
                </a:rPr>
                <a:t>“</a:t>
              </a:r>
              <a:r>
                <a:rPr lang="en-US" sz="800" dirty="0" smtClean="0">
                  <a:latin typeface="Consolas" panose="020B0609020204030204" pitchFamily="49" charset="0"/>
                </a:rPr>
                <a:t>Y</a:t>
              </a:r>
              <a:r>
                <a:rPr lang="en-US" sz="800" dirty="0" smtClean="0">
                  <a:latin typeface="Source Sans Pro Light"/>
                </a:rPr>
                <a:t>” first and then “</a:t>
              </a:r>
              <a:r>
                <a:rPr lang="en-US" sz="800" dirty="0" smtClean="0">
                  <a:latin typeface="Consolas" panose="020B0609020204030204" pitchFamily="49" charset="0"/>
                </a:rPr>
                <a:t>X</a:t>
              </a:r>
              <a:r>
                <a:rPr lang="en-US" sz="800" dirty="0" smtClean="0">
                  <a:latin typeface="Source Sans Pro Light"/>
                </a:rPr>
                <a:t>” lambda for regressions.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Transform the appropriate variables (</a:t>
              </a:r>
              <a:r>
                <a:rPr lang="en-US" sz="800" i="1" dirty="0" smtClean="0">
                  <a:latin typeface="Source Sans Pro Light"/>
                </a:rPr>
                <a:t>see “Add New Variables” box</a:t>
              </a:r>
              <a:r>
                <a:rPr lang="en-US" sz="800" dirty="0" smtClean="0">
                  <a:latin typeface="Source Sans Pro Light"/>
                </a:rPr>
                <a:t>) and then refit the model using the transformed variables.</a:t>
              </a:r>
            </a:p>
          </p:txBody>
        </p:sp>
        <p:sp>
          <p:nvSpPr>
            <p:cNvPr id="94" name="Shape 38"/>
            <p:cNvSpPr/>
            <p:nvPr/>
          </p:nvSpPr>
          <p:spPr>
            <a:xfrm>
              <a:off x="6179061" y="4021742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Transforming Variables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941" y="5176220"/>
              <a:ext cx="2834640" cy="124772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109130" y="1995248"/>
            <a:ext cx="2926206" cy="2071674"/>
            <a:chOff x="3109130" y="2022956"/>
            <a:chExt cx="2926206" cy="2071674"/>
          </a:xfrm>
        </p:grpSpPr>
        <p:sp>
          <p:nvSpPr>
            <p:cNvPr id="98" name="Shape 34"/>
            <p:cNvSpPr/>
            <p:nvPr/>
          </p:nvSpPr>
          <p:spPr>
            <a:xfrm>
              <a:off x="3109130" y="3368228"/>
              <a:ext cx="2926080" cy="72640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mdat$sqrtweight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mdat$logweight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mdat$weight2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mdat$logweight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 smtClean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mdat$cubrtweight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^(1/3)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mdat$sqdweight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^(2)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mdat$invweight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^(-1)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mdat$sinweight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mdat$weight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99" name="Shape 34"/>
            <p:cNvSpPr/>
            <p:nvPr/>
          </p:nvSpPr>
          <p:spPr>
            <a:xfrm>
              <a:off x="3109130" y="2168845"/>
              <a:ext cx="2926080" cy="123035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Add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new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</a:rPr>
                <a:t>iable to a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dfobj$newvar</a:t>
              </a:r>
              <a:r>
                <a:rPr lang="en-US" sz="800" dirty="0" smtClean="0">
                  <a:latin typeface="Source Sans Pro Light"/>
                </a:rPr>
                <a:t> on the left side of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&lt;-</a:t>
              </a:r>
              <a:r>
                <a:rPr lang="en-US" sz="800" dirty="0" smtClean="0">
                  <a:latin typeface="Source Sans Pro Light"/>
                </a:rPr>
                <a:t> and an “equation” defining the new variable (which may include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</a:rPr>
                <a:t>iables from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</a:rPr>
                <a:t>) to the right of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&lt;-</a:t>
              </a:r>
              <a:r>
                <a:rPr lang="en-US" sz="800" dirty="0" smtClean="0">
                  <a:latin typeface="Source Sans Pro Light"/>
                </a:rPr>
                <a:t>.</a:t>
              </a: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Note the following:</a:t>
              </a:r>
            </a:p>
            <a:p>
              <a:pPr marL="114300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sqrt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()</a:t>
              </a:r>
              <a:r>
                <a:rPr lang="en-US" sz="800" dirty="0" smtClean="0">
                  <a:latin typeface="Source Sans Pro Light"/>
                </a:rPr>
                <a:t> returns the square root.</a:t>
              </a:r>
            </a:p>
            <a:p>
              <a:pPr marL="114300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log()</a:t>
              </a:r>
              <a:r>
                <a:rPr lang="en-US" sz="800" dirty="0" smtClean="0">
                  <a:latin typeface="Source Sans Pro Light"/>
                </a:rPr>
                <a:t> returns the NATURAL log.</a:t>
              </a:r>
            </a:p>
            <a:p>
              <a:pPr marL="114300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exp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()</a:t>
              </a:r>
              <a:r>
                <a:rPr lang="en-US" sz="800" dirty="0" smtClean="0">
                  <a:latin typeface="Source Sans Pro Light"/>
                </a:rPr>
                <a:t> return the exponential (anti-natural log).</a:t>
              </a:r>
            </a:p>
            <a:p>
              <a:pPr marL="114300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^(x)</a:t>
              </a:r>
              <a:r>
                <a:rPr lang="en-US" sz="800" dirty="0" smtClean="0">
                  <a:latin typeface="Source Sans Pro Light"/>
                </a:rPr>
                <a:t> raises to the power of x.</a:t>
              </a:r>
            </a:p>
            <a:p>
              <a:pPr marL="114300" indent="-57150" algn="l">
                <a:buFont typeface="Arial" panose="020B0604020202020204" pitchFamily="34" charset="0"/>
                <a:buChar char="•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sin()</a:t>
              </a:r>
              <a:r>
                <a:rPr lang="en-US" sz="800" dirty="0" smtClean="0">
                  <a:latin typeface="Source Sans Pro Light"/>
                </a:rPr>
                <a:t> returns the sine.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00" name="Shape 38"/>
            <p:cNvSpPr/>
            <p:nvPr/>
          </p:nvSpPr>
          <p:spPr>
            <a:xfrm>
              <a:off x="3109256" y="202295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Add New Variables to </a:t>
              </a:r>
              <a:r>
                <a:rPr lang="en-US" sz="1400" b="1" dirty="0" err="1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Data.Frame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3144978" y="4854927"/>
            <a:ext cx="211282" cy="211637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rtlCol="0" anchor="ctr" anchorCtr="0"/>
          <a:lstStyle/>
          <a:p>
            <a:pPr>
              <a:lnSpc>
                <a:spcPct val="90000"/>
              </a:lnSpc>
              <a:spcBef>
                <a:spcPts val="165"/>
              </a:spcBef>
              <a:buSzPct val="100000"/>
            </a:pPr>
            <a:r>
              <a:rPr lang="en-US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1</a:t>
            </a:r>
            <a:endParaRPr lang="en-US" sz="120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6240941" y="4108877"/>
            <a:ext cx="211282" cy="211637"/>
          </a:xfrm>
          <a:prstGeom prst="ellipse">
            <a:avLst/>
          </a:prstGeom>
          <a:solidFill>
            <a:srgbClr val="CCCC00"/>
          </a:solidFill>
          <a:ln w="12700">
            <a:miter lim="400000"/>
          </a:ln>
        </p:spPr>
        <p:txBody>
          <a:bodyPr lIns="0" tIns="0" rIns="0" bIns="0" rtlCol="0" anchor="ctr" anchorCtr="0"/>
          <a:lstStyle/>
          <a:p>
            <a:pPr>
              <a:lnSpc>
                <a:spcPct val="90000"/>
              </a:lnSpc>
              <a:spcBef>
                <a:spcPts val="165"/>
              </a:spcBef>
              <a:buSzPct val="100000"/>
            </a:pPr>
            <a:r>
              <a:rPr lang="en-US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endParaRPr lang="en-US" sz="120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6240941" y="48299"/>
            <a:ext cx="211282" cy="211637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rtlCol="0" anchor="ctr" anchorCtr="0"/>
          <a:lstStyle/>
          <a:p>
            <a:pPr>
              <a:lnSpc>
                <a:spcPct val="90000"/>
              </a:lnSpc>
              <a:spcBef>
                <a:spcPts val="165"/>
              </a:spcBef>
              <a:buSzPct val="100000"/>
            </a:pPr>
            <a:r>
              <a:rPr lang="en-US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2</a:t>
            </a:r>
            <a:endParaRPr lang="en-US" sz="1200" b="1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108751" y="4119567"/>
            <a:ext cx="2926206" cy="678019"/>
            <a:chOff x="3108751" y="4119567"/>
            <a:chExt cx="2926206" cy="678019"/>
          </a:xfrm>
        </p:grpSpPr>
        <p:sp>
          <p:nvSpPr>
            <p:cNvPr id="105" name="Shape 34"/>
            <p:cNvSpPr/>
            <p:nvPr/>
          </p:nvSpPr>
          <p:spPr>
            <a:xfrm>
              <a:off x="3108751" y="4610319"/>
              <a:ext cx="2926080" cy="18726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options(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show.signif.stars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=FALSE)</a:t>
              </a: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6" name="Shape 34"/>
            <p:cNvSpPr/>
            <p:nvPr/>
          </p:nvSpPr>
          <p:spPr>
            <a:xfrm>
              <a:off x="3108751" y="4265457"/>
              <a:ext cx="2926080" cy="36920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R</a:t>
              </a:r>
              <a:r>
                <a:rPr lang="en-US" sz="800" dirty="0" smtClean="0">
                  <a:latin typeface="Source Sans Pro Light"/>
                </a:rPr>
                <a:t>emove “significance stars” from your results with the code below at the beginning of your script.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3108877" y="41195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Preferred Global Option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859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5476" y="2510995"/>
            <a:ext cx="2926206" cy="2279385"/>
            <a:chOff x="55476" y="1811343"/>
            <a:chExt cx="2926206" cy="2279385"/>
          </a:xfrm>
        </p:grpSpPr>
        <p:sp>
          <p:nvSpPr>
            <p:cNvPr id="82" name="Shape 34"/>
            <p:cNvSpPr/>
            <p:nvPr/>
          </p:nvSpPr>
          <p:spPr>
            <a:xfrm>
              <a:off x="55476" y="2640541"/>
              <a:ext cx="2926080" cy="14501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round(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cbind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coef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confint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)),3)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Ests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2.5 % 97.5 %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0.223  0.186  0.259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year1982    -0.041 -0.093  0.010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year1986    -0.032 -0.084  0.020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year1992     0.014 -0.049  0.077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year1996    -0.061 -0.116 -0.006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year1999    -0.143 -0.198 -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0.088</a:t>
              </a:r>
            </a:p>
            <a:p>
              <a:pPr algn="l" latinLnBrk="1"/>
              <a:endParaRPr lang="en-US" sz="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round(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cbind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Ests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coef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confint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)),3)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Ests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2.5 % 97.5 %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          0.085  0.039  0.130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weight                 0.022  0.010  0.034</a:t>
              </a:r>
            </a:p>
            <a:p>
              <a:pPr algn="l" latinLnBrk="1"/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specieschinook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0.051 -0.011  0.113</a:t>
              </a:r>
            </a:p>
            <a:p>
              <a:pPr algn="l" latinLnBrk="1"/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weight:specieschinook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-0.012 -0.025  0.001</a:t>
              </a: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83" name="Shape 34"/>
            <p:cNvSpPr/>
            <p:nvPr/>
          </p:nvSpPr>
          <p:spPr>
            <a:xfrm>
              <a:off x="55476" y="1943379"/>
              <a:ext cx="2926080" cy="72362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Model coefficients (estimated parameters) and confidence intervals are extracted from a saved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 smtClean="0">
                  <a:latin typeface="Source Sans Pro Light"/>
                </a:rPr>
                <a:t> or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glm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coef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confint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, respectively. Column-bind (with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cbind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) these results together and </a:t>
              </a:r>
              <a:r>
                <a:rPr lang="en-US" sz="800" dirty="0">
                  <a:latin typeface="Source Sans Pro Light"/>
                </a:rPr>
                <a:t>round </a:t>
              </a:r>
              <a:r>
                <a:rPr lang="en-US" sz="800" dirty="0" smtClean="0">
                  <a:latin typeface="Source Sans Pro Light"/>
                </a:rPr>
                <a:t>to </a:t>
              </a:r>
              <a:r>
                <a:rPr lang="en-US" sz="800" dirty="0">
                  <a:latin typeface="Source Sans Pro Light"/>
                </a:rPr>
                <a:t>only useful </a:t>
              </a:r>
              <a:r>
                <a:rPr lang="en-US" sz="800" dirty="0" smtClean="0">
                  <a:latin typeface="Source Sans Pro Light"/>
                </a:rPr>
                <a:t>digits (with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round()</a:t>
              </a:r>
              <a:r>
                <a:rPr lang="en-US" sz="800" dirty="0" smtClean="0">
                  <a:latin typeface="Source Sans Pro Light"/>
                </a:rPr>
                <a:t>) for a concise table of results.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84" name="Shape 38"/>
            <p:cNvSpPr/>
            <p:nvPr/>
          </p:nvSpPr>
          <p:spPr>
            <a:xfrm>
              <a:off x="55602" y="18113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Coefficients (with CIs) Table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476" y="57186"/>
            <a:ext cx="2926206" cy="2412401"/>
            <a:chOff x="55476" y="57186"/>
            <a:chExt cx="2926206" cy="2412401"/>
          </a:xfrm>
        </p:grpSpPr>
        <p:sp>
          <p:nvSpPr>
            <p:cNvPr id="78" name="Shape 34"/>
            <p:cNvSpPr/>
            <p:nvPr/>
          </p:nvSpPr>
          <p:spPr>
            <a:xfrm>
              <a:off x="55476" y="546162"/>
              <a:ext cx="2926080" cy="1923425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anova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twoway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Response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Mean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species        1 0.05040 0.050395  6.5435   0.01189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year           5 0.31221 0.062442  8.1076 1.528e-06</a:t>
              </a:r>
            </a:p>
            <a:p>
              <a:pPr algn="l" latinLnBrk="1"/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species:year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5 0.02077 0.004154  0.5394   0.74602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    110 0.84718 0.007702  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</a:t>
              </a:r>
              <a:endParaRPr lang="en-US" sz="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anova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slr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Mean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weight      1 0.22298 0.222980  26.556 1.019e-06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 120 1.00758 0.008396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anova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Sum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Mean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weight           1 0.22298 0.222980 26.8586 9.155e-07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species          1 0.00050 0.000498  0.0600   0.80690</a:t>
              </a:r>
            </a:p>
            <a:p>
              <a:pPr algn="l" latinLnBrk="1"/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weight:species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1 0.02744 0.027444  3.3057   0.07158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      118 0.97964 0.008302</a:t>
              </a: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79" name="Shape 34"/>
            <p:cNvSpPr/>
            <p:nvPr/>
          </p:nvSpPr>
          <p:spPr>
            <a:xfrm>
              <a:off x="55476" y="201921"/>
              <a:ext cx="2926080" cy="36777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An ANOVA table is constructed from a saved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 smtClean="0">
                  <a:latin typeface="Source Sans Pro Light"/>
                </a:rPr>
                <a:t> or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glm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anova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. Note that the p-value is under “</a:t>
              </a:r>
              <a:r>
                <a:rPr lang="en-US" sz="800" dirty="0" err="1" smtClean="0">
                  <a:latin typeface="Source Sans Pro Light"/>
                </a:rPr>
                <a:t>Pr</a:t>
              </a:r>
              <a:r>
                <a:rPr lang="en-US" sz="800" dirty="0" smtClean="0">
                  <a:latin typeface="Source Sans Pro Light"/>
                </a:rPr>
                <a:t>(&gt;F)”.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80" name="Shape 38"/>
            <p:cNvSpPr/>
            <p:nvPr/>
          </p:nvSpPr>
          <p:spPr>
            <a:xfrm>
              <a:off x="55602" y="5718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ANOVA Table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24159" y="66127"/>
              <a:ext cx="211282" cy="211637"/>
            </a:xfrm>
            <a:prstGeom prst="ellipse">
              <a:avLst/>
            </a:prstGeom>
            <a:solidFill>
              <a:srgbClr val="FFFF00"/>
            </a:solidFill>
            <a:ln w="12700">
              <a:miter lim="400000"/>
            </a:ln>
          </p:spPr>
          <p:txBody>
            <a:bodyPr lIns="0" tIns="0" rIns="0" bIns="0" rtlCol="0" anchor="ctr" anchorCtr="0"/>
            <a:lstStyle/>
            <a:p>
              <a:pPr>
                <a:lnSpc>
                  <a:spcPct val="90000"/>
                </a:lnSpc>
                <a:spcBef>
                  <a:spcPts val="165"/>
                </a:spcBef>
                <a:buSzPct val="100000"/>
              </a:pPr>
              <a:r>
                <a:rPr lang="en-US" sz="12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116137" y="2528114"/>
            <a:ext cx="211282" cy="211637"/>
          </a:xfrm>
          <a:prstGeom prst="ellipse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rtlCol="0" anchor="ctr" anchorCtr="0"/>
          <a:lstStyle/>
          <a:p>
            <a:pPr>
              <a:lnSpc>
                <a:spcPct val="90000"/>
              </a:lnSpc>
              <a:spcBef>
                <a:spcPts val="165"/>
              </a:spcBef>
              <a:buSzPct val="100000"/>
            </a:pPr>
            <a:r>
              <a: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476" y="4839576"/>
            <a:ext cx="2926206" cy="1790778"/>
            <a:chOff x="55476" y="4999596"/>
            <a:chExt cx="2926206" cy="1790778"/>
          </a:xfrm>
        </p:grpSpPr>
        <p:sp>
          <p:nvSpPr>
            <p:cNvPr id="36" name="Shape 34"/>
            <p:cNvSpPr/>
            <p:nvPr/>
          </p:nvSpPr>
          <p:spPr>
            <a:xfrm>
              <a:off x="55476" y="5138890"/>
              <a:ext cx="2926080" cy="165148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Tukey’s or </a:t>
              </a:r>
              <a:r>
                <a:rPr lang="en-US" sz="800" dirty="0" err="1" smtClean="0">
                  <a:latin typeface="Source Sans Pro Light"/>
                </a:rPr>
                <a:t>Dunnett’s</a:t>
              </a:r>
              <a:r>
                <a:rPr lang="en-US" sz="800" dirty="0" smtClean="0">
                  <a:latin typeface="Source Sans Pro Light"/>
                </a:rPr>
                <a:t> multiple comparison results are extracted from the saved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glht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mcp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from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multComp</a:t>
              </a:r>
              <a:r>
                <a:rPr lang="en-US" sz="800" dirty="0" smtClean="0">
                  <a:latin typeface="Source Sans Pro Light"/>
                </a:rPr>
                <a:t> package. </a:t>
              </a:r>
              <a:r>
                <a:rPr lang="en-US" sz="800" dirty="0">
                  <a:latin typeface="Source Sans Pro Light"/>
                </a:rPr>
                <a:t>The second </a:t>
              </a:r>
              <a:r>
                <a:rPr lang="en-US" sz="800" dirty="0" smtClean="0">
                  <a:latin typeface="Source Sans Pro Light"/>
                </a:rPr>
                <a:t>argument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to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glht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mcp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function with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>
                  <a:latin typeface="Source Sans Pro Light"/>
                </a:rPr>
                <a:t>factor variable in the model set equal to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Tukey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latin typeface="Source Sans Pro Light"/>
                </a:rPr>
                <a:t> 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“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cs typeface="Courier New" panose="02070309020205020404" pitchFamily="49" charset="0"/>
                </a:rPr>
                <a:t>Dunnett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latin typeface="Source Sans Pro Light"/>
                </a:rPr>
                <a:t> depending on which procedure is being used</a:t>
              </a:r>
              <a:r>
                <a:rPr lang="en-US" sz="800" dirty="0" smtClean="0">
                  <a:latin typeface="Source Sans Pro Light"/>
                </a:rPr>
                <a:t>. Save the result of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glht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to an object.</a:t>
              </a: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600" dirty="0">
                <a:latin typeface="Source Sans Pro Light"/>
              </a:endParaRP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summary()</a:t>
              </a:r>
              <a:r>
                <a:rPr lang="en-US" sz="800" dirty="0" smtClean="0">
                  <a:latin typeface="Source Sans Pro Light"/>
                </a:rPr>
                <a:t> 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confint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on the saved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glht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to see p-values and confidence intervals for paired differences in means. 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glhtSig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cld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to find the significantly different groups and significance letters (Tukey’s only).</a:t>
              </a: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600" dirty="0">
                <a:latin typeface="Source Sans Pro Light"/>
              </a:endParaRP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Make </a:t>
              </a:r>
              <a:r>
                <a:rPr lang="en-US" sz="800" dirty="0">
                  <a:latin typeface="Source Sans Pro Light"/>
                </a:rPr>
                <a:t>sure to attach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multComp</a:t>
              </a:r>
              <a:r>
                <a:rPr lang="en-US" sz="800" dirty="0">
                  <a:latin typeface="Source Sans Pro Light"/>
                </a:rPr>
                <a:t> package first with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library()</a:t>
              </a:r>
              <a:r>
                <a:rPr lang="en-US" sz="800" dirty="0">
                  <a:latin typeface="Source Sans Pro Light"/>
                </a:rPr>
                <a:t>.</a:t>
              </a:r>
              <a:endParaRPr lang="en-US" sz="800" dirty="0" smtClean="0">
                <a:latin typeface="Source Sans Pro Light"/>
              </a:endParaRPr>
            </a:p>
          </p:txBody>
        </p:sp>
        <p:sp>
          <p:nvSpPr>
            <p:cNvPr id="37" name="Shape 38"/>
            <p:cNvSpPr/>
            <p:nvPr/>
          </p:nvSpPr>
          <p:spPr>
            <a:xfrm>
              <a:off x="55602" y="49995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err="1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</a:t>
              </a: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 Comp. (for ANOVAs)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24159" y="5008702"/>
              <a:ext cx="211282" cy="211637"/>
            </a:xfrm>
            <a:prstGeom prst="ellipse">
              <a:avLst/>
            </a:prstGeom>
            <a:solidFill>
              <a:srgbClr val="FFFF00"/>
            </a:solidFill>
            <a:ln w="12700">
              <a:miter lim="400000"/>
            </a:ln>
          </p:spPr>
          <p:txBody>
            <a:bodyPr lIns="0" tIns="0" rIns="0" bIns="0" rtlCol="0" anchor="ctr" anchorCtr="0"/>
            <a:lstStyle/>
            <a:p>
              <a:pPr>
                <a:lnSpc>
                  <a:spcPct val="90000"/>
                </a:lnSpc>
                <a:spcBef>
                  <a:spcPts val="165"/>
                </a:spcBef>
                <a:buSzPct val="100000"/>
              </a:pPr>
              <a:r>
                <a:rPr lang="en-US" sz="12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24256" y="66127"/>
            <a:ext cx="2926080" cy="4933469"/>
            <a:chOff x="3124256" y="66127"/>
            <a:chExt cx="2926080" cy="4933469"/>
          </a:xfrm>
        </p:grpSpPr>
        <p:sp>
          <p:nvSpPr>
            <p:cNvPr id="35" name="Shape 34"/>
            <p:cNvSpPr/>
            <p:nvPr/>
          </p:nvSpPr>
          <p:spPr>
            <a:xfrm>
              <a:off x="3124256" y="268969"/>
              <a:ext cx="2926080" cy="473062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multcomp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## MUST DO to use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and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mcp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Dunnet’s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u="sng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with one-way ANOVA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mc1w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glht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oneway,mcp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(year="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Dunnett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summary(mc1w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Linear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Hypotheses: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Estimate Std. Error t value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(&gt;|t|)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1982 - 1977 == 0 -0.04125    0.02610  -1.580    0.391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1986 - 1977 == 0 -0.03208    0.02610  -1.229    0.633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1992 - 1977 == 0  0.01417    0.03197   0.443    0.991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1996 - 1977 == 0 -0.06092    0.02776  -2.194    0.121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1999 - 1977 == 0 -0.14303    0.02776  -5.152   &lt;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pPr algn="l" latinLnBrk="1"/>
              <a:endParaRPr lang="en-US" sz="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confint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(mc1w)</a:t>
              </a:r>
            </a:p>
            <a:p>
              <a:pPr algn="l" latinLnBrk="1"/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Linear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Hypotheses: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Estimate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lwr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upr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1982 - 1977 == 0 -0.04125 -0.10810  0.02560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1986 - 1977 == 0 -0.03208 -0.09893  0.03477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1992 - 1977 == 0  0.01417 -0.06771  0.09604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1996 - 1977 == 0 -0.06092 -0.13203  0.01019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1999 - 1977 == 0 -0.14303 -0.21414 -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0.07192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glhtSig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(mc1w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"1999 -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1977"</a:t>
              </a:r>
            </a:p>
            <a:p>
              <a:pPr algn="l" latinLnBrk="1"/>
              <a:endParaRPr lang="en-US" sz="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Tukey’s </a:t>
              </a:r>
              <a:r>
                <a:rPr lang="en-US" sz="600" b="1" u="sng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example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with a two-way ANOVA (and only year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mc2w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glht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oneway,mcp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(year="Tukey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summary(mc2w)</a:t>
              </a:r>
              <a:endParaRPr lang="en-US" sz="6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Linear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Hypotheses: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Estimate Std. Error t value </a:t>
              </a:r>
              <a:r>
                <a:rPr lang="en-US" sz="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(&gt;|t|)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1982 - 1977 == 0 -0.041250   0.026100  -1.580  0.61047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1986 - 1977 == 0 -0.032083   0.026100  -1.229  0.82002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1992 - 1977 == 0  0.014167   0.031965   0.443  0.99776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1996 - 1977 == 0 -0.060921   0.027764  -2.194  0.24655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1999 - 1977 == 0 -0.143026   0.027764  -5.152  &lt; 0.001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1986 - 1982 == 0  0.009167   0.026100   0.351  0.99927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1992 - 1982 == 0  0.055417   0.031965   1.734  0.50991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1996 - 1982 == 0 -0.019671   0.027764  -0.709  0.98035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1999 - 1982 == 0 -0.101776   0.027764  -3.666  0.00485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1992 - 1986 == 0  0.046250   0.031965   1.447  0.69608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1996 - 1986 == 0 -0.028838   0.027764  -1.039  0.90285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1999 - 1986 == 0 -0.110943   0.027764  -3.996  0.00152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1996 - 1992 == 0 -0.075088   0.033338  -2.252  0.22055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1999 - 1992 == 0 -0.157193   0.033338  -4.715  &lt; 0.001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1999 - 1996 == 0 -0.082105   0.029334  -2.799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0.06395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confint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(mc2w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## </a:t>
              </a:r>
              <a:r>
                <a:rPr lang="en-US" sz="600" b="1" i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CIs not shown to save space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pl-PL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glhtSig(mc2w</a:t>
              </a:r>
              <a:r>
                <a:rPr lang="pl-PL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pl-PL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"1999 - 1977" "1999 - 1982" "1999 - 1986" "1999 - 1992"</a:t>
              </a:r>
              <a:endParaRPr lang="en-US" sz="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(mc2w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1977 1982 1986 1992 1996 1999 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"b"  "b"  "b"  "b" "ab"  "a" </a:t>
              </a:r>
            </a:p>
          </p:txBody>
        </p:sp>
        <p:sp>
          <p:nvSpPr>
            <p:cNvPr id="39" name="Shape 38"/>
            <p:cNvSpPr/>
            <p:nvPr/>
          </p:nvSpPr>
          <p:spPr>
            <a:xfrm>
              <a:off x="3124256" y="6612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err="1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 Comp. (for </a:t>
              </a: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ANOVAs)   </a:t>
              </a:r>
              <a:r>
                <a:rPr lang="en-US" sz="1400" dirty="0" err="1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cont</a:t>
              </a:r>
              <a:endParaRPr sz="1400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67509" y="4733140"/>
            <a:ext cx="2926332" cy="1888799"/>
            <a:chOff x="6175980" y="4824059"/>
            <a:chExt cx="2926332" cy="1888799"/>
          </a:xfrm>
        </p:grpSpPr>
        <p:sp>
          <p:nvSpPr>
            <p:cNvPr id="53" name="Shape 34"/>
            <p:cNvSpPr/>
            <p:nvPr/>
          </p:nvSpPr>
          <p:spPr>
            <a:xfrm>
              <a:off x="6175980" y="5313400"/>
              <a:ext cx="2926080" cy="139945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(g)",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Concentration",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interval="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confidence",legend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topleft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6176106" y="4973027"/>
              <a:ext cx="2926080" cy="36885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fitPlot</a:t>
              </a:r>
              <a:r>
                <a:rPr lang="en-US" sz="80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smtClean="0">
                  <a:latin typeface="Source Sans Pro Light"/>
                </a:rPr>
                <a:t> to plot the </a:t>
              </a:r>
              <a:r>
                <a:rPr lang="en-US" sz="800" dirty="0" smtClean="0">
                  <a:latin typeface="Source Sans Pro Light"/>
                </a:rPr>
                <a:t>best-fit line (SLR) or lines (IVR). Add CIs or PIs with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interval=“confidence”</a:t>
              </a:r>
              <a:r>
                <a:rPr lang="en-US" sz="800" dirty="0" smtClean="0">
                  <a:latin typeface="Source Sans Pro Light"/>
                </a:rPr>
                <a:t> or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interval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=“prediction”</a:t>
              </a:r>
              <a:r>
                <a:rPr lang="en-US" sz="800" dirty="0" smtClean="0">
                  <a:latin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51" name="Shape 38"/>
            <p:cNvSpPr/>
            <p:nvPr/>
          </p:nvSpPr>
          <p:spPr>
            <a:xfrm>
              <a:off x="6176232" y="482405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Fitted Plots (for Regressions)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244789" y="4833000"/>
              <a:ext cx="211282" cy="211637"/>
            </a:xfrm>
            <a:prstGeom prst="ellipse">
              <a:avLst/>
            </a:prstGeom>
            <a:solidFill>
              <a:srgbClr val="FFFF00"/>
            </a:solidFill>
            <a:ln w="12700">
              <a:miter lim="400000"/>
            </a:ln>
          </p:spPr>
          <p:txBody>
            <a:bodyPr lIns="0" tIns="0" rIns="0" bIns="0" rtlCol="0" anchor="ctr" anchorCtr="0"/>
            <a:lstStyle/>
            <a:p>
              <a:pPr>
                <a:lnSpc>
                  <a:spcPct val="90000"/>
                </a:lnSpc>
                <a:spcBef>
                  <a:spcPts val="165"/>
                </a:spcBef>
                <a:buSzPct val="100000"/>
              </a:pPr>
              <a:r>
                <a:rPr lang="en-US" sz="12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6</a:t>
              </a:r>
              <a:endPara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0592" y="5572101"/>
              <a:ext cx="1097280" cy="109728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167761" y="60287"/>
            <a:ext cx="2926206" cy="4614865"/>
            <a:chOff x="6167761" y="60287"/>
            <a:chExt cx="2926206" cy="4614865"/>
          </a:xfrm>
        </p:grpSpPr>
        <p:sp>
          <p:nvSpPr>
            <p:cNvPr id="44" name="Shape 34"/>
            <p:cNvSpPr/>
            <p:nvPr/>
          </p:nvSpPr>
          <p:spPr>
            <a:xfrm>
              <a:off x="6167761" y="1420446"/>
              <a:ext cx="2926080" cy="325470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="Year",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Concentration")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addSigLetters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oneway,lets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=c("","","","","","*"),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=c(1,1,1,1,1,4))  #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Dunnet’s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example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7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twoway,xlab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="Year",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Concentration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change.order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TRUE,legend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topleft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twoway,xlab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="Year",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Mirex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Concentration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which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="year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addSigLetters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twoway,which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="year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lets=c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b","b","b","b","ab","a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=c(2,2,4,4,2,4))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# RIGHT … Tukey’s example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Shape 34"/>
            <p:cNvSpPr/>
            <p:nvPr/>
          </p:nvSpPr>
          <p:spPr>
            <a:xfrm>
              <a:off x="6167761" y="209255"/>
              <a:ext cx="2926080" cy="123318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for a plot of group means with CIs from the saved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 smtClean="0">
                  <a:latin typeface="Source Sans Pro Light"/>
                </a:rPr>
                <a:t> object. For two-way ANOVA 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change.order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=TRUE</a:t>
              </a:r>
              <a:r>
                <a:rPr lang="en-US" sz="800" dirty="0" smtClean="0">
                  <a:latin typeface="Source Sans Pro Light"/>
                </a:rPr>
                <a:t> to (optionally) change which factor is on the x-axis in the interaction plot or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which=</a:t>
              </a:r>
              <a:r>
                <a:rPr lang="en-US" sz="800" dirty="0" smtClean="0">
                  <a:latin typeface="Source Sans Pro Light"/>
                </a:rPr>
                <a:t> for a main-effects plot.</a:t>
              </a: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700" dirty="0" smtClean="0">
                <a:latin typeface="Source Sans Pro Light"/>
              </a:endParaRPr>
            </a:p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addSigLetters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 with the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to add significance letters in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lets=</a:t>
              </a:r>
              <a:r>
                <a:rPr lang="en-US" sz="800" dirty="0" smtClean="0">
                  <a:latin typeface="Source Sans Pro Light"/>
                </a:rPr>
                <a:t> to the fitted plot. Use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pos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=</a:t>
              </a:r>
              <a:r>
                <a:rPr lang="en-US" sz="800" dirty="0" smtClean="0">
                  <a:latin typeface="Source Sans Pro Light"/>
                </a:rPr>
                <a:t>  to position the letters around the mean (2=“left-of” and 4=“right-of”). Must </a:t>
              </a:r>
              <a:r>
                <a:rPr lang="en-US" sz="800" dirty="0" smtClean="0">
                  <a:latin typeface="Source Sans Pro Light"/>
                </a:rPr>
                <a:t>use same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change.order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=TRUE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which=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if used in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46" name="Shape 38"/>
            <p:cNvSpPr/>
            <p:nvPr/>
          </p:nvSpPr>
          <p:spPr>
            <a:xfrm>
              <a:off x="6167887" y="6028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Fitted Plots (for ANOVAs)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236444" y="69228"/>
              <a:ext cx="211282" cy="211637"/>
            </a:xfrm>
            <a:prstGeom prst="ellipse">
              <a:avLst/>
            </a:prstGeom>
            <a:solidFill>
              <a:srgbClr val="FFFF00"/>
            </a:solidFill>
            <a:ln w="12700">
              <a:miter lim="400000"/>
            </a:ln>
          </p:spPr>
          <p:txBody>
            <a:bodyPr lIns="0" tIns="0" rIns="0" bIns="0" rtlCol="0" anchor="ctr" anchorCtr="0"/>
            <a:lstStyle/>
            <a:p>
              <a:pPr>
                <a:lnSpc>
                  <a:spcPct val="90000"/>
                </a:lnSpc>
                <a:spcBef>
                  <a:spcPts val="165"/>
                </a:spcBef>
                <a:buSzPct val="100000"/>
              </a:pPr>
              <a:r>
                <a:rPr lang="en-US" sz="12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6</a:t>
              </a:r>
              <a:endPara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2121" y="1765911"/>
              <a:ext cx="1097280" cy="10972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7763" y="3548482"/>
              <a:ext cx="1097280" cy="10972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9944" y="3548482"/>
              <a:ext cx="1097280" cy="109728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124256" y="5045398"/>
            <a:ext cx="2926939" cy="1736140"/>
            <a:chOff x="-2988155" y="2942723"/>
            <a:chExt cx="2926939" cy="1736140"/>
          </a:xfrm>
        </p:grpSpPr>
        <p:sp>
          <p:nvSpPr>
            <p:cNvPr id="42" name="Shape 34"/>
            <p:cNvSpPr/>
            <p:nvPr/>
          </p:nvSpPr>
          <p:spPr>
            <a:xfrm>
              <a:off x="-2987296" y="3665367"/>
              <a:ext cx="2926080" cy="101349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compSlopes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ivr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Slope Comparisons (using the 'holm' adjustment)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comparison     diff 95% LCI 95% UCI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p.unadj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p.adj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chinook-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-0.01211 -0.0253 0.00108 0.07158 0.07158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Slope Information (using the 'holm' adjustment)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level  slopes 95% LCI 95% UCI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p.unadj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p.adj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chinook 0.00961 0.00389 0.01533 0.00118 0.00118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coho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0.02172 0.00983 0.03360 0.00044 0.00088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Warning message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Not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needed with fewer than three levels.</a:t>
              </a:r>
              <a:endParaRPr lang="en-US" sz="6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-2988155" y="3082017"/>
              <a:ext cx="2926080" cy="61368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Multiple comparisons for slopes are extracted from the saved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lm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object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compSlopes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. If slopes are not different, then multiple comparisons for intercepts are extracted from the saved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lm()</a:t>
              </a:r>
              <a:r>
                <a:rPr lang="en-US" sz="800" dirty="0" smtClean="0">
                  <a:latin typeface="Source Sans Pro Light"/>
                </a:rPr>
                <a:t> object 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compIntercepts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()</a:t>
              </a:r>
              <a:r>
                <a:rPr lang="en-US" sz="800" dirty="0" smtClean="0">
                  <a:latin typeface="Source Sans Pro Light"/>
                </a:rPr>
                <a:t>.</a:t>
              </a:r>
            </a:p>
          </p:txBody>
        </p:sp>
        <p:sp>
          <p:nvSpPr>
            <p:cNvPr id="40" name="Shape 38"/>
            <p:cNvSpPr/>
            <p:nvPr/>
          </p:nvSpPr>
          <p:spPr>
            <a:xfrm>
              <a:off x="-2988029" y="294272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err="1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</a:t>
              </a: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 Comp. (for IVR)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-2919472" y="2951829"/>
              <a:ext cx="211282" cy="211637"/>
            </a:xfrm>
            <a:prstGeom prst="ellipse">
              <a:avLst/>
            </a:prstGeom>
            <a:solidFill>
              <a:srgbClr val="FFFF00"/>
            </a:solidFill>
            <a:ln w="12700">
              <a:miter lim="400000"/>
            </a:ln>
          </p:spPr>
          <p:txBody>
            <a:bodyPr lIns="0" tIns="0" rIns="0" bIns="0" rtlCol="0" anchor="ctr" anchorCtr="0"/>
            <a:lstStyle/>
            <a:p>
              <a:pPr>
                <a:lnSpc>
                  <a:spcPct val="90000"/>
                </a:lnSpc>
                <a:spcBef>
                  <a:spcPts val="165"/>
                </a:spcBef>
                <a:buSzPct val="100000"/>
              </a:pPr>
              <a:r>
                <a:rPr lang="en-US" sz="12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95" y="6628885"/>
            <a:ext cx="2543564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MTH207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71619" y="6621939"/>
            <a:ext cx="97743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Dec-18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6575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1881</Words>
  <Application>Microsoft Office PowerPoint</Application>
  <PresentationFormat>Letter Paper (8.5x11 in)</PresentationFormat>
  <Paragraphs>253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Arabic Typesetting</vt:lpstr>
      <vt:lpstr>Arial</vt:lpstr>
      <vt:lpstr>Avenir Book</vt:lpstr>
      <vt:lpstr>Bookman Old Style</vt:lpstr>
      <vt:lpstr>Consolas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141</cp:revision>
  <cp:lastPrinted>2016-12-15T18:07:42Z</cp:lastPrinted>
  <dcterms:modified xsi:type="dcterms:W3CDTF">2018-12-28T21:54:31Z</dcterms:modified>
</cp:coreProperties>
</file>