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98" r:id="rId3"/>
    <p:sldId id="299" r:id="rId4"/>
    <p:sldId id="300" r:id="rId5"/>
    <p:sldId id="301" r:id="rId6"/>
    <p:sldId id="302" r:id="rId7"/>
    <p:sldId id="304" r:id="rId8"/>
    <p:sldId id="306" r:id="rId9"/>
    <p:sldId id="307" r:id="rId10"/>
    <p:sldId id="312" r:id="rId11"/>
    <p:sldId id="350" r:id="rId12"/>
    <p:sldId id="310" r:id="rId13"/>
    <p:sldId id="311" r:id="rId14"/>
    <p:sldId id="309" r:id="rId15"/>
    <p:sldId id="318" r:id="rId16"/>
    <p:sldId id="319" r:id="rId17"/>
    <p:sldId id="322" r:id="rId18"/>
    <p:sldId id="320" r:id="rId19"/>
    <p:sldId id="321" r:id="rId20"/>
    <p:sldId id="323" r:id="rId21"/>
    <p:sldId id="324" r:id="rId22"/>
    <p:sldId id="325" r:id="rId23"/>
    <p:sldId id="326" r:id="rId24"/>
    <p:sldId id="327" r:id="rId25"/>
    <p:sldId id="329" r:id="rId26"/>
    <p:sldId id="330" r:id="rId27"/>
    <p:sldId id="333" r:id="rId28"/>
    <p:sldId id="334" r:id="rId29"/>
    <p:sldId id="335" r:id="rId30"/>
    <p:sldId id="336" r:id="rId31"/>
    <p:sldId id="337" r:id="rId32"/>
    <p:sldId id="343" r:id="rId33"/>
    <p:sldId id="331" r:id="rId34"/>
    <p:sldId id="332" r:id="rId35"/>
    <p:sldId id="338" r:id="rId36"/>
    <p:sldId id="339" r:id="rId37"/>
    <p:sldId id="340" r:id="rId38"/>
    <p:sldId id="341" r:id="rId39"/>
    <p:sldId id="349" r:id="rId40"/>
    <p:sldId id="297" r:id="rId41"/>
    <p:sldId id="347" r:id="rId42"/>
  </p:sldIdLst>
  <p:sldSz cx="9144000" cy="6858000" type="screen4x3"/>
  <p:notesSz cx="7004050" cy="9290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CFFCC"/>
    <a:srgbClr val="99FFCC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903" autoAdjust="0"/>
  </p:normalViewPr>
  <p:slideViewPr>
    <p:cSldViewPr>
      <p:cViewPr varScale="1">
        <p:scale>
          <a:sx n="72" d="100"/>
          <a:sy n="72" d="100"/>
        </p:scale>
        <p:origin x="1285" y="4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5025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6E79CF97-040C-49B1-9B64-2E819A30FA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18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&lt;- c(70,55,50,40,40,55,60,65)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</a:t>
            </a:r>
            <a:r>
              <a:rPr lang="en-US" baseline="0" dirty="0" smtClean="0"/>
              <a:t> Growth Rate</a:t>
            </a:r>
            <a:r>
              <a:rPr lang="en-US" dirty="0" smtClean="0"/>
              <a:t>",</a:t>
            </a:r>
            <a:r>
              <a:rPr lang="en-US" dirty="0" err="1" smtClean="0"/>
              <a:t>xlab</a:t>
            </a:r>
            <a:r>
              <a:rPr lang="en-US" dirty="0" smtClean="0"/>
              <a:t>="Humidity",</a:t>
            </a:r>
            <a:r>
              <a:rPr lang="en-US" dirty="0" err="1" smtClean="0"/>
              <a:t>ylim</a:t>
            </a:r>
            <a:r>
              <a:rPr lang="en-US" dirty="0" smtClean="0"/>
              <a:t>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=15:18,legend=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Growth</a:t>
            </a:r>
            <a:r>
              <a:rPr lang="en-US" baseline="0" dirty="0" smtClean="0"/>
              <a:t> Rate</a:t>
            </a:r>
            <a:r>
              <a:rPr lang="en-US" dirty="0" smtClean="0"/>
              <a:t>",</a:t>
            </a:r>
            <a:r>
              <a:rPr lang="en-US" dirty="0" err="1" smtClean="0"/>
              <a:t>xlab</a:t>
            </a:r>
            <a:r>
              <a:rPr lang="en-US" dirty="0" smtClean="0"/>
              <a:t>="Temp",</a:t>
            </a:r>
            <a:r>
              <a:rPr lang="en-US" dirty="0" err="1" smtClean="0"/>
              <a:t>ylim</a:t>
            </a:r>
            <a:r>
              <a:rPr lang="en-US" dirty="0" smtClean="0"/>
              <a:t>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=15:18,legend=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CF97-040C-49B1-9B64-2E819A30FAD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9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&lt;- c(40,50,60,60,50,40)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1",ylim=c(35,75),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=15:17,legend=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2",ylim=c(35,75),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=15:16,legend=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CF97-040C-49B1-9B64-2E819A30FAD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02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&lt;- c(40,50,60,50,60,40)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1",ylim=c(35,75),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=15:17,legend=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2",ylim=c(35,75),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=15:16,legend=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CF97-040C-49B1-9B64-2E819A30FAD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96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&lt;- c(50,60,40,60,70,50)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1",ylim=c(35,75),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=15:17,legend=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2",ylim=c(35,75),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=15:16,legend=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CF97-040C-49B1-9B64-2E819A30FAD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74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&lt;- c(50,60,40,70,70,70)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1",ylim=c(35,75),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=15:17,legend=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2",ylim=c(35,75),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=15:16,legend=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CF97-040C-49B1-9B64-2E819A30FAD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78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rf</a:t>
            </a:r>
            <a:r>
              <a:rPr lang="en-US" dirty="0" smtClean="0"/>
              <a:t> &lt;- rep(c("A","B","C"),times=3)</a:t>
            </a:r>
          </a:p>
          <a:p>
            <a:r>
              <a:rPr lang="en-US" dirty="0" err="1" smtClean="0"/>
              <a:t>cf</a:t>
            </a:r>
            <a:r>
              <a:rPr lang="en-US" dirty="0" smtClean="0"/>
              <a:t> &lt;- rep(c("I","II","III"),each=3)</a:t>
            </a:r>
          </a:p>
          <a:p>
            <a:r>
              <a:rPr lang="en-US" dirty="0" smtClean="0"/>
              <a:t>r &lt;- c(45,45,45,50,50,50,60,60,60)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1",ylim=c(35,75),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=15:17,legend=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2",ylim=c(35,75),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=15:17,legend=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CF97-040C-49B1-9B64-2E819A30FAD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49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&lt;- c(65,55,45,50,50,50,60,60,60)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1",ylim=c(35,75),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=15:17,legend=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2",ylim=c(35,75),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=15:17,legend=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CF97-040C-49B1-9B64-2E819A30FAD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15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974A47-55F6-426E-8955-36337D1E71B0}" type="slidenum">
              <a:rPr lang="en-US"/>
              <a:pPr/>
              <a:t>41</a:t>
            </a:fld>
            <a:endParaRPr 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68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&lt;- c(70,55,50,40,65,50,45,35)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</a:t>
            </a:r>
            <a:r>
              <a:rPr lang="en-US" baseline="0" dirty="0" smtClean="0"/>
              <a:t> Growth Rate</a:t>
            </a:r>
            <a:r>
              <a:rPr lang="en-US" dirty="0" smtClean="0"/>
              <a:t>",</a:t>
            </a:r>
            <a:r>
              <a:rPr lang="en-US" dirty="0" err="1" smtClean="0"/>
              <a:t>xlab</a:t>
            </a:r>
            <a:r>
              <a:rPr lang="en-US" dirty="0" smtClean="0"/>
              <a:t>="Humidity",</a:t>
            </a:r>
            <a:r>
              <a:rPr lang="en-US" dirty="0" err="1" smtClean="0"/>
              <a:t>ylim</a:t>
            </a:r>
            <a:r>
              <a:rPr lang="en-US" dirty="0" smtClean="0"/>
              <a:t>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=15:18,legend=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Growth</a:t>
            </a:r>
            <a:r>
              <a:rPr lang="en-US" baseline="0" dirty="0" smtClean="0"/>
              <a:t> Rate</a:t>
            </a:r>
            <a:r>
              <a:rPr lang="en-US" dirty="0" smtClean="0"/>
              <a:t>",</a:t>
            </a:r>
            <a:r>
              <a:rPr lang="en-US" dirty="0" err="1" smtClean="0"/>
              <a:t>xlab</a:t>
            </a:r>
            <a:r>
              <a:rPr lang="en-US" dirty="0" smtClean="0"/>
              <a:t>="Temp",</a:t>
            </a:r>
            <a:r>
              <a:rPr lang="en-US" dirty="0" err="1" smtClean="0"/>
              <a:t>ylim</a:t>
            </a:r>
            <a:r>
              <a:rPr lang="en-US" dirty="0" smtClean="0"/>
              <a:t>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=15:18,legend=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CF97-040C-49B1-9B64-2E819A30FAD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53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&lt;- c(70,55,50,40, 70,55,50,40)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</a:t>
            </a:r>
            <a:r>
              <a:rPr lang="en-US" baseline="0" dirty="0" smtClean="0"/>
              <a:t> Growth Rate</a:t>
            </a:r>
            <a:r>
              <a:rPr lang="en-US" dirty="0" smtClean="0"/>
              <a:t>",</a:t>
            </a:r>
            <a:r>
              <a:rPr lang="en-US" dirty="0" err="1" smtClean="0"/>
              <a:t>xlab</a:t>
            </a:r>
            <a:r>
              <a:rPr lang="en-US" dirty="0" smtClean="0"/>
              <a:t>="Humidity",</a:t>
            </a:r>
            <a:r>
              <a:rPr lang="en-US" dirty="0" err="1" smtClean="0"/>
              <a:t>ylim</a:t>
            </a:r>
            <a:r>
              <a:rPr lang="en-US" dirty="0" smtClean="0"/>
              <a:t>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=15:18,legend=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Growth</a:t>
            </a:r>
            <a:r>
              <a:rPr lang="en-US" baseline="0" dirty="0" smtClean="0"/>
              <a:t> Rate</a:t>
            </a:r>
            <a:r>
              <a:rPr lang="en-US" dirty="0" smtClean="0"/>
              <a:t>",</a:t>
            </a:r>
            <a:r>
              <a:rPr lang="en-US" dirty="0" err="1" smtClean="0"/>
              <a:t>xlab</a:t>
            </a:r>
            <a:r>
              <a:rPr lang="en-US" dirty="0" smtClean="0"/>
              <a:t>="Temp",</a:t>
            </a:r>
            <a:r>
              <a:rPr lang="en-US" dirty="0" err="1" smtClean="0"/>
              <a:t>ylim</a:t>
            </a:r>
            <a:r>
              <a:rPr lang="en-US" dirty="0" smtClean="0"/>
              <a:t>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=15:18,legend=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CF97-040C-49B1-9B64-2E819A30FAD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25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&lt;- c(65,65,65,65,50,50,50,50)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</a:t>
            </a:r>
            <a:r>
              <a:rPr lang="en-US" baseline="0" dirty="0" smtClean="0"/>
              <a:t> Growth Rate</a:t>
            </a:r>
            <a:r>
              <a:rPr lang="en-US" dirty="0" smtClean="0"/>
              <a:t>",</a:t>
            </a:r>
            <a:r>
              <a:rPr lang="en-US" dirty="0" err="1" smtClean="0"/>
              <a:t>xlab</a:t>
            </a:r>
            <a:r>
              <a:rPr lang="en-US" dirty="0" smtClean="0"/>
              <a:t>="Humidity",</a:t>
            </a:r>
            <a:r>
              <a:rPr lang="en-US" dirty="0" err="1" smtClean="0"/>
              <a:t>ylim</a:t>
            </a:r>
            <a:r>
              <a:rPr lang="en-US" dirty="0" smtClean="0"/>
              <a:t>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=15:18,legend=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Growth</a:t>
            </a:r>
            <a:r>
              <a:rPr lang="en-US" baseline="0" dirty="0" smtClean="0"/>
              <a:t> Rate</a:t>
            </a:r>
            <a:r>
              <a:rPr lang="en-US" dirty="0" smtClean="0"/>
              <a:t>",</a:t>
            </a:r>
            <a:r>
              <a:rPr lang="en-US" dirty="0" err="1" smtClean="0"/>
              <a:t>xlab</a:t>
            </a:r>
            <a:r>
              <a:rPr lang="en-US" dirty="0" smtClean="0"/>
              <a:t>="Temp",</a:t>
            </a:r>
            <a:r>
              <a:rPr lang="en-US" dirty="0" err="1" smtClean="0"/>
              <a:t>ylim</a:t>
            </a:r>
            <a:r>
              <a:rPr lang="en-US" dirty="0" smtClean="0"/>
              <a:t>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=15:18,legend=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CF97-040C-49B1-9B64-2E819A30FAD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53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windows(8,4)</a:t>
            </a:r>
          </a:p>
          <a:p>
            <a:r>
              <a:rPr lang="en-US" dirty="0" smtClean="0"/>
              <a:t>par(mar=c(3.5,3.5,1,1), </a:t>
            </a:r>
            <a:r>
              <a:rPr lang="en-US" dirty="0" err="1" smtClean="0"/>
              <a:t>mgp</a:t>
            </a:r>
            <a:r>
              <a:rPr lang="en-US" dirty="0" smtClean="0"/>
              <a:t>=c(2,0.25,0),</a:t>
            </a:r>
            <a:r>
              <a:rPr lang="en-US" dirty="0" err="1" smtClean="0"/>
              <a:t>mfrow</a:t>
            </a:r>
            <a:r>
              <a:rPr lang="en-US" dirty="0" smtClean="0"/>
              <a:t>=c(1,2),</a:t>
            </a:r>
            <a:r>
              <a:rPr lang="en-US" dirty="0" err="1" smtClean="0"/>
              <a:t>cex</a:t>
            </a:r>
            <a:r>
              <a:rPr lang="en-US" dirty="0" smtClean="0"/>
              <a:t>=1.5)</a:t>
            </a:r>
          </a:p>
          <a:p>
            <a:r>
              <a:rPr lang="en-US" dirty="0" err="1" smtClean="0"/>
              <a:t>rf</a:t>
            </a:r>
            <a:r>
              <a:rPr lang="en-US" dirty="0" smtClean="0"/>
              <a:t> &lt;- rep(c("20%","40%","60%","80%"),times=2)</a:t>
            </a:r>
          </a:p>
          <a:p>
            <a:r>
              <a:rPr lang="en-US" dirty="0" err="1" smtClean="0"/>
              <a:t>cf</a:t>
            </a:r>
            <a:r>
              <a:rPr lang="en-US" dirty="0" smtClean="0"/>
              <a:t> &lt;- rep(c("10C","15C"),each=4)</a:t>
            </a:r>
          </a:p>
          <a:p>
            <a:r>
              <a:rPr lang="en-US" dirty="0" smtClean="0"/>
              <a:t>r &lt;- c(55,55,55,55,55,55,55,55)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</a:t>
            </a:r>
            <a:r>
              <a:rPr lang="en-US" baseline="0" dirty="0" smtClean="0"/>
              <a:t> Growth Rate</a:t>
            </a:r>
            <a:r>
              <a:rPr lang="en-US" dirty="0" smtClean="0"/>
              <a:t>",</a:t>
            </a:r>
            <a:r>
              <a:rPr lang="en-US" dirty="0" err="1" smtClean="0"/>
              <a:t>xlab</a:t>
            </a:r>
            <a:r>
              <a:rPr lang="en-US" dirty="0" smtClean="0"/>
              <a:t>="Humidity",ylim=c(35,75),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=15:18,legend=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Growth</a:t>
            </a:r>
            <a:r>
              <a:rPr lang="en-US" baseline="0" dirty="0" smtClean="0"/>
              <a:t> Rate</a:t>
            </a:r>
            <a:r>
              <a:rPr lang="en-US" dirty="0" smtClean="0"/>
              <a:t>",</a:t>
            </a:r>
            <a:r>
              <a:rPr lang="en-US" dirty="0" err="1" smtClean="0"/>
              <a:t>xlab</a:t>
            </a:r>
            <a:r>
              <a:rPr lang="en-US" dirty="0" smtClean="0"/>
              <a:t>="Temp",ylim=c(35,75),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=15:18,legend=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CF97-040C-49B1-9B64-2E819A30FAD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69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windows(8,4)</a:t>
            </a:r>
          </a:p>
          <a:p>
            <a:r>
              <a:rPr lang="en-US" dirty="0" smtClean="0"/>
              <a:t>par(mar=c(3.5,3.5,1,1), </a:t>
            </a:r>
            <a:r>
              <a:rPr lang="en-US" dirty="0" err="1" smtClean="0"/>
              <a:t>mgp</a:t>
            </a:r>
            <a:r>
              <a:rPr lang="en-US" dirty="0" smtClean="0"/>
              <a:t>=c(2,0.25,0),</a:t>
            </a:r>
            <a:r>
              <a:rPr lang="en-US" dirty="0" err="1" smtClean="0"/>
              <a:t>mfrow</a:t>
            </a:r>
            <a:r>
              <a:rPr lang="en-US" dirty="0" smtClean="0"/>
              <a:t>=c(1,2),</a:t>
            </a:r>
            <a:r>
              <a:rPr lang="en-US" dirty="0" err="1" smtClean="0"/>
              <a:t>cex</a:t>
            </a:r>
            <a:r>
              <a:rPr lang="en-US" dirty="0" smtClean="0"/>
              <a:t>=1.5)</a:t>
            </a:r>
          </a:p>
          <a:p>
            <a:r>
              <a:rPr lang="en-US" dirty="0" err="1" smtClean="0"/>
              <a:t>rf</a:t>
            </a:r>
            <a:r>
              <a:rPr lang="en-US" dirty="0" smtClean="0"/>
              <a:t> &lt;- rep(c("A","B","C"),times=2)</a:t>
            </a:r>
          </a:p>
          <a:p>
            <a:r>
              <a:rPr lang="en-US" dirty="0" err="1" smtClean="0"/>
              <a:t>cf</a:t>
            </a:r>
            <a:r>
              <a:rPr lang="en-US" dirty="0" smtClean="0"/>
              <a:t> &lt;- rep(c("I","II"),each=3)</a:t>
            </a:r>
          </a:p>
          <a:p>
            <a:r>
              <a:rPr lang="en-US" dirty="0" smtClean="0"/>
              <a:t>r &lt;- c(40,50,60,50,60,70)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1",ylim=c(35,75),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=15:17,legend=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2",ylim=c(35,75),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=15:16,legend=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CF97-040C-49B1-9B64-2E819A30FAD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36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&lt;- c(40,50,60,40,50,60)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1",ylim=c(35,75),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=15:17,legend=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2",ylim=c(35,75),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=15:16,legend=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CF97-040C-49B1-9B64-2E819A30FAD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69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&lt;- c(70,62.5,55,40,47.5,55)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1",ylim=c(35,75),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=15:17,legend=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2",ylim=c(35,75),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=15:16,legend=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CF97-040C-49B1-9B64-2E819A30FAD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38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&lt;- c(50,50,50,40,40,40)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1",ylim=c(35,75),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=15:17,legend=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2",ylim=c(35,75),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=15:16,legend=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CF97-040C-49B1-9B64-2E819A30FAD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6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ANOVA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E5FD7-8F76-459F-A808-40E2378430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ANOVA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943D9D-DDCD-4F43-8BF7-AAF19A82A7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ANOVA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A1BFCE-4FF8-47F3-BF78-EABBE6451A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ANOVA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2EEAAF-5691-4CB2-A473-B5D10C9EA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ANOVA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99E86B-8099-4AFE-BBEE-E077BE97D8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ANOVA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A15D52-F887-47B6-AA1D-AFE0406B3A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ANOVA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3FE12E-F1AD-4707-A274-A988CF52D7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ANOVA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63D24A-D5F4-4A25-9A76-65C8884C34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ANOVA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8B5AE1-4D12-4CC2-9B48-A73F1E59EF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ANOVA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F9EBAD-4494-43ED-97C3-F4753BE6C6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ANOVA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6D25CA-650D-4E90-971B-0DD47ED95A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alphaModFix amt="9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LM ANOVA 2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CD3C58A-2749-4D94-BC2C-4956EA0BB54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Linear Models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>
                <a:solidFill>
                  <a:srgbClr val="CC0000"/>
                </a:solidFill>
              </a:rPr>
              <a:t>Two-Way ANOVA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AF4192-80D2-46B4-B492-5C4DD7075FCE}" type="slidenum">
              <a:rPr lang="en-US"/>
              <a:pPr/>
              <a:t>10</a:t>
            </a:fld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/>
          <a:lstStyle/>
          <a:p>
            <a:r>
              <a:rPr lang="en-US"/>
              <a:t>Interaction Effect</a:t>
            </a:r>
            <a:endParaRPr lang="en-US" sz="3200"/>
          </a:p>
        </p:txBody>
      </p:sp>
      <p:pic>
        <p:nvPicPr>
          <p:cNvPr id="2662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09700"/>
            <a:ext cx="807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A86E0D-78F3-4D92-ADC2-C1EB51CC232F}" type="slidenum">
              <a:rPr lang="en-US"/>
              <a:pPr/>
              <a:t>11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Humidity and Temperature Effects</a:t>
            </a:r>
            <a:endParaRPr lang="en-US" dirty="0"/>
          </a:p>
        </p:txBody>
      </p:sp>
      <p:pic>
        <p:nvPicPr>
          <p:cNvPr id="290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09700"/>
            <a:ext cx="807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34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AC4116-F9BD-40DB-9893-500F38DCD49D}" type="slidenum">
              <a:rPr lang="en-US"/>
              <a:pPr/>
              <a:t>12</a:t>
            </a:fld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Humidity Effect Only</a:t>
            </a:r>
            <a:endParaRPr lang="en-US" dirty="0"/>
          </a:p>
        </p:txBody>
      </p:sp>
      <p:pic>
        <p:nvPicPr>
          <p:cNvPr id="26420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09700"/>
            <a:ext cx="807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A86E0D-78F3-4D92-ADC2-C1EB51CC232F}" type="slidenum">
              <a:rPr lang="en-US"/>
              <a:pPr/>
              <a:t>13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Effect Only</a:t>
            </a:r>
            <a:endParaRPr lang="en-US" dirty="0"/>
          </a:p>
        </p:txBody>
      </p:sp>
      <p:pic>
        <p:nvPicPr>
          <p:cNvPr id="26522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09700"/>
            <a:ext cx="807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26DBF1-DB41-40EC-9DD6-31E29B14AD91}" type="slidenum">
              <a:rPr lang="en-US"/>
              <a:pPr/>
              <a:t>14</a:t>
            </a:fld>
            <a:endParaRPr 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Effects</a:t>
            </a:r>
          </a:p>
        </p:txBody>
      </p:sp>
      <p:pic>
        <p:nvPicPr>
          <p:cNvPr id="2631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09700"/>
            <a:ext cx="807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403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07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AE25CE-5B57-406F-A8BC-BB713F53CF20}" type="slidenum">
              <a:rPr lang="en-US"/>
              <a:pPr/>
              <a:t>15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Example #1</a:t>
            </a:r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0" y="2614613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100"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0" y="2614613"/>
            <a:ext cx="914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2286000" y="5122653"/>
            <a:ext cx="4648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 dirty="0"/>
              <a:t>Interaction Effect</a:t>
            </a:r>
          </a:p>
          <a:p>
            <a:r>
              <a:rPr lang="en-US" sz="3600" b="1" dirty="0"/>
              <a:t>Factor 1 Main Effect</a:t>
            </a:r>
          </a:p>
          <a:p>
            <a:r>
              <a:rPr lang="en-US" sz="3600" b="1" dirty="0"/>
              <a:t>Factor 2 Main Effect</a:t>
            </a:r>
          </a:p>
        </p:txBody>
      </p:sp>
      <p:sp>
        <p:nvSpPr>
          <p:cNvPr id="272392" name="Text Box 8"/>
          <p:cNvSpPr txBox="1">
            <a:spLocks noChangeArrowheads="1"/>
          </p:cNvSpPr>
          <p:nvPr/>
        </p:nvSpPr>
        <p:spPr bwMode="auto">
          <a:xfrm rot="357144">
            <a:off x="1895475" y="5700503"/>
            <a:ext cx="434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√</a:t>
            </a:r>
          </a:p>
        </p:txBody>
      </p:sp>
      <p:sp>
        <p:nvSpPr>
          <p:cNvPr id="272393" name="Text Box 9"/>
          <p:cNvSpPr txBox="1">
            <a:spLocks noChangeArrowheads="1"/>
          </p:cNvSpPr>
          <p:nvPr/>
        </p:nvSpPr>
        <p:spPr bwMode="auto">
          <a:xfrm rot="357144">
            <a:off x="1905000" y="6233903"/>
            <a:ext cx="434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√</a:t>
            </a:r>
          </a:p>
        </p:txBody>
      </p:sp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1911350" y="5122653"/>
            <a:ext cx="450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2" grpId="1"/>
      <p:bldP spid="272393" grpId="1"/>
      <p:bldP spid="27239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427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07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FB9CF1-F2E5-4003-BEEB-EB68B81EA8AA}" type="slidenum">
              <a:rPr lang="en-US"/>
              <a:pPr/>
              <a:t>16</a:t>
            </a:fld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Example #2</a:t>
            </a:r>
          </a:p>
        </p:txBody>
      </p:sp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2286000" y="5122653"/>
            <a:ext cx="4648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/>
              <a:t>Interaction Effect</a:t>
            </a:r>
          </a:p>
          <a:p>
            <a:r>
              <a:rPr lang="en-US" sz="3600" b="1"/>
              <a:t>Factor 1 Main Effect</a:t>
            </a:r>
          </a:p>
          <a:p>
            <a:r>
              <a:rPr lang="en-US" sz="3600" b="1"/>
              <a:t>Factor 2 Main Effect</a:t>
            </a:r>
          </a:p>
        </p:txBody>
      </p:sp>
      <p:sp>
        <p:nvSpPr>
          <p:cNvPr id="273420" name="Text Box 12"/>
          <p:cNvSpPr txBox="1">
            <a:spLocks noChangeArrowheads="1"/>
          </p:cNvSpPr>
          <p:nvPr/>
        </p:nvSpPr>
        <p:spPr bwMode="auto">
          <a:xfrm>
            <a:off x="1911350" y="5122653"/>
            <a:ext cx="450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×</a:t>
            </a:r>
          </a:p>
        </p:txBody>
      </p:sp>
      <p:sp>
        <p:nvSpPr>
          <p:cNvPr id="273421" name="Text Box 13"/>
          <p:cNvSpPr txBox="1">
            <a:spLocks noChangeArrowheads="1"/>
          </p:cNvSpPr>
          <p:nvPr/>
        </p:nvSpPr>
        <p:spPr bwMode="auto">
          <a:xfrm rot="357144">
            <a:off x="1895475" y="5700503"/>
            <a:ext cx="434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√</a:t>
            </a:r>
          </a:p>
        </p:txBody>
      </p:sp>
      <p:sp>
        <p:nvSpPr>
          <p:cNvPr id="273422" name="Text Box 14"/>
          <p:cNvSpPr txBox="1">
            <a:spLocks noChangeArrowheads="1"/>
          </p:cNvSpPr>
          <p:nvPr/>
        </p:nvSpPr>
        <p:spPr bwMode="auto">
          <a:xfrm>
            <a:off x="1905000" y="6310103"/>
            <a:ext cx="450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20" grpId="0"/>
      <p:bldP spid="273421" grpId="0"/>
      <p:bldP spid="2734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9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07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8BA782-7127-4A1D-A09B-E90B10847884}" type="slidenum">
              <a:rPr lang="en-US"/>
              <a:pPr/>
              <a:t>17</a:t>
            </a:fld>
            <a:endParaRPr lang="en-US"/>
          </a:p>
        </p:txBody>
      </p:sp>
      <p:sp>
        <p:nvSpPr>
          <p:cNvPr id="276488" name="Text Box 8"/>
          <p:cNvSpPr txBox="1">
            <a:spLocks noChangeArrowheads="1"/>
          </p:cNvSpPr>
          <p:nvPr/>
        </p:nvSpPr>
        <p:spPr bwMode="auto">
          <a:xfrm>
            <a:off x="2286000" y="5118100"/>
            <a:ext cx="4648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/>
              <a:t>Interaction Effect</a:t>
            </a:r>
          </a:p>
          <a:p>
            <a:r>
              <a:rPr lang="en-US" sz="3600" b="1"/>
              <a:t>Factor 1 Main Effect</a:t>
            </a:r>
          </a:p>
          <a:p>
            <a:r>
              <a:rPr lang="en-US" sz="3600" b="1"/>
              <a:t>Factor 2 Main Effect</a:t>
            </a: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276489" name="Text Box 9"/>
          <p:cNvSpPr txBox="1">
            <a:spLocks noChangeArrowheads="1"/>
          </p:cNvSpPr>
          <p:nvPr/>
        </p:nvSpPr>
        <p:spPr bwMode="auto">
          <a:xfrm rot="357144">
            <a:off x="1895475" y="5194300"/>
            <a:ext cx="434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√</a:t>
            </a:r>
          </a:p>
        </p:txBody>
      </p:sp>
      <p:sp>
        <p:nvSpPr>
          <p:cNvPr id="276490" name="Line 10"/>
          <p:cNvSpPr>
            <a:spLocks noChangeShapeType="1"/>
          </p:cNvSpPr>
          <p:nvPr/>
        </p:nvSpPr>
        <p:spPr bwMode="auto">
          <a:xfrm>
            <a:off x="2286000" y="5994400"/>
            <a:ext cx="4648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491" name="Line 11"/>
          <p:cNvSpPr>
            <a:spLocks noChangeShapeType="1"/>
          </p:cNvSpPr>
          <p:nvPr/>
        </p:nvSpPr>
        <p:spPr bwMode="auto">
          <a:xfrm>
            <a:off x="2286000" y="6565900"/>
            <a:ext cx="4648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9" grpId="0"/>
      <p:bldP spid="276490" grpId="0" animBg="1"/>
      <p:bldP spid="27649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451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07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926D3-3C35-4ED1-8642-F62283922383}" type="slidenum">
              <a:rPr lang="en-US"/>
              <a:pPr/>
              <a:t>18</a:t>
            </a:fld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274441" name="Text Box 9"/>
          <p:cNvSpPr txBox="1">
            <a:spLocks noChangeArrowheads="1"/>
          </p:cNvSpPr>
          <p:nvPr/>
        </p:nvSpPr>
        <p:spPr bwMode="auto">
          <a:xfrm>
            <a:off x="2286000" y="5129025"/>
            <a:ext cx="4648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/>
              <a:t>Interaction Effect</a:t>
            </a:r>
          </a:p>
          <a:p>
            <a:r>
              <a:rPr lang="en-US" sz="3600" b="1"/>
              <a:t>Factor 1 Main Effect</a:t>
            </a:r>
          </a:p>
          <a:p>
            <a:r>
              <a:rPr lang="en-US" sz="3600" b="1"/>
              <a:t>Factor 2 Main Effect</a:t>
            </a:r>
          </a:p>
        </p:txBody>
      </p:sp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1911350" y="5129025"/>
            <a:ext cx="450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×</a:t>
            </a:r>
          </a:p>
        </p:txBody>
      </p:sp>
      <p:sp>
        <p:nvSpPr>
          <p:cNvPr id="274443" name="Text Box 11"/>
          <p:cNvSpPr txBox="1">
            <a:spLocks noChangeArrowheads="1"/>
          </p:cNvSpPr>
          <p:nvPr/>
        </p:nvSpPr>
        <p:spPr bwMode="auto">
          <a:xfrm rot="357144">
            <a:off x="1895475" y="6272025"/>
            <a:ext cx="434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√</a:t>
            </a:r>
          </a:p>
        </p:txBody>
      </p:sp>
      <p:sp>
        <p:nvSpPr>
          <p:cNvPr id="274444" name="Text Box 12"/>
          <p:cNvSpPr txBox="1">
            <a:spLocks noChangeArrowheads="1"/>
          </p:cNvSpPr>
          <p:nvPr/>
        </p:nvSpPr>
        <p:spPr bwMode="auto">
          <a:xfrm>
            <a:off x="1905000" y="5662425"/>
            <a:ext cx="450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2" grpId="0"/>
      <p:bldP spid="274443" grpId="0"/>
      <p:bldP spid="2744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475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07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1F4302-ACBA-4E24-922E-E3CDDD21BA1E}" type="slidenum">
              <a:rPr lang="en-US"/>
              <a:pPr/>
              <a:t>19</a:t>
            </a:fld>
            <a:endParaRPr lang="en-US"/>
          </a:p>
        </p:txBody>
      </p:sp>
      <p:sp>
        <p:nvSpPr>
          <p:cNvPr id="275465" name="Text Box 9"/>
          <p:cNvSpPr txBox="1">
            <a:spLocks noChangeArrowheads="1"/>
          </p:cNvSpPr>
          <p:nvPr/>
        </p:nvSpPr>
        <p:spPr bwMode="auto">
          <a:xfrm>
            <a:off x="2286000" y="5118100"/>
            <a:ext cx="4648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/>
              <a:t>Interaction Effect</a:t>
            </a:r>
          </a:p>
          <a:p>
            <a:r>
              <a:rPr lang="en-US" sz="3600" b="1"/>
              <a:t>Factor 1 Main Effect</a:t>
            </a:r>
          </a:p>
          <a:p>
            <a:r>
              <a:rPr lang="en-US" sz="3600" b="1"/>
              <a:t>Factor 2 Main Effect</a:t>
            </a:r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275466" name="Text Box 10"/>
          <p:cNvSpPr txBox="1">
            <a:spLocks noChangeArrowheads="1"/>
          </p:cNvSpPr>
          <p:nvPr/>
        </p:nvSpPr>
        <p:spPr bwMode="auto">
          <a:xfrm rot="357144">
            <a:off x="1895475" y="5162550"/>
            <a:ext cx="434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√</a:t>
            </a:r>
          </a:p>
        </p:txBody>
      </p:sp>
      <p:sp>
        <p:nvSpPr>
          <p:cNvPr id="275467" name="Line 11"/>
          <p:cNvSpPr>
            <a:spLocks noChangeShapeType="1"/>
          </p:cNvSpPr>
          <p:nvPr/>
        </p:nvSpPr>
        <p:spPr bwMode="auto">
          <a:xfrm>
            <a:off x="2286000" y="5994400"/>
            <a:ext cx="4648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68" name="Line 12"/>
          <p:cNvSpPr>
            <a:spLocks noChangeShapeType="1"/>
          </p:cNvSpPr>
          <p:nvPr/>
        </p:nvSpPr>
        <p:spPr bwMode="auto">
          <a:xfrm>
            <a:off x="2286000" y="6565900"/>
            <a:ext cx="4648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5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5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54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6" grpId="0"/>
      <p:bldP spid="275467" grpId="0" animBg="1"/>
      <p:bldP spid="2754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931454-3FA8-40AA-BF6E-F487F3B7A6EC}" type="slidenum">
              <a:rPr lang="en-US"/>
              <a:pPr/>
              <a:t>2</a:t>
            </a:fld>
            <a:endParaRPr 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122238"/>
            <a:ext cx="9012237" cy="601662"/>
          </a:xfrm>
        </p:spPr>
        <p:txBody>
          <a:bodyPr/>
          <a:lstStyle/>
          <a:p>
            <a:r>
              <a:rPr lang="en-US"/>
              <a:t>Example -- Background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12838"/>
            <a:ext cx="8763000" cy="5592762"/>
          </a:xfrm>
        </p:spPr>
        <p:txBody>
          <a:bodyPr/>
          <a:lstStyle/>
          <a:p>
            <a:r>
              <a:rPr lang="en-US" sz="2800" dirty="0" smtClean="0"/>
              <a:t>Bacteria -- effect </a:t>
            </a:r>
            <a:r>
              <a:rPr lang="en-US" sz="2800" dirty="0"/>
              <a:t>of temperature (10</a:t>
            </a:r>
            <a:r>
              <a:rPr lang="en-US" sz="2800" baseline="30000" dirty="0"/>
              <a:t>o</a:t>
            </a:r>
            <a:r>
              <a:rPr lang="en-US" sz="2800" dirty="0"/>
              <a:t>C &amp; 15</a:t>
            </a:r>
            <a:r>
              <a:rPr lang="en-US" sz="2800" baseline="30000" dirty="0"/>
              <a:t>o</a:t>
            </a:r>
            <a:r>
              <a:rPr lang="en-US" sz="2800" dirty="0"/>
              <a:t>C) and relative humidity (20%, 40%, 60%, 80%) on growth rate (cells/d</a:t>
            </a:r>
            <a:r>
              <a:rPr lang="en-US" sz="2800" dirty="0" smtClean="0"/>
              <a:t>).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120 </a:t>
            </a:r>
            <a:r>
              <a:rPr lang="en-US" sz="2800" dirty="0" smtClean="0"/>
              <a:t>petri </a:t>
            </a:r>
            <a:r>
              <a:rPr lang="en-US" sz="2800" dirty="0"/>
              <a:t>dishes with a growth </a:t>
            </a:r>
            <a:r>
              <a:rPr lang="en-US" sz="2800" dirty="0" smtClean="0"/>
              <a:t>medium available</a:t>
            </a:r>
          </a:p>
          <a:p>
            <a:r>
              <a:rPr lang="en-US" sz="2800" dirty="0" smtClean="0"/>
              <a:t>Growth </a:t>
            </a:r>
            <a:r>
              <a:rPr lang="en-US" sz="2800" dirty="0"/>
              <a:t>chambers where all environmental variables can be controlled.</a:t>
            </a:r>
          </a:p>
          <a:p>
            <a:endParaRPr lang="en-US" sz="1200" dirty="0"/>
          </a:p>
          <a:p>
            <a:r>
              <a:rPr lang="en-US" sz="2800" dirty="0">
                <a:solidFill>
                  <a:srgbClr val="CC0000"/>
                </a:solidFill>
              </a:rPr>
              <a:t>What is the response variable, factor(s), level(s), treatment(s), replicates per treatment?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523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07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2448AF-4D04-4B21-8870-2087A671900F}" type="slidenum">
              <a:rPr lang="en-US"/>
              <a:pPr/>
              <a:t>20</a:t>
            </a:fld>
            <a:endParaRPr lang="en-US"/>
          </a:p>
        </p:txBody>
      </p:sp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2286000" y="5118100"/>
            <a:ext cx="4648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/>
              <a:t>Interaction Effect</a:t>
            </a:r>
          </a:p>
          <a:p>
            <a:r>
              <a:rPr lang="en-US" sz="3600" b="1"/>
              <a:t>Factor 1 Main Effect</a:t>
            </a:r>
          </a:p>
          <a:p>
            <a:r>
              <a:rPr lang="en-US" sz="3600" b="1"/>
              <a:t>Factor 2 Main Effect</a:t>
            </a: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Example #6</a:t>
            </a:r>
          </a:p>
        </p:txBody>
      </p:sp>
      <p:sp>
        <p:nvSpPr>
          <p:cNvPr id="277513" name="Text Box 9"/>
          <p:cNvSpPr txBox="1">
            <a:spLocks noChangeArrowheads="1"/>
          </p:cNvSpPr>
          <p:nvPr/>
        </p:nvSpPr>
        <p:spPr bwMode="auto">
          <a:xfrm rot="357144">
            <a:off x="1895475" y="5194300"/>
            <a:ext cx="434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√</a:t>
            </a:r>
          </a:p>
        </p:txBody>
      </p:sp>
      <p:sp>
        <p:nvSpPr>
          <p:cNvPr id="277514" name="Line 10"/>
          <p:cNvSpPr>
            <a:spLocks noChangeShapeType="1"/>
          </p:cNvSpPr>
          <p:nvPr/>
        </p:nvSpPr>
        <p:spPr bwMode="auto">
          <a:xfrm>
            <a:off x="2286000" y="5994400"/>
            <a:ext cx="4648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7515" name="Line 11"/>
          <p:cNvSpPr>
            <a:spLocks noChangeShapeType="1"/>
          </p:cNvSpPr>
          <p:nvPr/>
        </p:nvSpPr>
        <p:spPr bwMode="auto">
          <a:xfrm>
            <a:off x="2286000" y="6565900"/>
            <a:ext cx="4648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13" grpId="0"/>
      <p:bldP spid="277514" grpId="0" animBg="1"/>
      <p:bldP spid="2775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547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07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656389-9C54-4C34-8DC0-585B795E9984}" type="slidenum">
              <a:rPr lang="en-US"/>
              <a:pPr/>
              <a:t>21</a:t>
            </a:fld>
            <a:endParaRPr lang="en-US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Example #7</a:t>
            </a:r>
          </a:p>
        </p:txBody>
      </p:sp>
      <p:sp>
        <p:nvSpPr>
          <p:cNvPr id="278536" name="Text Box 8"/>
          <p:cNvSpPr txBox="1">
            <a:spLocks noChangeArrowheads="1"/>
          </p:cNvSpPr>
          <p:nvPr/>
        </p:nvSpPr>
        <p:spPr bwMode="auto">
          <a:xfrm>
            <a:off x="2286000" y="5126269"/>
            <a:ext cx="4648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 dirty="0"/>
              <a:t>Interaction Effect</a:t>
            </a:r>
          </a:p>
          <a:p>
            <a:r>
              <a:rPr lang="en-US" sz="3600" b="1" dirty="0"/>
              <a:t>Factor 1 Main Effect</a:t>
            </a:r>
          </a:p>
          <a:p>
            <a:r>
              <a:rPr lang="en-US" sz="3600" b="1" dirty="0"/>
              <a:t>Factor 2 Main Effect</a:t>
            </a:r>
          </a:p>
        </p:txBody>
      </p:sp>
      <p:sp>
        <p:nvSpPr>
          <p:cNvPr id="278537" name="Text Box 9"/>
          <p:cNvSpPr txBox="1">
            <a:spLocks noChangeArrowheads="1"/>
          </p:cNvSpPr>
          <p:nvPr/>
        </p:nvSpPr>
        <p:spPr bwMode="auto">
          <a:xfrm>
            <a:off x="1911350" y="5126269"/>
            <a:ext cx="450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×</a:t>
            </a:r>
          </a:p>
        </p:txBody>
      </p:sp>
      <p:sp>
        <p:nvSpPr>
          <p:cNvPr id="278538" name="Text Box 10"/>
          <p:cNvSpPr txBox="1">
            <a:spLocks noChangeArrowheads="1"/>
          </p:cNvSpPr>
          <p:nvPr/>
        </p:nvSpPr>
        <p:spPr bwMode="auto">
          <a:xfrm rot="357144">
            <a:off x="1895475" y="5704119"/>
            <a:ext cx="434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√</a:t>
            </a:r>
          </a:p>
        </p:txBody>
      </p:sp>
      <p:sp>
        <p:nvSpPr>
          <p:cNvPr id="278539" name="Text Box 11"/>
          <p:cNvSpPr txBox="1">
            <a:spLocks noChangeArrowheads="1"/>
          </p:cNvSpPr>
          <p:nvPr/>
        </p:nvSpPr>
        <p:spPr bwMode="auto">
          <a:xfrm rot="357144">
            <a:off x="1905000" y="6313719"/>
            <a:ext cx="434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7" grpId="0"/>
      <p:bldP spid="278538" grpId="0"/>
      <p:bldP spid="2785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571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07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C96CB2-B86C-473B-BCC6-E3920162CBBD}" type="slidenum">
              <a:rPr lang="en-US"/>
              <a:pPr/>
              <a:t>22</a:t>
            </a:fld>
            <a:endParaRPr lang="en-US"/>
          </a:p>
        </p:txBody>
      </p:sp>
      <p:sp>
        <p:nvSpPr>
          <p:cNvPr id="279560" name="Text Box 8"/>
          <p:cNvSpPr txBox="1">
            <a:spLocks noChangeArrowheads="1"/>
          </p:cNvSpPr>
          <p:nvPr/>
        </p:nvSpPr>
        <p:spPr bwMode="auto">
          <a:xfrm>
            <a:off x="2286000" y="5118100"/>
            <a:ext cx="4648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/>
              <a:t>Interaction Effect</a:t>
            </a:r>
          </a:p>
          <a:p>
            <a:r>
              <a:rPr lang="en-US" sz="3600" b="1"/>
              <a:t>Factor 1 Main Effect</a:t>
            </a:r>
          </a:p>
          <a:p>
            <a:r>
              <a:rPr lang="en-US" sz="3600" b="1"/>
              <a:t>Factor 2 Main Effect</a:t>
            </a: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Example #8</a:t>
            </a:r>
          </a:p>
        </p:txBody>
      </p:sp>
      <p:sp>
        <p:nvSpPr>
          <p:cNvPr id="279561" name="Text Box 9"/>
          <p:cNvSpPr txBox="1">
            <a:spLocks noChangeArrowheads="1"/>
          </p:cNvSpPr>
          <p:nvPr/>
        </p:nvSpPr>
        <p:spPr bwMode="auto">
          <a:xfrm rot="357144">
            <a:off x="1895475" y="5194300"/>
            <a:ext cx="434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√</a:t>
            </a:r>
          </a:p>
        </p:txBody>
      </p:sp>
      <p:sp>
        <p:nvSpPr>
          <p:cNvPr id="279562" name="Line 10"/>
          <p:cNvSpPr>
            <a:spLocks noChangeShapeType="1"/>
          </p:cNvSpPr>
          <p:nvPr/>
        </p:nvSpPr>
        <p:spPr bwMode="auto">
          <a:xfrm>
            <a:off x="2286000" y="5994400"/>
            <a:ext cx="4648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63" name="Line 11"/>
          <p:cNvSpPr>
            <a:spLocks noChangeShapeType="1"/>
          </p:cNvSpPr>
          <p:nvPr/>
        </p:nvSpPr>
        <p:spPr bwMode="auto">
          <a:xfrm>
            <a:off x="2286000" y="6565900"/>
            <a:ext cx="4648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61" grpId="0"/>
      <p:bldP spid="279562" grpId="0" animBg="1"/>
      <p:bldP spid="2795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597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07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7EAFE6-ED3B-4D01-B6BE-2E80CA8E0DD8}" type="slidenum">
              <a:rPr lang="en-US"/>
              <a:pPr/>
              <a:t>23</a:t>
            </a:fld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Example #9</a:t>
            </a:r>
          </a:p>
        </p:txBody>
      </p:sp>
      <p:sp>
        <p:nvSpPr>
          <p:cNvPr id="280584" name="Text Box 8"/>
          <p:cNvSpPr txBox="1">
            <a:spLocks noChangeArrowheads="1"/>
          </p:cNvSpPr>
          <p:nvPr/>
        </p:nvSpPr>
        <p:spPr bwMode="auto">
          <a:xfrm>
            <a:off x="2286000" y="5122653"/>
            <a:ext cx="4648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 dirty="0"/>
              <a:t>Interaction Effect</a:t>
            </a:r>
          </a:p>
          <a:p>
            <a:r>
              <a:rPr lang="en-US" sz="3600" b="1" dirty="0"/>
              <a:t>Factor 1 Main Effect</a:t>
            </a:r>
          </a:p>
          <a:p>
            <a:r>
              <a:rPr lang="en-US" sz="3600" b="1" dirty="0"/>
              <a:t>Factor 2 Main Effect</a:t>
            </a:r>
          </a:p>
        </p:txBody>
      </p:sp>
      <p:sp>
        <p:nvSpPr>
          <p:cNvPr id="280585" name="Text Box 9"/>
          <p:cNvSpPr txBox="1">
            <a:spLocks noChangeArrowheads="1"/>
          </p:cNvSpPr>
          <p:nvPr/>
        </p:nvSpPr>
        <p:spPr bwMode="auto">
          <a:xfrm>
            <a:off x="1911350" y="5122653"/>
            <a:ext cx="450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×</a:t>
            </a:r>
          </a:p>
        </p:txBody>
      </p:sp>
      <p:sp>
        <p:nvSpPr>
          <p:cNvPr id="280586" name="Text Box 10"/>
          <p:cNvSpPr txBox="1">
            <a:spLocks noChangeArrowheads="1"/>
          </p:cNvSpPr>
          <p:nvPr/>
        </p:nvSpPr>
        <p:spPr bwMode="auto">
          <a:xfrm>
            <a:off x="1905000" y="5656053"/>
            <a:ext cx="450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×</a:t>
            </a:r>
          </a:p>
        </p:txBody>
      </p:sp>
      <p:sp>
        <p:nvSpPr>
          <p:cNvPr id="280587" name="Text Box 11"/>
          <p:cNvSpPr txBox="1">
            <a:spLocks noChangeArrowheads="1"/>
          </p:cNvSpPr>
          <p:nvPr/>
        </p:nvSpPr>
        <p:spPr bwMode="auto">
          <a:xfrm rot="357144">
            <a:off x="1895475" y="6310103"/>
            <a:ext cx="434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5" grpId="0"/>
      <p:bldP spid="280586" grpId="0"/>
      <p:bldP spid="28058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621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07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EEA9D8-3271-4949-8702-09925FFCC253}" type="slidenum">
              <a:rPr lang="en-US"/>
              <a:pPr/>
              <a:t>24</a:t>
            </a:fld>
            <a:endParaRPr lang="en-US"/>
          </a:p>
        </p:txBody>
      </p:sp>
      <p:sp>
        <p:nvSpPr>
          <p:cNvPr id="281608" name="Text Box 8"/>
          <p:cNvSpPr txBox="1">
            <a:spLocks noChangeArrowheads="1"/>
          </p:cNvSpPr>
          <p:nvPr/>
        </p:nvSpPr>
        <p:spPr bwMode="auto">
          <a:xfrm>
            <a:off x="2286000" y="5118100"/>
            <a:ext cx="4648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/>
              <a:t>Interaction Effect</a:t>
            </a:r>
          </a:p>
          <a:p>
            <a:r>
              <a:rPr lang="en-US" sz="3600" b="1"/>
              <a:t>Factor 1 Main Effect</a:t>
            </a:r>
          </a:p>
          <a:p>
            <a:r>
              <a:rPr lang="en-US" sz="3600" b="1"/>
              <a:t>Factor 2 Main Effect</a:t>
            </a: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Example #10</a:t>
            </a:r>
          </a:p>
        </p:txBody>
      </p:sp>
      <p:sp>
        <p:nvSpPr>
          <p:cNvPr id="281609" name="Text Box 9"/>
          <p:cNvSpPr txBox="1">
            <a:spLocks noChangeArrowheads="1"/>
          </p:cNvSpPr>
          <p:nvPr/>
        </p:nvSpPr>
        <p:spPr bwMode="auto">
          <a:xfrm rot="357144">
            <a:off x="1895475" y="5194300"/>
            <a:ext cx="434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√</a:t>
            </a:r>
          </a:p>
        </p:txBody>
      </p:sp>
      <p:sp>
        <p:nvSpPr>
          <p:cNvPr id="281610" name="Line 10"/>
          <p:cNvSpPr>
            <a:spLocks noChangeShapeType="1"/>
          </p:cNvSpPr>
          <p:nvPr/>
        </p:nvSpPr>
        <p:spPr bwMode="auto">
          <a:xfrm>
            <a:off x="2286000" y="5994400"/>
            <a:ext cx="4648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11" name="Line 11"/>
          <p:cNvSpPr>
            <a:spLocks noChangeShapeType="1"/>
          </p:cNvSpPr>
          <p:nvPr/>
        </p:nvSpPr>
        <p:spPr bwMode="auto">
          <a:xfrm>
            <a:off x="2286000" y="6565900"/>
            <a:ext cx="4648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9" grpId="0"/>
      <p:bldP spid="281610" grpId="0" animBg="1"/>
      <p:bldP spid="2816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B4804A-158A-40BB-B379-C2906F934BB8}" type="slidenum">
              <a:rPr lang="en-US"/>
              <a:pPr/>
              <a:t>25</a:t>
            </a:fld>
            <a:endParaRPr lang="en-US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/>
              <a:t>Terminology / Symbols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5562600"/>
          </a:xfrm>
        </p:spPr>
        <p:txBody>
          <a:bodyPr/>
          <a:lstStyle/>
          <a:p>
            <a:r>
              <a:rPr lang="en-US" dirty="0"/>
              <a:t>One factor </a:t>
            </a:r>
            <a:r>
              <a:rPr lang="en-US" dirty="0" smtClean="0"/>
              <a:t>is “row” </a:t>
            </a:r>
            <a:r>
              <a:rPr lang="en-US" dirty="0"/>
              <a:t>factor</a:t>
            </a:r>
          </a:p>
          <a:p>
            <a:pPr lvl="1"/>
            <a:r>
              <a:rPr lang="en-US" dirty="0"/>
              <a:t>r = number of </a:t>
            </a:r>
            <a:r>
              <a:rPr lang="en-US" dirty="0" smtClean="0"/>
              <a:t>levels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factor is </a:t>
            </a:r>
            <a:r>
              <a:rPr lang="en-US" dirty="0" smtClean="0"/>
              <a:t>“column” </a:t>
            </a:r>
            <a:r>
              <a:rPr lang="en-US" dirty="0"/>
              <a:t>factor</a:t>
            </a:r>
          </a:p>
          <a:p>
            <a:pPr lvl="1"/>
            <a:r>
              <a:rPr lang="en-US" dirty="0"/>
              <a:t>c = number of </a:t>
            </a:r>
            <a:r>
              <a:rPr lang="en-US" dirty="0" smtClean="0"/>
              <a:t>levels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Y</a:t>
            </a:r>
            <a:r>
              <a:rPr lang="en-US" baseline="-25000" dirty="0" err="1" smtClean="0"/>
              <a:t>ijk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response </a:t>
            </a:r>
            <a:r>
              <a:rPr lang="en-US" dirty="0"/>
              <a:t>variable </a:t>
            </a:r>
            <a:r>
              <a:rPr lang="en-US" dirty="0" smtClean="0"/>
              <a:t>for </a:t>
            </a:r>
            <a:r>
              <a:rPr lang="en-US" dirty="0"/>
              <a:t>k</a:t>
            </a:r>
            <a:r>
              <a:rPr lang="en-US" baseline="30000" dirty="0"/>
              <a:t>th</a:t>
            </a:r>
            <a:r>
              <a:rPr lang="en-US" dirty="0"/>
              <a:t> individual in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</a:t>
            </a:r>
            <a:r>
              <a:rPr lang="en-US" dirty="0"/>
              <a:t>level of row factor and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level of column </a:t>
            </a:r>
            <a:r>
              <a:rPr lang="en-US" dirty="0" smtClean="0"/>
              <a:t>factor</a:t>
            </a:r>
          </a:p>
          <a:p>
            <a:pPr marL="742950" lvl="2" indent="-342900"/>
            <a:r>
              <a:rPr lang="en-US" dirty="0" smtClean="0"/>
              <a:t>for </a:t>
            </a:r>
            <a:r>
              <a:rPr lang="en-US" dirty="0"/>
              <a:t>simplicity, assume n is same for all </a:t>
            </a:r>
            <a:r>
              <a:rPr lang="en-US" dirty="0" err="1" smtClean="0"/>
              <a:t>i,j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10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6826A-E0C8-4216-8897-5869A1196945}" type="slidenum">
              <a:rPr lang="en-US"/>
              <a:pPr/>
              <a:t>26</a:t>
            </a:fld>
            <a:endParaRPr lang="en-US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/>
              <a:t>Terminology / Symbols</a:t>
            </a:r>
          </a:p>
        </p:txBody>
      </p:sp>
      <p:graphicFrame>
        <p:nvGraphicFramePr>
          <p:cNvPr id="284675" name="Group 3"/>
          <p:cNvGraphicFramePr>
            <a:graphicFrameLocks noGrp="1"/>
          </p:cNvGraphicFramePr>
          <p:nvPr/>
        </p:nvGraphicFramePr>
        <p:xfrm>
          <a:off x="304800" y="1397000"/>
          <a:ext cx="8077200" cy="4301808"/>
        </p:xfrm>
        <a:graphic>
          <a:graphicData uri="http://schemas.openxmlformats.org/drawingml/2006/table">
            <a:tbl>
              <a:tblPr/>
              <a:tblGrid>
                <a:gridCol w="1371600"/>
                <a:gridCol w="936625"/>
                <a:gridCol w="1154113"/>
                <a:gridCol w="1152525"/>
                <a:gridCol w="1154112"/>
                <a:gridCol w="1154113"/>
                <a:gridCol w="1154112"/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Column Factor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Row Factor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4755" name="Rectangle 83"/>
          <p:cNvSpPr>
            <a:spLocks noChangeArrowheads="1"/>
          </p:cNvSpPr>
          <p:nvPr/>
        </p:nvSpPr>
        <p:spPr bwMode="auto">
          <a:xfrm>
            <a:off x="2667000" y="2563813"/>
            <a:ext cx="981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11</a:t>
            </a:r>
            <a:r>
              <a:rPr lang="en-US" sz="3200"/>
              <a:t>.</a:t>
            </a:r>
          </a:p>
        </p:txBody>
      </p:sp>
      <p:sp>
        <p:nvSpPr>
          <p:cNvPr id="284756" name="Rectangle 84"/>
          <p:cNvSpPr>
            <a:spLocks noChangeArrowheads="1"/>
          </p:cNvSpPr>
          <p:nvPr/>
        </p:nvSpPr>
        <p:spPr bwMode="auto">
          <a:xfrm>
            <a:off x="3810000" y="2581275"/>
            <a:ext cx="981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12</a:t>
            </a:r>
            <a:r>
              <a:rPr lang="en-US" sz="3200"/>
              <a:t>.</a:t>
            </a:r>
          </a:p>
        </p:txBody>
      </p:sp>
      <p:sp>
        <p:nvSpPr>
          <p:cNvPr id="284757" name="Rectangle 85"/>
          <p:cNvSpPr>
            <a:spLocks noChangeArrowheads="1"/>
          </p:cNvSpPr>
          <p:nvPr/>
        </p:nvSpPr>
        <p:spPr bwMode="auto">
          <a:xfrm>
            <a:off x="6167438" y="2581275"/>
            <a:ext cx="966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1c</a:t>
            </a:r>
            <a:r>
              <a:rPr lang="en-US" sz="3200"/>
              <a:t>.</a:t>
            </a:r>
          </a:p>
        </p:txBody>
      </p:sp>
      <p:sp>
        <p:nvSpPr>
          <p:cNvPr id="284758" name="Rectangle 86"/>
          <p:cNvSpPr>
            <a:spLocks noChangeArrowheads="1"/>
          </p:cNvSpPr>
          <p:nvPr/>
        </p:nvSpPr>
        <p:spPr bwMode="auto">
          <a:xfrm>
            <a:off x="2667000" y="3200400"/>
            <a:ext cx="981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21</a:t>
            </a:r>
            <a:r>
              <a:rPr lang="en-US" sz="3200"/>
              <a:t>.</a:t>
            </a:r>
          </a:p>
        </p:txBody>
      </p:sp>
      <p:sp>
        <p:nvSpPr>
          <p:cNvPr id="284759" name="Rectangle 87"/>
          <p:cNvSpPr>
            <a:spLocks noChangeArrowheads="1"/>
          </p:cNvSpPr>
          <p:nvPr/>
        </p:nvSpPr>
        <p:spPr bwMode="auto">
          <a:xfrm>
            <a:off x="3810000" y="3217863"/>
            <a:ext cx="981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22</a:t>
            </a:r>
            <a:r>
              <a:rPr lang="en-US" sz="3200"/>
              <a:t>.</a:t>
            </a:r>
          </a:p>
        </p:txBody>
      </p:sp>
      <p:sp>
        <p:nvSpPr>
          <p:cNvPr id="284760" name="Rectangle 88"/>
          <p:cNvSpPr>
            <a:spLocks noChangeArrowheads="1"/>
          </p:cNvSpPr>
          <p:nvPr/>
        </p:nvSpPr>
        <p:spPr bwMode="auto">
          <a:xfrm>
            <a:off x="6167438" y="3217863"/>
            <a:ext cx="9667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2c</a:t>
            </a:r>
            <a:r>
              <a:rPr lang="en-US" sz="3200"/>
              <a:t>.</a:t>
            </a:r>
          </a:p>
        </p:txBody>
      </p:sp>
      <p:sp>
        <p:nvSpPr>
          <p:cNvPr id="284761" name="Rectangle 89"/>
          <p:cNvSpPr>
            <a:spLocks noChangeArrowheads="1"/>
          </p:cNvSpPr>
          <p:nvPr/>
        </p:nvSpPr>
        <p:spPr bwMode="auto">
          <a:xfrm>
            <a:off x="2667000" y="4419600"/>
            <a:ext cx="927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r1</a:t>
            </a:r>
            <a:r>
              <a:rPr lang="en-US" sz="3200"/>
              <a:t>.</a:t>
            </a:r>
          </a:p>
        </p:txBody>
      </p:sp>
      <p:sp>
        <p:nvSpPr>
          <p:cNvPr id="284762" name="Rectangle 90"/>
          <p:cNvSpPr>
            <a:spLocks noChangeArrowheads="1"/>
          </p:cNvSpPr>
          <p:nvPr/>
        </p:nvSpPr>
        <p:spPr bwMode="auto">
          <a:xfrm>
            <a:off x="3810000" y="4437063"/>
            <a:ext cx="9271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r2</a:t>
            </a:r>
            <a:r>
              <a:rPr lang="en-US" sz="3200"/>
              <a:t>.</a:t>
            </a:r>
          </a:p>
        </p:txBody>
      </p:sp>
      <p:sp>
        <p:nvSpPr>
          <p:cNvPr id="284763" name="Rectangle 91"/>
          <p:cNvSpPr>
            <a:spLocks noChangeArrowheads="1"/>
          </p:cNvSpPr>
          <p:nvPr/>
        </p:nvSpPr>
        <p:spPr bwMode="auto">
          <a:xfrm>
            <a:off x="6167438" y="4437063"/>
            <a:ext cx="9128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rc</a:t>
            </a:r>
            <a:r>
              <a:rPr lang="en-US" sz="3200"/>
              <a:t>.</a:t>
            </a:r>
          </a:p>
        </p:txBody>
      </p:sp>
      <p:sp>
        <p:nvSpPr>
          <p:cNvPr id="284764" name="Rectangle 92"/>
          <p:cNvSpPr>
            <a:spLocks noChangeArrowheads="1"/>
          </p:cNvSpPr>
          <p:nvPr/>
        </p:nvSpPr>
        <p:spPr bwMode="auto">
          <a:xfrm>
            <a:off x="2667000" y="5029200"/>
            <a:ext cx="958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sz="3200"/>
              <a:t>.</a:t>
            </a:r>
            <a:r>
              <a:rPr lang="en-US" baseline="-25000"/>
              <a:t>1</a:t>
            </a:r>
            <a:r>
              <a:rPr lang="en-US" sz="3200"/>
              <a:t>.</a:t>
            </a:r>
          </a:p>
        </p:txBody>
      </p:sp>
      <p:sp>
        <p:nvSpPr>
          <p:cNvPr id="284766" name="Rectangle 94"/>
          <p:cNvSpPr>
            <a:spLocks noChangeArrowheads="1"/>
          </p:cNvSpPr>
          <p:nvPr/>
        </p:nvSpPr>
        <p:spPr bwMode="auto">
          <a:xfrm>
            <a:off x="6167438" y="5046663"/>
            <a:ext cx="9445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sz="3200"/>
              <a:t>.</a:t>
            </a:r>
            <a:r>
              <a:rPr lang="en-US" baseline="-25000"/>
              <a:t>c</a:t>
            </a:r>
            <a:r>
              <a:rPr lang="en-US" sz="3200"/>
              <a:t>.</a:t>
            </a:r>
          </a:p>
        </p:txBody>
      </p:sp>
      <p:sp>
        <p:nvSpPr>
          <p:cNvPr id="284767" name="Rectangle 95"/>
          <p:cNvSpPr>
            <a:spLocks noChangeArrowheads="1"/>
          </p:cNvSpPr>
          <p:nvPr/>
        </p:nvSpPr>
        <p:spPr bwMode="auto">
          <a:xfrm>
            <a:off x="3827463" y="5029200"/>
            <a:ext cx="958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sz="3200"/>
              <a:t>.</a:t>
            </a:r>
            <a:r>
              <a:rPr lang="en-US" baseline="-25000"/>
              <a:t>2</a:t>
            </a:r>
            <a:r>
              <a:rPr lang="en-US" sz="3200"/>
              <a:t>.</a:t>
            </a:r>
          </a:p>
        </p:txBody>
      </p:sp>
      <p:sp>
        <p:nvSpPr>
          <p:cNvPr id="284768" name="Rectangle 96"/>
          <p:cNvSpPr>
            <a:spLocks noChangeArrowheads="1"/>
          </p:cNvSpPr>
          <p:nvPr/>
        </p:nvSpPr>
        <p:spPr bwMode="auto">
          <a:xfrm>
            <a:off x="7315200" y="2563813"/>
            <a:ext cx="9588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1</a:t>
            </a:r>
            <a:r>
              <a:rPr lang="en-US" sz="3200"/>
              <a:t>..</a:t>
            </a:r>
          </a:p>
        </p:txBody>
      </p:sp>
      <p:sp>
        <p:nvSpPr>
          <p:cNvPr id="284770" name="Rectangle 98"/>
          <p:cNvSpPr>
            <a:spLocks noChangeArrowheads="1"/>
          </p:cNvSpPr>
          <p:nvPr/>
        </p:nvSpPr>
        <p:spPr bwMode="auto">
          <a:xfrm>
            <a:off x="7315200" y="3217863"/>
            <a:ext cx="9588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2</a:t>
            </a:r>
            <a:r>
              <a:rPr lang="en-US" sz="3200"/>
              <a:t>..</a:t>
            </a:r>
          </a:p>
        </p:txBody>
      </p:sp>
      <p:sp>
        <p:nvSpPr>
          <p:cNvPr id="284771" name="Rectangle 99"/>
          <p:cNvSpPr>
            <a:spLocks noChangeArrowheads="1"/>
          </p:cNvSpPr>
          <p:nvPr/>
        </p:nvSpPr>
        <p:spPr bwMode="auto">
          <a:xfrm>
            <a:off x="7315200" y="4437063"/>
            <a:ext cx="9048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r</a:t>
            </a:r>
            <a:r>
              <a:rPr lang="en-US" sz="3200"/>
              <a:t>..</a:t>
            </a:r>
          </a:p>
        </p:txBody>
      </p:sp>
      <p:sp>
        <p:nvSpPr>
          <p:cNvPr id="284772" name="Rectangle 100"/>
          <p:cNvSpPr>
            <a:spLocks noChangeArrowheads="1"/>
          </p:cNvSpPr>
          <p:nvPr/>
        </p:nvSpPr>
        <p:spPr bwMode="auto">
          <a:xfrm>
            <a:off x="7315200" y="5046663"/>
            <a:ext cx="936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sz="3200"/>
              <a:t>...</a:t>
            </a:r>
          </a:p>
        </p:txBody>
      </p:sp>
      <p:sp>
        <p:nvSpPr>
          <p:cNvPr id="284773" name="Text Box 101"/>
          <p:cNvSpPr txBox="1">
            <a:spLocks noChangeArrowheads="1"/>
          </p:cNvSpPr>
          <p:nvPr/>
        </p:nvSpPr>
        <p:spPr bwMode="auto">
          <a:xfrm>
            <a:off x="3032125" y="2655888"/>
            <a:ext cx="18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4774" name="Text Box 102"/>
          <p:cNvSpPr txBox="1">
            <a:spLocks noChangeArrowheads="1"/>
          </p:cNvSpPr>
          <p:nvPr/>
        </p:nvSpPr>
        <p:spPr bwMode="auto">
          <a:xfrm>
            <a:off x="304800" y="1066800"/>
            <a:ext cx="2976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Treatment means</a:t>
            </a:r>
          </a:p>
        </p:txBody>
      </p:sp>
      <p:sp>
        <p:nvSpPr>
          <p:cNvPr id="284775" name="Text Box 103"/>
          <p:cNvSpPr txBox="1">
            <a:spLocks noChangeArrowheads="1"/>
          </p:cNvSpPr>
          <p:nvPr/>
        </p:nvSpPr>
        <p:spPr bwMode="auto">
          <a:xfrm>
            <a:off x="304800" y="1066800"/>
            <a:ext cx="2205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means</a:t>
            </a:r>
          </a:p>
        </p:txBody>
      </p:sp>
      <p:sp>
        <p:nvSpPr>
          <p:cNvPr id="284776" name="Text Box 104"/>
          <p:cNvSpPr txBox="1">
            <a:spLocks noChangeArrowheads="1"/>
          </p:cNvSpPr>
          <p:nvPr/>
        </p:nvSpPr>
        <p:spPr bwMode="auto">
          <a:xfrm>
            <a:off x="300038" y="1066800"/>
            <a:ext cx="216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Grand mean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84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8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8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8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8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8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8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28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8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8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755" grpId="0"/>
      <p:bldP spid="284756" grpId="0"/>
      <p:bldP spid="284757" grpId="0"/>
      <p:bldP spid="284758" grpId="0"/>
      <p:bldP spid="284759" grpId="0"/>
      <p:bldP spid="284760" grpId="0"/>
      <p:bldP spid="284761" grpId="0"/>
      <p:bldP spid="284762" grpId="0"/>
      <p:bldP spid="284763" grpId="0"/>
      <p:bldP spid="284764" grpId="0"/>
      <p:bldP spid="284766" grpId="0"/>
      <p:bldP spid="284767" grpId="0"/>
      <p:bldP spid="284768" grpId="0"/>
      <p:bldP spid="284770" grpId="0"/>
      <p:bldP spid="284771" grpId="0"/>
      <p:bldP spid="284772" grpId="0"/>
      <p:bldP spid="284774" grpId="0"/>
      <p:bldP spid="284774" grpId="1"/>
      <p:bldP spid="284775" grpId="0"/>
      <p:bldP spid="284775" grpId="1"/>
      <p:bldP spid="28477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841EC-411B-4F0B-AAD6-E8C34AA4DFE2}" type="slidenum">
              <a:rPr lang="en-US"/>
              <a:pPr/>
              <a:t>27</a:t>
            </a:fld>
            <a:endParaRPr 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/>
              <a:t>2-Way ANOVA Purpose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9067800" cy="533400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etermine significance </a:t>
            </a:r>
            <a:r>
              <a:rPr lang="en-US" dirty="0"/>
              <a:t>of </a:t>
            </a:r>
            <a:r>
              <a:rPr lang="en-US" dirty="0" smtClean="0"/>
              <a:t>interaction and, if appropriate, two </a:t>
            </a:r>
            <a:r>
              <a:rPr lang="en-US" dirty="0"/>
              <a:t>main </a:t>
            </a:r>
            <a:r>
              <a:rPr lang="en-US" dirty="0" smtClean="0"/>
              <a:t>effects.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Are differences </a:t>
            </a:r>
            <a:r>
              <a:rPr lang="en-US" dirty="0"/>
              <a:t>in </a:t>
            </a:r>
            <a:r>
              <a:rPr lang="en-US" dirty="0" smtClean="0"/>
              <a:t>means </a:t>
            </a:r>
            <a:r>
              <a:rPr lang="en-US" dirty="0"/>
              <a:t>“different enough” given sampling </a:t>
            </a:r>
            <a:r>
              <a:rPr lang="en-US" dirty="0" smtClean="0"/>
              <a:t>variability?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50C3DE-2185-4BC3-9D89-5BCD2F590057}" type="slidenum">
              <a:rPr lang="en-US"/>
              <a:pPr/>
              <a:t>28</a:t>
            </a:fld>
            <a:endParaRPr 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/>
              <a:t>2-Way ANOVA Calculations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943600"/>
          </a:xfrm>
        </p:spPr>
        <p:txBody>
          <a:bodyPr/>
          <a:lstStyle/>
          <a:p>
            <a:r>
              <a:rPr lang="en-US" sz="2800" dirty="0" err="1"/>
              <a:t>MS</a:t>
            </a:r>
            <a:r>
              <a:rPr lang="en-US" sz="2800" baseline="-25000" dirty="0" err="1"/>
              <a:t>Within</a:t>
            </a:r>
            <a:r>
              <a:rPr lang="en-US" sz="2800" dirty="0"/>
              <a:t> is variability about </a:t>
            </a:r>
            <a:r>
              <a:rPr lang="en-US" sz="2800" dirty="0" smtClean="0"/>
              <a:t>ultimate full </a:t>
            </a:r>
            <a:r>
              <a:rPr lang="en-US" sz="2800" dirty="0"/>
              <a:t>model</a:t>
            </a:r>
          </a:p>
          <a:p>
            <a:r>
              <a:rPr lang="en-US" sz="2800" dirty="0" err="1"/>
              <a:t>MS</a:t>
            </a:r>
            <a:r>
              <a:rPr lang="en-US" sz="2800" baseline="-25000" dirty="0" err="1"/>
              <a:t>Total</a:t>
            </a:r>
            <a:r>
              <a:rPr lang="en-US" sz="2800" dirty="0"/>
              <a:t> is variability about </a:t>
            </a:r>
            <a:r>
              <a:rPr lang="en-US" sz="2800" dirty="0" smtClean="0"/>
              <a:t>ultimate simple </a:t>
            </a:r>
            <a:r>
              <a:rPr lang="en-US" sz="2800" dirty="0"/>
              <a:t>model</a:t>
            </a:r>
          </a:p>
          <a:p>
            <a:endParaRPr lang="en-US" sz="1400" dirty="0"/>
          </a:p>
          <a:p>
            <a:r>
              <a:rPr lang="en-US" sz="2800" dirty="0"/>
              <a:t>if </a:t>
            </a:r>
            <a:r>
              <a:rPr lang="en-US" sz="2800" dirty="0" err="1"/>
              <a:t>MS</a:t>
            </a:r>
            <a:r>
              <a:rPr lang="en-US" sz="2800" baseline="-25000" dirty="0" err="1"/>
              <a:t>Among</a:t>
            </a:r>
            <a:r>
              <a:rPr lang="en-US" sz="2800" dirty="0"/>
              <a:t> is large relative to </a:t>
            </a:r>
            <a:r>
              <a:rPr lang="en-US" sz="2800" dirty="0" err="1"/>
              <a:t>MS</a:t>
            </a:r>
            <a:r>
              <a:rPr lang="en-US" sz="2800" baseline="-25000" dirty="0" err="1"/>
              <a:t>Within</a:t>
            </a:r>
            <a:r>
              <a:rPr lang="en-US" sz="2800" dirty="0"/>
              <a:t> then </a:t>
            </a:r>
            <a:r>
              <a:rPr lang="en-US" sz="2800" dirty="0" smtClean="0"/>
              <a:t>ultimate full </a:t>
            </a:r>
            <a:r>
              <a:rPr lang="en-US" sz="2800" dirty="0"/>
              <a:t>model is </a:t>
            </a:r>
            <a:r>
              <a:rPr lang="en-US" sz="2800" dirty="0" smtClean="0"/>
              <a:t>warranted</a:t>
            </a:r>
          </a:p>
          <a:p>
            <a:pPr lvl="1"/>
            <a:r>
              <a:rPr lang="en-US" sz="2400" dirty="0" smtClean="0"/>
              <a:t>i.e</a:t>
            </a:r>
            <a:r>
              <a:rPr lang="en-US" sz="2400" dirty="0"/>
              <a:t>., some </a:t>
            </a:r>
            <a:r>
              <a:rPr lang="en-US" sz="2400" dirty="0" smtClean="0"/>
              <a:t>difference in treatment means</a:t>
            </a:r>
            <a:endParaRPr lang="en-US" sz="2400" dirty="0"/>
          </a:p>
          <a:p>
            <a:pPr lvl="1"/>
            <a:r>
              <a:rPr lang="en-US" sz="2400" dirty="0"/>
              <a:t>implies differences due to row factor, column factor, or interaction between the two</a:t>
            </a:r>
          </a:p>
          <a:p>
            <a:pPr lvl="1"/>
            <a:endParaRPr lang="en-US" sz="1400" dirty="0"/>
          </a:p>
          <a:p>
            <a:r>
              <a:rPr lang="en-US" sz="2800" dirty="0" err="1"/>
              <a:t>SS</a:t>
            </a:r>
            <a:r>
              <a:rPr lang="en-US" sz="2800" baseline="-25000" dirty="0" err="1"/>
              <a:t>Among</a:t>
            </a:r>
            <a:r>
              <a:rPr lang="en-US" sz="2800" dirty="0"/>
              <a:t> </a:t>
            </a:r>
            <a:r>
              <a:rPr lang="en-US" sz="2800" dirty="0" smtClean="0"/>
              <a:t>= </a:t>
            </a:r>
            <a:r>
              <a:rPr lang="en-US" sz="2800" dirty="0" err="1" smtClean="0"/>
              <a:t>SS</a:t>
            </a:r>
            <a:r>
              <a:rPr lang="en-US" sz="2800" baseline="-25000" dirty="0" err="1" smtClean="0"/>
              <a:t>Row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+ </a:t>
            </a:r>
            <a:r>
              <a:rPr lang="en-US" sz="2800" dirty="0" err="1" smtClean="0"/>
              <a:t>SS</a:t>
            </a:r>
            <a:r>
              <a:rPr lang="en-US" sz="2800" baseline="-25000" dirty="0" err="1" smtClean="0"/>
              <a:t>Col</a:t>
            </a:r>
            <a:r>
              <a:rPr lang="en-US" sz="2800" dirty="0" smtClean="0"/>
              <a:t> + </a:t>
            </a:r>
            <a:r>
              <a:rPr lang="en-US" sz="2800" dirty="0" err="1" smtClean="0"/>
              <a:t>SS</a:t>
            </a:r>
            <a:r>
              <a:rPr lang="en-US" sz="2800" baseline="-25000" dirty="0" err="1" smtClean="0"/>
              <a:t>Interaction</a:t>
            </a:r>
            <a:endParaRPr lang="en-US" sz="2800" baseline="-25000" dirty="0"/>
          </a:p>
          <a:p>
            <a:endParaRPr lang="en-US" sz="1400" dirty="0"/>
          </a:p>
          <a:p>
            <a:r>
              <a:rPr lang="en-US" sz="2800" dirty="0"/>
              <a:t>If </a:t>
            </a:r>
            <a:r>
              <a:rPr lang="en-US" sz="2800" dirty="0" err="1"/>
              <a:t>MS</a:t>
            </a:r>
            <a:r>
              <a:rPr lang="en-US" sz="2800" baseline="-25000" dirty="0" err="1"/>
              <a:t>Row</a:t>
            </a:r>
            <a:r>
              <a:rPr lang="en-US" sz="2800" dirty="0"/>
              <a:t> is large relative to </a:t>
            </a:r>
            <a:r>
              <a:rPr lang="en-US" sz="2800" dirty="0" err="1"/>
              <a:t>MS</a:t>
            </a:r>
            <a:r>
              <a:rPr lang="en-US" sz="2800" baseline="-25000" dirty="0" err="1"/>
              <a:t>Within</a:t>
            </a:r>
            <a:r>
              <a:rPr lang="en-US" sz="2800" dirty="0"/>
              <a:t> then a difference due to the row factor is indicated</a:t>
            </a:r>
          </a:p>
          <a:p>
            <a:pPr lvl="1"/>
            <a:r>
              <a:rPr lang="en-US" sz="2400" dirty="0"/>
              <a:t>Similar argument for column and interaction effects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D405E4-7BE5-4890-852C-6D8B7FF313DF}" type="slidenum">
              <a:rPr lang="en-US"/>
              <a:pPr/>
              <a:t>29</a:t>
            </a:fld>
            <a:endParaRPr lang="en-US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/>
              <a:t>2-Way ANOVA Calculations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9796" name="Object 4"/>
          <p:cNvGraphicFramePr>
            <a:graphicFrameLocks noChangeAspect="1"/>
          </p:cNvGraphicFramePr>
          <p:nvPr/>
        </p:nvGraphicFramePr>
        <p:xfrm>
          <a:off x="381000" y="960438"/>
          <a:ext cx="402272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64" name="Equation" r:id="rId3" imgW="1676400" imgH="457200" progId="Equation.3">
                  <p:embed/>
                </p:oleObj>
              </mc:Choice>
              <mc:Fallback>
                <p:oleObj name="Equation" r:id="rId3" imgW="167640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60438"/>
                        <a:ext cx="4022725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797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9798" name="Object 6"/>
          <p:cNvGraphicFramePr>
            <a:graphicFrameLocks noChangeAspect="1"/>
          </p:cNvGraphicFramePr>
          <p:nvPr/>
        </p:nvGraphicFramePr>
        <p:xfrm>
          <a:off x="228600" y="2406650"/>
          <a:ext cx="41402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65" name="Equation" r:id="rId5" imgW="1727200" imgH="457200" progId="Equation.3">
                  <p:embed/>
                </p:oleObj>
              </mc:Choice>
              <mc:Fallback>
                <p:oleObj name="Equation" r:id="rId5" imgW="172720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406650"/>
                        <a:ext cx="4140200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799" name="Rectangle 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9800" name="Object 8"/>
          <p:cNvGraphicFramePr>
            <a:graphicFrameLocks noChangeAspect="1"/>
          </p:cNvGraphicFramePr>
          <p:nvPr/>
        </p:nvGraphicFramePr>
        <p:xfrm>
          <a:off x="4754563" y="2420938"/>
          <a:ext cx="4157662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66" name="Equation" r:id="rId7" imgW="1726920" imgH="444240" progId="Equation.3">
                  <p:embed/>
                </p:oleObj>
              </mc:Choice>
              <mc:Fallback>
                <p:oleObj name="Equation" r:id="rId7" imgW="1726920" imgH="4442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63" y="2420938"/>
                        <a:ext cx="4157662" cy="1068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01" name="Rectangle 9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9803" name="Rectangle 11"/>
          <p:cNvSpPr>
            <a:spLocks noChangeArrowheads="1"/>
          </p:cNvSpPr>
          <p:nvPr/>
        </p:nvSpPr>
        <p:spPr bwMode="auto">
          <a:xfrm>
            <a:off x="633413" y="4281488"/>
            <a:ext cx="6605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SS</a:t>
            </a:r>
            <a:r>
              <a:rPr lang="en-US" baseline="-25000"/>
              <a:t>Among</a:t>
            </a:r>
            <a:r>
              <a:rPr lang="en-US"/>
              <a:t> = SS</a:t>
            </a:r>
            <a:r>
              <a:rPr lang="en-US" baseline="-25000"/>
              <a:t>Row</a:t>
            </a:r>
            <a:r>
              <a:rPr lang="en-US"/>
              <a:t> + SS</a:t>
            </a:r>
            <a:r>
              <a:rPr lang="en-US" baseline="-25000"/>
              <a:t>Column</a:t>
            </a:r>
            <a:r>
              <a:rPr lang="en-US"/>
              <a:t> + SS</a:t>
            </a:r>
            <a:r>
              <a:rPr lang="en-US" baseline="-25000"/>
              <a:t>Interaction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8473A5-EE6F-42E8-8E23-6A39BE50A532}" type="slidenum">
              <a:rPr lang="en-US"/>
              <a:pPr/>
              <a:t>3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Factorial or Crossed Design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685800"/>
          </a:xfrm>
        </p:spPr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treatment is a combination of both factors.</a:t>
            </a:r>
          </a:p>
        </p:txBody>
      </p:sp>
      <p:graphicFrame>
        <p:nvGraphicFramePr>
          <p:cNvPr id="25293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67508"/>
              </p:ext>
            </p:extLst>
          </p:nvPr>
        </p:nvGraphicFramePr>
        <p:xfrm>
          <a:off x="990600" y="2590800"/>
          <a:ext cx="7315200" cy="2103121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Relative Humidity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14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5BD5C2-8B15-4F07-B068-CBB35990FD16}" type="slidenum">
              <a:rPr lang="en-US"/>
              <a:pPr/>
              <a:t>30</a:t>
            </a:fld>
            <a:endParaRPr 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/>
              <a:t>2-Way ANOVA Calculations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0821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0822" name="Rectangle 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08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91036" name="Group 220"/>
          <p:cNvGrpSpPr>
            <a:grpSpLocks/>
          </p:cNvGrpSpPr>
          <p:nvPr/>
        </p:nvGrpSpPr>
        <p:grpSpPr bwMode="auto">
          <a:xfrm>
            <a:off x="449263" y="987425"/>
            <a:ext cx="3621088" cy="1069975"/>
            <a:chOff x="283" y="622"/>
            <a:chExt cx="2281" cy="674"/>
          </a:xfrm>
        </p:grpSpPr>
        <p:sp>
          <p:nvSpPr>
            <p:cNvPr id="290823" name="Rectangle 7"/>
            <p:cNvSpPr>
              <a:spLocks noChangeArrowheads="1"/>
            </p:cNvSpPr>
            <p:nvPr/>
          </p:nvSpPr>
          <p:spPr bwMode="auto">
            <a:xfrm>
              <a:off x="283" y="801"/>
              <a:ext cx="12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/>
                <a:t>SS</a:t>
              </a:r>
              <a:r>
                <a:rPr lang="en-US" baseline="-25000" dirty="0" err="1"/>
                <a:t>Row</a:t>
              </a:r>
              <a:r>
                <a:rPr lang="en-US" dirty="0"/>
                <a:t> </a:t>
              </a:r>
              <a:r>
                <a:rPr lang="en-US" dirty="0" smtClean="0"/>
                <a:t>=</a:t>
              </a:r>
              <a:r>
                <a:rPr lang="en-US" dirty="0" err="1" smtClean="0"/>
                <a:t>cn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90905" name="AutoShape 89"/>
            <p:cNvSpPr>
              <a:spLocks noChangeAspect="1" noChangeArrowheads="1" noTextEdit="1"/>
            </p:cNvSpPr>
            <p:nvPr/>
          </p:nvSpPr>
          <p:spPr bwMode="auto">
            <a:xfrm>
              <a:off x="1320" y="622"/>
              <a:ext cx="1244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906" name="Line 90"/>
            <p:cNvSpPr>
              <a:spLocks noChangeShapeType="1"/>
            </p:cNvSpPr>
            <p:nvPr/>
          </p:nvSpPr>
          <p:spPr bwMode="auto">
            <a:xfrm>
              <a:off x="2115" y="852"/>
              <a:ext cx="131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907" name="Rectangle 91"/>
            <p:cNvSpPr>
              <a:spLocks noChangeArrowheads="1"/>
            </p:cNvSpPr>
            <p:nvPr/>
          </p:nvSpPr>
          <p:spPr bwMode="auto">
            <a:xfrm>
              <a:off x="1637" y="679"/>
              <a:ext cx="11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2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sz="1800"/>
            </a:p>
          </p:txBody>
        </p:sp>
        <p:sp>
          <p:nvSpPr>
            <p:cNvPr id="290908" name="Rectangle 92"/>
            <p:cNvSpPr>
              <a:spLocks noChangeArrowheads="1"/>
            </p:cNvSpPr>
            <p:nvPr/>
          </p:nvSpPr>
          <p:spPr bwMode="auto">
            <a:xfrm>
              <a:off x="2375" y="679"/>
              <a:ext cx="11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2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sz="1800"/>
            </a:p>
          </p:txBody>
        </p:sp>
        <p:sp>
          <p:nvSpPr>
            <p:cNvPr id="290909" name="Rectangle 93"/>
            <p:cNvSpPr>
              <a:spLocks noChangeArrowheads="1"/>
            </p:cNvSpPr>
            <p:nvPr/>
          </p:nvSpPr>
          <p:spPr bwMode="auto">
            <a:xfrm>
              <a:off x="1354" y="725"/>
              <a:ext cx="257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500" dirty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1800" dirty="0"/>
            </a:p>
          </p:txBody>
        </p:sp>
        <p:sp>
          <p:nvSpPr>
            <p:cNvPr id="290910" name="Rectangle 94"/>
            <p:cNvSpPr>
              <a:spLocks noChangeArrowheads="1"/>
            </p:cNvSpPr>
            <p:nvPr/>
          </p:nvSpPr>
          <p:spPr bwMode="auto">
            <a:xfrm>
              <a:off x="1432" y="1117"/>
              <a:ext cx="7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1800"/>
            </a:p>
          </p:txBody>
        </p:sp>
        <p:sp>
          <p:nvSpPr>
            <p:cNvPr id="290911" name="Rectangle 95"/>
            <p:cNvSpPr>
              <a:spLocks noChangeArrowheads="1"/>
            </p:cNvSpPr>
            <p:nvPr/>
          </p:nvSpPr>
          <p:spPr bwMode="auto">
            <a:xfrm>
              <a:off x="1967" y="819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sz="1800"/>
            </a:p>
          </p:txBody>
        </p:sp>
        <p:sp>
          <p:nvSpPr>
            <p:cNvPr id="290912" name="Rectangle 96"/>
            <p:cNvSpPr>
              <a:spLocks noChangeArrowheads="1"/>
            </p:cNvSpPr>
            <p:nvPr/>
          </p:nvSpPr>
          <p:spPr bwMode="auto">
            <a:xfrm>
              <a:off x="1453" y="662"/>
              <a:ext cx="4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r</a:t>
              </a:r>
              <a:endParaRPr lang="en-US" sz="1800"/>
            </a:p>
          </p:txBody>
        </p:sp>
        <p:sp>
          <p:nvSpPr>
            <p:cNvPr id="290913" name="Rectangle 97"/>
            <p:cNvSpPr>
              <a:spLocks noChangeArrowheads="1"/>
            </p:cNvSpPr>
            <p:nvPr/>
          </p:nvSpPr>
          <p:spPr bwMode="auto">
            <a:xfrm>
              <a:off x="1509" y="113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1</a:t>
              </a:r>
              <a:endParaRPr lang="en-US" sz="1800"/>
            </a:p>
          </p:txBody>
        </p:sp>
        <p:sp>
          <p:nvSpPr>
            <p:cNvPr id="290914" name="Rectangle 98"/>
            <p:cNvSpPr>
              <a:spLocks noChangeArrowheads="1"/>
            </p:cNvSpPr>
            <p:nvPr/>
          </p:nvSpPr>
          <p:spPr bwMode="auto">
            <a:xfrm>
              <a:off x="1392" y="1131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i</a:t>
              </a:r>
              <a:endParaRPr lang="en-US" sz="1800"/>
            </a:p>
          </p:txBody>
        </p:sp>
        <p:sp>
          <p:nvSpPr>
            <p:cNvPr id="290915" name="Rectangle 99"/>
            <p:cNvSpPr>
              <a:spLocks noChangeArrowheads="1"/>
            </p:cNvSpPr>
            <p:nvPr/>
          </p:nvSpPr>
          <p:spPr bwMode="auto">
            <a:xfrm>
              <a:off x="2468" y="714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2</a:t>
              </a:r>
              <a:endParaRPr lang="en-US" sz="1800"/>
            </a:p>
          </p:txBody>
        </p:sp>
        <p:sp>
          <p:nvSpPr>
            <p:cNvPr id="290916" name="Rectangle 100"/>
            <p:cNvSpPr>
              <a:spLocks noChangeArrowheads="1"/>
            </p:cNvSpPr>
            <p:nvPr/>
          </p:nvSpPr>
          <p:spPr bwMode="auto">
            <a:xfrm>
              <a:off x="2234" y="943"/>
              <a:ext cx="11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chemeClr val="accent2"/>
                  </a:solidFill>
                </a:rPr>
                <a:t>...</a:t>
              </a: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90917" name="Rectangle 101"/>
            <p:cNvSpPr>
              <a:spLocks noChangeArrowheads="1"/>
            </p:cNvSpPr>
            <p:nvPr/>
          </p:nvSpPr>
          <p:spPr bwMode="auto">
            <a:xfrm>
              <a:off x="1872" y="943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FF0000"/>
                  </a:solidFill>
                </a:rPr>
                <a:t>..</a:t>
              </a: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918" name="Rectangle 102"/>
            <p:cNvSpPr>
              <a:spLocks noChangeArrowheads="1"/>
            </p:cNvSpPr>
            <p:nvPr/>
          </p:nvSpPr>
          <p:spPr bwMode="auto">
            <a:xfrm>
              <a:off x="1848" y="980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FF0000"/>
                  </a:solidFill>
                </a:rPr>
                <a:t>i</a:t>
              </a: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919" name="Rectangle 103"/>
            <p:cNvSpPr>
              <a:spLocks noChangeArrowheads="1"/>
            </p:cNvSpPr>
            <p:nvPr/>
          </p:nvSpPr>
          <p:spPr bwMode="auto">
            <a:xfrm>
              <a:off x="2121" y="838"/>
              <a:ext cx="13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chemeClr val="accent2"/>
                  </a:solidFill>
                </a:rPr>
                <a:t>Y</a:t>
              </a: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90920" name="Rectangle 104"/>
            <p:cNvSpPr>
              <a:spLocks noChangeArrowheads="1"/>
            </p:cNvSpPr>
            <p:nvPr/>
          </p:nvSpPr>
          <p:spPr bwMode="auto">
            <a:xfrm>
              <a:off x="1730" y="838"/>
              <a:ext cx="13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FF0000"/>
                  </a:solidFill>
                </a:rPr>
                <a:t>Y</a:t>
              </a: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921" name="Line 105"/>
            <p:cNvSpPr>
              <a:spLocks noChangeShapeType="1"/>
            </p:cNvSpPr>
            <p:nvPr/>
          </p:nvSpPr>
          <p:spPr bwMode="auto">
            <a:xfrm>
              <a:off x="1724" y="851"/>
              <a:ext cx="131" cy="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648200" y="1054100"/>
            <a:ext cx="3962400" cy="1003301"/>
            <a:chOff x="4648200" y="1054100"/>
            <a:chExt cx="3962400" cy="1003301"/>
          </a:xfrm>
        </p:grpSpPr>
        <p:sp>
          <p:nvSpPr>
            <p:cNvPr id="290922" name="Rectangle 106"/>
            <p:cNvSpPr>
              <a:spLocks noChangeArrowheads="1"/>
            </p:cNvSpPr>
            <p:nvPr/>
          </p:nvSpPr>
          <p:spPr bwMode="auto">
            <a:xfrm>
              <a:off x="4648200" y="1263650"/>
              <a:ext cx="25527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dirty="0" err="1"/>
                <a:t>SS</a:t>
              </a:r>
              <a:r>
                <a:rPr lang="en-US" baseline="-25000" dirty="0" err="1"/>
                <a:t>Column</a:t>
              </a:r>
              <a:r>
                <a:rPr lang="en-US" dirty="0"/>
                <a:t> </a:t>
              </a:r>
              <a:r>
                <a:rPr lang="en-US" dirty="0" smtClean="0"/>
                <a:t>=</a:t>
              </a:r>
              <a:r>
                <a:rPr lang="en-US" dirty="0" err="1" smtClean="0"/>
                <a:t>rn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90923" name="Line 107"/>
            <p:cNvSpPr>
              <a:spLocks noChangeShapeType="1"/>
            </p:cNvSpPr>
            <p:nvPr/>
          </p:nvSpPr>
          <p:spPr bwMode="auto">
            <a:xfrm>
              <a:off x="7929563" y="1355725"/>
              <a:ext cx="207963" cy="1588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924" name="Rectangle 108"/>
            <p:cNvSpPr>
              <a:spLocks noChangeArrowheads="1"/>
            </p:cNvSpPr>
            <p:nvPr/>
          </p:nvSpPr>
          <p:spPr bwMode="auto">
            <a:xfrm>
              <a:off x="7170738" y="1081088"/>
              <a:ext cx="177800" cy="639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2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sz="1800"/>
            </a:p>
          </p:txBody>
        </p:sp>
        <p:sp>
          <p:nvSpPr>
            <p:cNvPr id="290925" name="Rectangle 109"/>
            <p:cNvSpPr>
              <a:spLocks noChangeArrowheads="1"/>
            </p:cNvSpPr>
            <p:nvPr/>
          </p:nvSpPr>
          <p:spPr bwMode="auto">
            <a:xfrm>
              <a:off x="8342313" y="1081088"/>
              <a:ext cx="177800" cy="639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2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sz="1800"/>
            </a:p>
          </p:txBody>
        </p:sp>
        <p:sp>
          <p:nvSpPr>
            <p:cNvPr id="290926" name="Rectangle 110"/>
            <p:cNvSpPr>
              <a:spLocks noChangeArrowheads="1"/>
            </p:cNvSpPr>
            <p:nvPr/>
          </p:nvSpPr>
          <p:spPr bwMode="auto">
            <a:xfrm>
              <a:off x="6721475" y="1154113"/>
              <a:ext cx="407988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500" dirty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1800" dirty="0"/>
            </a:p>
          </p:txBody>
        </p:sp>
        <p:sp>
          <p:nvSpPr>
            <p:cNvPr id="290927" name="Rectangle 111"/>
            <p:cNvSpPr>
              <a:spLocks noChangeArrowheads="1"/>
            </p:cNvSpPr>
            <p:nvPr/>
          </p:nvSpPr>
          <p:spPr bwMode="auto">
            <a:xfrm>
              <a:off x="6845300" y="1776413"/>
              <a:ext cx="119063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1800"/>
            </a:p>
          </p:txBody>
        </p:sp>
        <p:sp>
          <p:nvSpPr>
            <p:cNvPr id="290928" name="Rectangle 112"/>
            <p:cNvSpPr>
              <a:spLocks noChangeArrowheads="1"/>
            </p:cNvSpPr>
            <p:nvPr/>
          </p:nvSpPr>
          <p:spPr bwMode="auto">
            <a:xfrm>
              <a:off x="7694613" y="1303338"/>
              <a:ext cx="17462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sz="1800"/>
            </a:p>
          </p:txBody>
        </p:sp>
        <p:sp>
          <p:nvSpPr>
            <p:cNvPr id="290929" name="Rectangle 113"/>
            <p:cNvSpPr>
              <a:spLocks noChangeArrowheads="1"/>
            </p:cNvSpPr>
            <p:nvPr/>
          </p:nvSpPr>
          <p:spPr bwMode="auto">
            <a:xfrm>
              <a:off x="6878638" y="1054100"/>
              <a:ext cx="10900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</a:rPr>
                <a:t>c</a:t>
              </a:r>
              <a:endParaRPr lang="en-US" sz="1800" dirty="0"/>
            </a:p>
          </p:txBody>
        </p:sp>
        <p:sp>
          <p:nvSpPr>
            <p:cNvPr id="290930" name="Rectangle 114"/>
            <p:cNvSpPr>
              <a:spLocks noChangeArrowheads="1"/>
            </p:cNvSpPr>
            <p:nvPr/>
          </p:nvSpPr>
          <p:spPr bwMode="auto">
            <a:xfrm>
              <a:off x="6967538" y="1798638"/>
              <a:ext cx="12065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1</a:t>
              </a:r>
              <a:endParaRPr lang="en-US" sz="1800"/>
            </a:p>
          </p:txBody>
        </p:sp>
        <p:sp>
          <p:nvSpPr>
            <p:cNvPr id="290931" name="Rectangle 115"/>
            <p:cNvSpPr>
              <a:spLocks noChangeArrowheads="1"/>
            </p:cNvSpPr>
            <p:nvPr/>
          </p:nvSpPr>
          <p:spPr bwMode="auto">
            <a:xfrm>
              <a:off x="6781800" y="1798638"/>
              <a:ext cx="476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i</a:t>
              </a:r>
              <a:endParaRPr lang="en-US" sz="1800"/>
            </a:p>
          </p:txBody>
        </p:sp>
        <p:sp>
          <p:nvSpPr>
            <p:cNvPr id="290932" name="Rectangle 116"/>
            <p:cNvSpPr>
              <a:spLocks noChangeArrowheads="1"/>
            </p:cNvSpPr>
            <p:nvPr/>
          </p:nvSpPr>
          <p:spPr bwMode="auto">
            <a:xfrm>
              <a:off x="8489950" y="1136650"/>
              <a:ext cx="12065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2</a:t>
              </a:r>
              <a:endParaRPr lang="en-US" sz="1800"/>
            </a:p>
          </p:txBody>
        </p:sp>
        <p:sp>
          <p:nvSpPr>
            <p:cNvPr id="290933" name="Rectangle 117"/>
            <p:cNvSpPr>
              <a:spLocks noChangeArrowheads="1"/>
            </p:cNvSpPr>
            <p:nvPr/>
          </p:nvSpPr>
          <p:spPr bwMode="auto">
            <a:xfrm>
              <a:off x="8118475" y="1500188"/>
              <a:ext cx="18097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chemeClr val="accent2"/>
                  </a:solidFill>
                </a:rPr>
                <a:t>...</a:t>
              </a: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90934" name="Rectangle 118"/>
            <p:cNvSpPr>
              <a:spLocks noChangeArrowheads="1"/>
            </p:cNvSpPr>
            <p:nvPr/>
          </p:nvSpPr>
          <p:spPr bwMode="auto">
            <a:xfrm>
              <a:off x="7499350" y="1500188"/>
              <a:ext cx="18097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9900"/>
                  </a:solidFill>
                </a:rPr>
                <a:t>. .</a:t>
              </a:r>
              <a:endParaRPr lang="en-US" sz="1800">
                <a:solidFill>
                  <a:srgbClr val="009900"/>
                </a:solidFill>
              </a:endParaRPr>
            </a:p>
          </p:txBody>
        </p:sp>
        <p:sp>
          <p:nvSpPr>
            <p:cNvPr id="290935" name="Rectangle 119"/>
            <p:cNvSpPr>
              <a:spLocks noChangeArrowheads="1"/>
            </p:cNvSpPr>
            <p:nvPr/>
          </p:nvSpPr>
          <p:spPr bwMode="auto">
            <a:xfrm>
              <a:off x="7562850" y="1543050"/>
              <a:ext cx="476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9900"/>
                  </a:solidFill>
                </a:rPr>
                <a:t>j</a:t>
              </a:r>
              <a:endParaRPr lang="en-US" sz="1800">
                <a:solidFill>
                  <a:srgbClr val="009900"/>
                </a:solidFill>
              </a:endParaRPr>
            </a:p>
          </p:txBody>
        </p:sp>
        <p:sp>
          <p:nvSpPr>
            <p:cNvPr id="290936" name="Rectangle 120"/>
            <p:cNvSpPr>
              <a:spLocks noChangeArrowheads="1"/>
            </p:cNvSpPr>
            <p:nvPr/>
          </p:nvSpPr>
          <p:spPr bwMode="auto">
            <a:xfrm>
              <a:off x="7939088" y="1333500"/>
              <a:ext cx="211138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chemeClr val="accent2"/>
                  </a:solidFill>
                </a:rPr>
                <a:t>Y</a:t>
              </a: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90937" name="Rectangle 121"/>
            <p:cNvSpPr>
              <a:spLocks noChangeArrowheads="1"/>
            </p:cNvSpPr>
            <p:nvPr/>
          </p:nvSpPr>
          <p:spPr bwMode="auto">
            <a:xfrm>
              <a:off x="7318375" y="1333500"/>
              <a:ext cx="211138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9900"/>
                  </a:solidFill>
                </a:rPr>
                <a:t>Y</a:t>
              </a:r>
              <a:endParaRPr lang="en-US" sz="1800">
                <a:solidFill>
                  <a:srgbClr val="009900"/>
                </a:solidFill>
              </a:endParaRPr>
            </a:p>
          </p:txBody>
        </p:sp>
        <p:sp>
          <p:nvSpPr>
            <p:cNvPr id="290938" name="Line 122"/>
            <p:cNvSpPr>
              <a:spLocks noChangeShapeType="1"/>
            </p:cNvSpPr>
            <p:nvPr/>
          </p:nvSpPr>
          <p:spPr bwMode="auto">
            <a:xfrm>
              <a:off x="7321550" y="1344613"/>
              <a:ext cx="207963" cy="1588"/>
            </a:xfrm>
            <a:prstGeom prst="line">
              <a:avLst/>
            </a:prstGeom>
            <a:noFill/>
            <a:ln w="158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90939" name="Group 123"/>
          <p:cNvGraphicFramePr>
            <a:graphicFrameLocks noGrp="1"/>
          </p:cNvGraphicFramePr>
          <p:nvPr/>
        </p:nvGraphicFramePr>
        <p:xfrm>
          <a:off x="457200" y="2100263"/>
          <a:ext cx="8077200" cy="4301808"/>
        </p:xfrm>
        <a:graphic>
          <a:graphicData uri="http://schemas.openxmlformats.org/drawingml/2006/table">
            <a:tbl>
              <a:tblPr/>
              <a:tblGrid>
                <a:gridCol w="1371600"/>
                <a:gridCol w="936625"/>
                <a:gridCol w="1154113"/>
                <a:gridCol w="1152525"/>
                <a:gridCol w="1154112"/>
                <a:gridCol w="1154113"/>
                <a:gridCol w="1154112"/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Column Factor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Row Factor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1019" name="Rectangle 203"/>
          <p:cNvSpPr>
            <a:spLocks noChangeArrowheads="1"/>
          </p:cNvSpPr>
          <p:nvPr/>
        </p:nvSpPr>
        <p:spPr bwMode="auto">
          <a:xfrm>
            <a:off x="2819400" y="3267075"/>
            <a:ext cx="981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11</a:t>
            </a:r>
            <a:r>
              <a:rPr lang="en-US" sz="3200"/>
              <a:t>.</a:t>
            </a:r>
          </a:p>
        </p:txBody>
      </p:sp>
      <p:sp>
        <p:nvSpPr>
          <p:cNvPr id="291020" name="Rectangle 204"/>
          <p:cNvSpPr>
            <a:spLocks noChangeArrowheads="1"/>
          </p:cNvSpPr>
          <p:nvPr/>
        </p:nvSpPr>
        <p:spPr bwMode="auto">
          <a:xfrm>
            <a:off x="3962400" y="3284538"/>
            <a:ext cx="981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12</a:t>
            </a:r>
            <a:r>
              <a:rPr lang="en-US" sz="3200"/>
              <a:t>.</a:t>
            </a:r>
          </a:p>
        </p:txBody>
      </p:sp>
      <p:sp>
        <p:nvSpPr>
          <p:cNvPr id="291021" name="Rectangle 205"/>
          <p:cNvSpPr>
            <a:spLocks noChangeArrowheads="1"/>
          </p:cNvSpPr>
          <p:nvPr/>
        </p:nvSpPr>
        <p:spPr bwMode="auto">
          <a:xfrm>
            <a:off x="6319838" y="3284538"/>
            <a:ext cx="9667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1c</a:t>
            </a:r>
            <a:r>
              <a:rPr lang="en-US" sz="3200"/>
              <a:t>.</a:t>
            </a:r>
          </a:p>
        </p:txBody>
      </p:sp>
      <p:sp>
        <p:nvSpPr>
          <p:cNvPr id="291022" name="Rectangle 206"/>
          <p:cNvSpPr>
            <a:spLocks noChangeArrowheads="1"/>
          </p:cNvSpPr>
          <p:nvPr/>
        </p:nvSpPr>
        <p:spPr bwMode="auto">
          <a:xfrm>
            <a:off x="2819400" y="3903663"/>
            <a:ext cx="981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21</a:t>
            </a:r>
            <a:r>
              <a:rPr lang="en-US" sz="3200"/>
              <a:t>.</a:t>
            </a:r>
          </a:p>
        </p:txBody>
      </p:sp>
      <p:sp>
        <p:nvSpPr>
          <p:cNvPr id="291023" name="Rectangle 207"/>
          <p:cNvSpPr>
            <a:spLocks noChangeArrowheads="1"/>
          </p:cNvSpPr>
          <p:nvPr/>
        </p:nvSpPr>
        <p:spPr bwMode="auto">
          <a:xfrm>
            <a:off x="3962400" y="3921125"/>
            <a:ext cx="981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22</a:t>
            </a:r>
            <a:r>
              <a:rPr lang="en-US" sz="3200"/>
              <a:t>.</a:t>
            </a:r>
          </a:p>
        </p:txBody>
      </p:sp>
      <p:sp>
        <p:nvSpPr>
          <p:cNvPr id="291024" name="Rectangle 208"/>
          <p:cNvSpPr>
            <a:spLocks noChangeArrowheads="1"/>
          </p:cNvSpPr>
          <p:nvPr/>
        </p:nvSpPr>
        <p:spPr bwMode="auto">
          <a:xfrm>
            <a:off x="6319838" y="3921125"/>
            <a:ext cx="966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2c</a:t>
            </a:r>
            <a:r>
              <a:rPr lang="en-US" sz="3200"/>
              <a:t>.</a:t>
            </a:r>
          </a:p>
        </p:txBody>
      </p:sp>
      <p:sp>
        <p:nvSpPr>
          <p:cNvPr id="291025" name="Rectangle 209"/>
          <p:cNvSpPr>
            <a:spLocks noChangeArrowheads="1"/>
          </p:cNvSpPr>
          <p:nvPr/>
        </p:nvSpPr>
        <p:spPr bwMode="auto">
          <a:xfrm>
            <a:off x="2819400" y="5122863"/>
            <a:ext cx="9271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r1</a:t>
            </a:r>
            <a:r>
              <a:rPr lang="en-US" sz="3200"/>
              <a:t>.</a:t>
            </a:r>
          </a:p>
        </p:txBody>
      </p:sp>
      <p:sp>
        <p:nvSpPr>
          <p:cNvPr id="291026" name="Rectangle 210"/>
          <p:cNvSpPr>
            <a:spLocks noChangeArrowheads="1"/>
          </p:cNvSpPr>
          <p:nvPr/>
        </p:nvSpPr>
        <p:spPr bwMode="auto">
          <a:xfrm>
            <a:off x="3962400" y="5140325"/>
            <a:ext cx="927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r2</a:t>
            </a:r>
            <a:r>
              <a:rPr lang="en-US" sz="3200"/>
              <a:t>.</a:t>
            </a:r>
          </a:p>
        </p:txBody>
      </p:sp>
      <p:sp>
        <p:nvSpPr>
          <p:cNvPr id="291027" name="Rectangle 211"/>
          <p:cNvSpPr>
            <a:spLocks noChangeArrowheads="1"/>
          </p:cNvSpPr>
          <p:nvPr/>
        </p:nvSpPr>
        <p:spPr bwMode="auto">
          <a:xfrm>
            <a:off x="6319838" y="5140325"/>
            <a:ext cx="9128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rc</a:t>
            </a:r>
            <a:r>
              <a:rPr lang="en-US" sz="3200"/>
              <a:t>.</a:t>
            </a:r>
          </a:p>
        </p:txBody>
      </p:sp>
      <p:sp>
        <p:nvSpPr>
          <p:cNvPr id="291028" name="Rectangle 212"/>
          <p:cNvSpPr>
            <a:spLocks noChangeArrowheads="1"/>
          </p:cNvSpPr>
          <p:nvPr/>
        </p:nvSpPr>
        <p:spPr bwMode="auto">
          <a:xfrm>
            <a:off x="2819400" y="5803900"/>
            <a:ext cx="958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8000"/>
                </a:solidFill>
                <a:latin typeface="Symbol" pitchFamily="18" charset="2"/>
              </a:rPr>
              <a:t>`</a:t>
            </a:r>
            <a:r>
              <a:rPr lang="en-US" b="1">
                <a:solidFill>
                  <a:srgbClr val="008000"/>
                </a:solidFill>
              </a:rPr>
              <a:t>Y</a:t>
            </a:r>
            <a:r>
              <a:rPr lang="en-US" sz="3200" b="1">
                <a:solidFill>
                  <a:srgbClr val="008000"/>
                </a:solidFill>
              </a:rPr>
              <a:t>.</a:t>
            </a:r>
            <a:r>
              <a:rPr lang="en-US" b="1" baseline="-25000">
                <a:solidFill>
                  <a:srgbClr val="008000"/>
                </a:solidFill>
              </a:rPr>
              <a:t>1</a:t>
            </a:r>
            <a:r>
              <a:rPr lang="en-US" sz="3200" b="1">
                <a:solidFill>
                  <a:srgbClr val="008000"/>
                </a:solidFill>
              </a:rPr>
              <a:t>.</a:t>
            </a:r>
          </a:p>
        </p:txBody>
      </p:sp>
      <p:sp>
        <p:nvSpPr>
          <p:cNvPr id="291029" name="Rectangle 213"/>
          <p:cNvSpPr>
            <a:spLocks noChangeArrowheads="1"/>
          </p:cNvSpPr>
          <p:nvPr/>
        </p:nvSpPr>
        <p:spPr bwMode="auto">
          <a:xfrm>
            <a:off x="6319838" y="5821363"/>
            <a:ext cx="9588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8000"/>
                </a:solidFill>
                <a:latin typeface="Symbol" pitchFamily="18" charset="2"/>
              </a:rPr>
              <a:t>`</a:t>
            </a:r>
            <a:r>
              <a:rPr lang="en-US" b="1">
                <a:solidFill>
                  <a:srgbClr val="008000"/>
                </a:solidFill>
              </a:rPr>
              <a:t>Y</a:t>
            </a:r>
            <a:r>
              <a:rPr lang="en-US" sz="3200" b="1">
                <a:solidFill>
                  <a:srgbClr val="008000"/>
                </a:solidFill>
              </a:rPr>
              <a:t>.</a:t>
            </a:r>
            <a:r>
              <a:rPr lang="en-US" b="1" baseline="-25000">
                <a:solidFill>
                  <a:srgbClr val="008000"/>
                </a:solidFill>
              </a:rPr>
              <a:t>c</a:t>
            </a:r>
            <a:r>
              <a:rPr lang="en-US" sz="3200" b="1">
                <a:solidFill>
                  <a:srgbClr val="008000"/>
                </a:solidFill>
              </a:rPr>
              <a:t>.</a:t>
            </a:r>
          </a:p>
        </p:txBody>
      </p:sp>
      <p:sp>
        <p:nvSpPr>
          <p:cNvPr id="291030" name="Rectangle 214"/>
          <p:cNvSpPr>
            <a:spLocks noChangeArrowheads="1"/>
          </p:cNvSpPr>
          <p:nvPr/>
        </p:nvSpPr>
        <p:spPr bwMode="auto">
          <a:xfrm>
            <a:off x="3979863" y="5803900"/>
            <a:ext cx="958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8000"/>
                </a:solidFill>
                <a:latin typeface="Symbol" pitchFamily="18" charset="2"/>
              </a:rPr>
              <a:t>`</a:t>
            </a:r>
            <a:r>
              <a:rPr lang="en-US" b="1">
                <a:solidFill>
                  <a:srgbClr val="008000"/>
                </a:solidFill>
              </a:rPr>
              <a:t>Y</a:t>
            </a:r>
            <a:r>
              <a:rPr lang="en-US" sz="3200" b="1">
                <a:solidFill>
                  <a:srgbClr val="008000"/>
                </a:solidFill>
              </a:rPr>
              <a:t>.</a:t>
            </a:r>
            <a:r>
              <a:rPr lang="en-US" b="1" baseline="-25000">
                <a:solidFill>
                  <a:srgbClr val="008000"/>
                </a:solidFill>
              </a:rPr>
              <a:t>2</a:t>
            </a:r>
            <a:r>
              <a:rPr lang="en-US" sz="3200" b="1">
                <a:solidFill>
                  <a:srgbClr val="008000"/>
                </a:solidFill>
              </a:rPr>
              <a:t>.</a:t>
            </a:r>
          </a:p>
        </p:txBody>
      </p:sp>
      <p:sp>
        <p:nvSpPr>
          <p:cNvPr id="291031" name="Rectangle 215"/>
          <p:cNvSpPr>
            <a:spLocks noChangeArrowheads="1"/>
          </p:cNvSpPr>
          <p:nvPr/>
        </p:nvSpPr>
        <p:spPr bwMode="auto">
          <a:xfrm>
            <a:off x="7467600" y="3267075"/>
            <a:ext cx="958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Symbol" pitchFamily="18" charset="2"/>
              </a:rPr>
              <a:t>`</a:t>
            </a:r>
            <a:r>
              <a:rPr lang="en-US" b="1">
                <a:solidFill>
                  <a:srgbClr val="FF0000"/>
                </a:solidFill>
              </a:rPr>
              <a:t>Y</a:t>
            </a:r>
            <a:r>
              <a:rPr lang="en-US" b="1" baseline="-25000">
                <a:solidFill>
                  <a:srgbClr val="FF0000"/>
                </a:solidFill>
              </a:rPr>
              <a:t>1</a:t>
            </a:r>
            <a:r>
              <a:rPr lang="en-US" sz="3200" b="1">
                <a:solidFill>
                  <a:srgbClr val="FF0000"/>
                </a:solidFill>
              </a:rPr>
              <a:t>..</a:t>
            </a:r>
          </a:p>
        </p:txBody>
      </p:sp>
      <p:sp>
        <p:nvSpPr>
          <p:cNvPr id="291032" name="Rectangle 216"/>
          <p:cNvSpPr>
            <a:spLocks noChangeArrowheads="1"/>
          </p:cNvSpPr>
          <p:nvPr/>
        </p:nvSpPr>
        <p:spPr bwMode="auto">
          <a:xfrm>
            <a:off x="7467600" y="3921125"/>
            <a:ext cx="958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Symbol" pitchFamily="18" charset="2"/>
              </a:rPr>
              <a:t>`</a:t>
            </a:r>
            <a:r>
              <a:rPr lang="en-US" b="1">
                <a:solidFill>
                  <a:srgbClr val="FF0000"/>
                </a:solidFill>
              </a:rPr>
              <a:t>Y</a:t>
            </a:r>
            <a:r>
              <a:rPr lang="en-US" b="1" baseline="-25000">
                <a:solidFill>
                  <a:srgbClr val="FF0000"/>
                </a:solidFill>
              </a:rPr>
              <a:t>2</a:t>
            </a:r>
            <a:r>
              <a:rPr lang="en-US" sz="3200" b="1">
                <a:solidFill>
                  <a:srgbClr val="FF0000"/>
                </a:solidFill>
              </a:rPr>
              <a:t>..</a:t>
            </a:r>
          </a:p>
        </p:txBody>
      </p:sp>
      <p:sp>
        <p:nvSpPr>
          <p:cNvPr id="291033" name="Rectangle 217"/>
          <p:cNvSpPr>
            <a:spLocks noChangeArrowheads="1"/>
          </p:cNvSpPr>
          <p:nvPr/>
        </p:nvSpPr>
        <p:spPr bwMode="auto">
          <a:xfrm>
            <a:off x="7467600" y="5140325"/>
            <a:ext cx="917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Symbol" pitchFamily="18" charset="2"/>
              </a:rPr>
              <a:t>`</a:t>
            </a:r>
            <a:r>
              <a:rPr lang="en-US" b="1">
                <a:solidFill>
                  <a:srgbClr val="FF0000"/>
                </a:solidFill>
              </a:rPr>
              <a:t>Y</a:t>
            </a:r>
            <a:r>
              <a:rPr lang="en-US" b="1" baseline="-25000">
                <a:solidFill>
                  <a:srgbClr val="FF0000"/>
                </a:solidFill>
              </a:rPr>
              <a:t>r</a:t>
            </a:r>
            <a:r>
              <a:rPr lang="en-US" sz="3200" b="1">
                <a:solidFill>
                  <a:srgbClr val="FF0000"/>
                </a:solidFill>
              </a:rPr>
              <a:t>..</a:t>
            </a:r>
          </a:p>
        </p:txBody>
      </p:sp>
      <p:sp>
        <p:nvSpPr>
          <p:cNvPr id="291034" name="Rectangle 218"/>
          <p:cNvSpPr>
            <a:spLocks noChangeArrowheads="1"/>
          </p:cNvSpPr>
          <p:nvPr/>
        </p:nvSpPr>
        <p:spPr bwMode="auto">
          <a:xfrm>
            <a:off x="7467600" y="5821363"/>
            <a:ext cx="936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Symbol" pitchFamily="18" charset="2"/>
              </a:rPr>
              <a:t>`</a:t>
            </a:r>
            <a:r>
              <a:rPr lang="en-US" b="1">
                <a:solidFill>
                  <a:schemeClr val="accent2"/>
                </a:solidFill>
              </a:rPr>
              <a:t>Y</a:t>
            </a:r>
            <a:r>
              <a:rPr lang="en-US" sz="3200" b="1">
                <a:solidFill>
                  <a:schemeClr val="accent2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7016A-FA57-4F05-AD62-268400832AED}" type="slidenum">
              <a:rPr lang="en-US"/>
              <a:pPr/>
              <a:t>31</a:t>
            </a:fld>
            <a:endParaRPr lang="en-US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r>
              <a:rPr lang="en-US"/>
              <a:t>Two-Way ANOVA Table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u="sng" dirty="0" smtClean="0">
                <a:latin typeface="Courier New" pitchFamily="49" charset="0"/>
              </a:rPr>
              <a:t>Source        </a:t>
            </a:r>
            <a:r>
              <a:rPr lang="en-US" sz="1800" b="1" u="sng" dirty="0" err="1">
                <a:latin typeface="Courier New" pitchFamily="49" charset="0"/>
              </a:rPr>
              <a:t>df</a:t>
            </a:r>
            <a:r>
              <a:rPr lang="en-US" sz="1800" b="1" u="sng" dirty="0">
                <a:latin typeface="Courier New" pitchFamily="49" charset="0"/>
              </a:rPr>
              <a:t>       SS    </a:t>
            </a:r>
            <a:r>
              <a:rPr lang="en-US" sz="1800" b="1" u="sng" dirty="0" smtClean="0">
                <a:latin typeface="Courier New" pitchFamily="49" charset="0"/>
              </a:rPr>
              <a:t>       </a:t>
            </a:r>
            <a:r>
              <a:rPr lang="en-US" sz="1800" b="1" u="sng" dirty="0">
                <a:latin typeface="Courier New" pitchFamily="49" charset="0"/>
              </a:rPr>
              <a:t>MS    </a:t>
            </a:r>
            <a:r>
              <a:rPr lang="en-US" sz="1800" b="1" u="sng" dirty="0" smtClean="0">
                <a:latin typeface="Courier New" pitchFamily="49" charset="0"/>
              </a:rPr>
              <a:t>              </a:t>
            </a:r>
            <a:r>
              <a:rPr lang="en-US" sz="1800" b="1" u="sng" dirty="0">
                <a:latin typeface="Courier New" pitchFamily="49" charset="0"/>
              </a:rPr>
              <a:t>F    </a:t>
            </a:r>
            <a:r>
              <a:rPr lang="en-US" sz="800" b="1" u="sng" dirty="0">
                <a:latin typeface="Courier New" pitchFamily="49" charset="0"/>
              </a:rPr>
              <a:t>.</a:t>
            </a:r>
            <a:endParaRPr lang="en-US" sz="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Row          </a:t>
            </a:r>
            <a:r>
              <a:rPr lang="en-US" sz="1800" dirty="0">
                <a:latin typeface="Courier New" pitchFamily="49" charset="0"/>
              </a:rPr>
              <a:t>r-1   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SS</a:t>
            </a:r>
            <a:r>
              <a:rPr lang="en-US" sz="1800" baseline="-25000" dirty="0" err="1">
                <a:latin typeface="Courier New" pitchFamily="49" charset="0"/>
              </a:rPr>
              <a:t>Row</a:t>
            </a: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SS</a:t>
            </a:r>
            <a:r>
              <a:rPr lang="en-US" sz="1800" baseline="-25000" dirty="0" err="1">
                <a:latin typeface="Courier New" pitchFamily="49" charset="0"/>
              </a:rPr>
              <a:t>Row</a:t>
            </a:r>
            <a:r>
              <a:rPr lang="en-US" sz="1800" dirty="0">
                <a:latin typeface="Courier New" pitchFamily="49" charset="0"/>
              </a:rPr>
              <a:t>/[r-1]          </a:t>
            </a:r>
            <a:r>
              <a:rPr lang="en-US" sz="1800" dirty="0" err="1">
                <a:latin typeface="Courier New" pitchFamily="49" charset="0"/>
              </a:rPr>
              <a:t>MS</a:t>
            </a:r>
            <a:r>
              <a:rPr lang="en-US" sz="1800" baseline="-25000" dirty="0" err="1">
                <a:latin typeface="Courier New" pitchFamily="49" charset="0"/>
              </a:rPr>
              <a:t>Row</a:t>
            </a:r>
            <a:r>
              <a:rPr lang="en-US" sz="1800" dirty="0">
                <a:latin typeface="Courier New" pitchFamily="49" charset="0"/>
              </a:rPr>
              <a:t>/</a:t>
            </a:r>
            <a:r>
              <a:rPr lang="en-US" sz="1800" dirty="0" err="1">
                <a:latin typeface="Courier New" pitchFamily="49" charset="0"/>
              </a:rPr>
              <a:t>MS</a:t>
            </a:r>
            <a:r>
              <a:rPr lang="en-US" sz="1800" baseline="-25000" dirty="0" err="1">
                <a:latin typeface="Courier New" pitchFamily="49" charset="0"/>
              </a:rPr>
              <a:t>Within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Column       </a:t>
            </a:r>
            <a:r>
              <a:rPr lang="en-US" sz="1800" dirty="0">
                <a:latin typeface="Courier New" pitchFamily="49" charset="0"/>
              </a:rPr>
              <a:t>c-1   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SS</a:t>
            </a:r>
            <a:r>
              <a:rPr lang="en-US" sz="1800" baseline="-25000" dirty="0" err="1">
                <a:latin typeface="Courier New" pitchFamily="49" charset="0"/>
              </a:rPr>
              <a:t>Col</a:t>
            </a: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SS</a:t>
            </a:r>
            <a:r>
              <a:rPr lang="en-US" sz="1800" baseline="-25000" dirty="0" err="1">
                <a:latin typeface="Courier New" pitchFamily="49" charset="0"/>
              </a:rPr>
              <a:t>Col</a:t>
            </a:r>
            <a:r>
              <a:rPr lang="en-US" sz="1800" dirty="0">
                <a:latin typeface="Courier New" pitchFamily="49" charset="0"/>
              </a:rPr>
              <a:t>/[c-1]          </a:t>
            </a:r>
            <a:r>
              <a:rPr lang="en-US" sz="1800" dirty="0" err="1">
                <a:latin typeface="Courier New" pitchFamily="49" charset="0"/>
              </a:rPr>
              <a:t>MS</a:t>
            </a:r>
            <a:r>
              <a:rPr lang="en-US" sz="1800" baseline="-25000" dirty="0" err="1">
                <a:latin typeface="Courier New" pitchFamily="49" charset="0"/>
              </a:rPr>
              <a:t>Col</a:t>
            </a:r>
            <a:r>
              <a:rPr lang="en-US" sz="1800" dirty="0">
                <a:latin typeface="Courier New" pitchFamily="49" charset="0"/>
              </a:rPr>
              <a:t>/</a:t>
            </a:r>
            <a:r>
              <a:rPr lang="en-US" sz="1800" dirty="0" err="1">
                <a:latin typeface="Courier New" pitchFamily="49" charset="0"/>
              </a:rPr>
              <a:t>MS</a:t>
            </a:r>
            <a:r>
              <a:rPr lang="en-US" sz="1800" baseline="-25000" dirty="0" err="1">
                <a:latin typeface="Courier New" pitchFamily="49" charset="0"/>
              </a:rPr>
              <a:t>Within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Inter    </a:t>
            </a:r>
            <a:r>
              <a:rPr lang="en-US" sz="1800" dirty="0">
                <a:latin typeface="Courier New" pitchFamily="49" charset="0"/>
              </a:rPr>
              <a:t>(r-1)(c-1</a:t>
            </a:r>
            <a:r>
              <a:rPr lang="en-US" sz="1800" dirty="0" smtClean="0">
                <a:latin typeface="Courier New" pitchFamily="49" charset="0"/>
              </a:rPr>
              <a:t>)  </a:t>
            </a:r>
            <a:r>
              <a:rPr lang="en-US" sz="1800" dirty="0" err="1">
                <a:latin typeface="Courier New" pitchFamily="49" charset="0"/>
              </a:rPr>
              <a:t>SS</a:t>
            </a:r>
            <a:r>
              <a:rPr lang="en-US" sz="1800" baseline="-250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SS</a:t>
            </a:r>
            <a:r>
              <a:rPr lang="en-US" sz="1800" baseline="-25000" dirty="0" err="1" smtClean="0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/[(r-1)(c-1)]   </a:t>
            </a:r>
            <a:r>
              <a:rPr lang="en-US" sz="1800" dirty="0" err="1">
                <a:latin typeface="Courier New" pitchFamily="49" charset="0"/>
              </a:rPr>
              <a:t>MS</a:t>
            </a:r>
            <a:r>
              <a:rPr lang="en-US" sz="1800" baseline="-250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/</a:t>
            </a:r>
            <a:r>
              <a:rPr lang="en-US" sz="1800" dirty="0" err="1">
                <a:latin typeface="Courier New" pitchFamily="49" charset="0"/>
              </a:rPr>
              <a:t>MS</a:t>
            </a:r>
            <a:r>
              <a:rPr lang="en-US" sz="1800" baseline="-25000" dirty="0" err="1">
                <a:latin typeface="Courier New" pitchFamily="49" charset="0"/>
              </a:rPr>
              <a:t>Within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Within     </a:t>
            </a:r>
            <a:r>
              <a:rPr lang="en-US" sz="1800" dirty="0" err="1">
                <a:latin typeface="Courier New" pitchFamily="49" charset="0"/>
              </a:rPr>
              <a:t>rc</a:t>
            </a:r>
            <a:r>
              <a:rPr lang="en-US" sz="1800" dirty="0">
                <a:latin typeface="Courier New" pitchFamily="49" charset="0"/>
              </a:rPr>
              <a:t>(n-1)   </a:t>
            </a:r>
            <a:r>
              <a:rPr lang="en-US" sz="1800" dirty="0" err="1">
                <a:latin typeface="Courier New" pitchFamily="49" charset="0"/>
              </a:rPr>
              <a:t>SS</a:t>
            </a:r>
            <a:r>
              <a:rPr lang="en-US" sz="1800" baseline="-25000" dirty="0" err="1">
                <a:latin typeface="Courier New" pitchFamily="49" charset="0"/>
              </a:rPr>
              <a:t>Within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SS</a:t>
            </a:r>
            <a:r>
              <a:rPr lang="en-US" sz="1800" baseline="-25000" dirty="0" err="1">
                <a:latin typeface="Courier New" pitchFamily="49" charset="0"/>
              </a:rPr>
              <a:t>Within</a:t>
            </a:r>
            <a:r>
              <a:rPr lang="en-US" sz="1800" dirty="0">
                <a:latin typeface="Courier New" pitchFamily="49" charset="0"/>
              </a:rPr>
              <a:t>/[</a:t>
            </a:r>
            <a:r>
              <a:rPr lang="en-US" sz="1800" dirty="0" err="1">
                <a:latin typeface="Courier New" pitchFamily="49" charset="0"/>
              </a:rPr>
              <a:t>rc</a:t>
            </a:r>
            <a:r>
              <a:rPr lang="en-US" sz="1800" dirty="0">
                <a:latin typeface="Courier New" pitchFamily="49" charset="0"/>
              </a:rPr>
              <a:t>(n-1)]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Total       rcn-1    </a:t>
            </a:r>
            <a:r>
              <a:rPr lang="en-US" sz="1800" dirty="0" err="1">
                <a:latin typeface="Courier New" pitchFamily="49" charset="0"/>
              </a:rPr>
              <a:t>SS</a:t>
            </a:r>
            <a:r>
              <a:rPr lang="en-US" sz="1800" baseline="-25000" dirty="0" err="1">
                <a:latin typeface="Courier New" pitchFamily="49" charset="0"/>
              </a:rPr>
              <a:t>Total</a:t>
            </a:r>
            <a:endParaRPr lang="en-US" sz="1800" baseline="-250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800" baseline="-25000" dirty="0">
              <a:latin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CFE4B7-DA3C-4D27-A910-8AFDF0DE027C}" type="slidenum">
              <a:rPr lang="en-US"/>
              <a:pPr/>
              <a:t>32</a:t>
            </a:fld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3505200"/>
          </a:xfrm>
        </p:spPr>
        <p:txBody>
          <a:bodyPr/>
          <a:lstStyle/>
          <a:p>
            <a:r>
              <a:rPr lang="en-US"/>
              <a:t>What is the optimal </a:t>
            </a:r>
            <a:r>
              <a:rPr lang="en-US">
                <a:solidFill>
                  <a:srgbClr val="FF0000"/>
                </a:solidFill>
              </a:rPr>
              <a:t>temperature</a:t>
            </a:r>
            <a:r>
              <a:rPr lang="en-US"/>
              <a:t> (27,35,43</a:t>
            </a:r>
            <a:r>
              <a:rPr lang="en-US" baseline="30000"/>
              <a:t>o</a:t>
            </a:r>
            <a:r>
              <a:rPr lang="en-US"/>
              <a:t>C) and </a:t>
            </a:r>
            <a:r>
              <a:rPr lang="en-US">
                <a:solidFill>
                  <a:srgbClr val="FF0000"/>
                </a:solidFill>
              </a:rPr>
              <a:t>concentration</a:t>
            </a:r>
            <a:r>
              <a:rPr lang="en-US"/>
              <a:t> (0.6,0.8,1.0,1.2,1.4% by weight) of the nutrient, tryptone, for culturing the </a:t>
            </a:r>
            <a:r>
              <a:rPr lang="en-US" i="1"/>
              <a:t>Staphylococcus aureus</a:t>
            </a:r>
            <a:r>
              <a:rPr lang="en-US"/>
              <a:t> bacterium.  Each treatment was repeated twice. The number of bacteria was recorded in millions CFU/mL (CFU=Colony Forming Units).</a:t>
            </a:r>
          </a:p>
        </p:txBody>
      </p:sp>
      <p:pic>
        <p:nvPicPr>
          <p:cNvPr id="297988" name="Picture 4" descr="staphylococcus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13" y="4419600"/>
            <a:ext cx="2414587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8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944697-88A9-4E36-9429-71CB1577A962}" type="slidenum">
              <a:rPr lang="en-US"/>
              <a:pPr/>
              <a:t>33</a:t>
            </a:fld>
            <a:endParaRPr 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/>
              <a:t>Example -- Bacteria</a:t>
            </a:r>
          </a:p>
        </p:txBody>
      </p:sp>
      <p:graphicFrame>
        <p:nvGraphicFramePr>
          <p:cNvPr id="28569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402422"/>
              </p:ext>
            </p:extLst>
          </p:nvPr>
        </p:nvGraphicFramePr>
        <p:xfrm>
          <a:off x="228600" y="1219200"/>
          <a:ext cx="8686800" cy="3482976"/>
        </p:xfrm>
        <a:graphic>
          <a:graphicData uri="http://schemas.openxmlformats.org/drawingml/2006/table">
            <a:tbl>
              <a:tblPr/>
              <a:tblGrid>
                <a:gridCol w="1290638"/>
                <a:gridCol w="881062"/>
                <a:gridCol w="1085850"/>
                <a:gridCol w="1085850"/>
                <a:gridCol w="1085850"/>
                <a:gridCol w="1085850"/>
                <a:gridCol w="1085850"/>
                <a:gridCol w="1085850"/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Concentration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5778" name="Rectangle 82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7315200" cy="762000"/>
          </a:xfrm>
        </p:spPr>
        <p:txBody>
          <a:bodyPr/>
          <a:lstStyle/>
          <a:p>
            <a:r>
              <a:rPr lang="en-US"/>
              <a:t>What kind of effects are apparent?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7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1FC3C7-F0C8-476F-98EA-69A37D8DEEC0}" type="slidenum">
              <a:rPr lang="en-US"/>
              <a:pPr/>
              <a:t>34</a:t>
            </a:fld>
            <a:endParaRPr 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/>
              <a:t>Example -- Bacteria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7315200" cy="762000"/>
          </a:xfrm>
        </p:spPr>
        <p:txBody>
          <a:bodyPr/>
          <a:lstStyle/>
          <a:p>
            <a:r>
              <a:rPr lang="en-US"/>
              <a:t>What kind of effects are apparent?</a:t>
            </a:r>
          </a:p>
        </p:txBody>
      </p:sp>
      <p:pic>
        <p:nvPicPr>
          <p:cNvPr id="28672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4800"/>
            <a:ext cx="9144000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88150-6E09-4B5F-82B4-B69D1DA036DF}" type="slidenum">
              <a:rPr lang="en-US"/>
              <a:pPr/>
              <a:t>35</a:t>
            </a:fld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r>
              <a:rPr lang="en-US"/>
              <a:t>Example -- ANOVA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89038"/>
            <a:ext cx="86868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Analysis of Variance Table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Response: cells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    </a:t>
            </a:r>
            <a:r>
              <a:rPr lang="en-US" sz="2400" dirty="0" smtClean="0">
                <a:latin typeface="Courier New" pitchFamily="49" charset="0"/>
              </a:rPr>
              <a:t>   </a:t>
            </a:r>
            <a:r>
              <a:rPr lang="en-US" sz="2400" dirty="0" err="1">
                <a:latin typeface="Courier New" pitchFamily="49" charset="0"/>
              </a:rPr>
              <a:t>Df</a:t>
            </a:r>
            <a:r>
              <a:rPr lang="en-US" sz="2400" dirty="0">
                <a:latin typeface="Courier New" pitchFamily="49" charset="0"/>
              </a:rPr>
              <a:t> Sum Sq Mean Sq F value    Pr(&gt;F)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err="1">
                <a:latin typeface="Courier New" pitchFamily="49" charset="0"/>
              </a:rPr>
              <a:t>f</a:t>
            </a:r>
            <a:r>
              <a:rPr lang="en-US" sz="2400" dirty="0" err="1" smtClean="0">
                <a:latin typeface="Courier New" pitchFamily="49" charset="0"/>
              </a:rPr>
              <a:t>temp</a:t>
            </a:r>
            <a:r>
              <a:rPr lang="en-US" sz="2400" dirty="0" smtClean="0">
                <a:latin typeface="Courier New" pitchFamily="49" charset="0"/>
              </a:rPr>
              <a:t>       </a:t>
            </a:r>
            <a:r>
              <a:rPr lang="en-US" sz="2400" dirty="0">
                <a:latin typeface="Courier New" pitchFamily="49" charset="0"/>
              </a:rPr>
              <a:t>2   1313     656  0.8557   0.44473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fconc</a:t>
            </a:r>
            <a:r>
              <a:rPr lang="en-US" sz="2400" dirty="0" smtClean="0">
                <a:latin typeface="Courier New" pitchFamily="49" charset="0"/>
              </a:rPr>
              <a:t>       </a:t>
            </a:r>
            <a:r>
              <a:rPr lang="en-US" sz="2400" dirty="0">
                <a:latin typeface="Courier New" pitchFamily="49" charset="0"/>
              </a:rPr>
              <a:t>4  51596   12899 16.8154 2.041e-05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ftemp:fconc</a:t>
            </a:r>
            <a:r>
              <a:rPr lang="en-US" sz="2400" dirty="0" smtClean="0">
                <a:latin typeface="Courier New" pitchFamily="49" charset="0"/>
              </a:rPr>
              <a:t> 8  </a:t>
            </a:r>
            <a:r>
              <a:rPr lang="en-US" sz="2400" dirty="0">
                <a:latin typeface="Courier New" pitchFamily="49" charset="0"/>
              </a:rPr>
              <a:t>14703    1838  2.3958   0.06886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Residuals  </a:t>
            </a:r>
            <a:r>
              <a:rPr lang="en-US" sz="2400" dirty="0">
                <a:latin typeface="Courier New" pitchFamily="49" charset="0"/>
              </a:rPr>
              <a:t>15  11507     767</a:t>
            </a:r>
          </a:p>
        </p:txBody>
      </p:sp>
      <p:sp>
        <p:nvSpPr>
          <p:cNvPr id="292868" name="AutoShape 4"/>
          <p:cNvSpPr>
            <a:spLocks/>
          </p:cNvSpPr>
          <p:nvPr/>
        </p:nvSpPr>
        <p:spPr bwMode="auto">
          <a:xfrm>
            <a:off x="1333500" y="6019800"/>
            <a:ext cx="5562600" cy="533400"/>
          </a:xfrm>
          <a:prstGeom prst="borderCallout1">
            <a:avLst>
              <a:gd name="adj1" fmla="val 21431"/>
              <a:gd name="adj2" fmla="val 101370"/>
              <a:gd name="adj3" fmla="val -438097"/>
              <a:gd name="adj4" fmla="val 12054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/>
              <a:t>Weak Interaction; </a:t>
            </a:r>
            <a:r>
              <a:rPr lang="en-US" b="1" dirty="0" err="1">
                <a:solidFill>
                  <a:srgbClr val="FF0000"/>
                </a:solidFill>
              </a:rPr>
              <a:t>Nonsignificant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2869" name="AutoShape 5"/>
          <p:cNvSpPr>
            <a:spLocks/>
          </p:cNvSpPr>
          <p:nvPr/>
        </p:nvSpPr>
        <p:spPr bwMode="auto">
          <a:xfrm>
            <a:off x="876300" y="5105400"/>
            <a:ext cx="5410200" cy="533400"/>
          </a:xfrm>
          <a:prstGeom prst="borderCallout1">
            <a:avLst>
              <a:gd name="adj1" fmla="val 21431"/>
              <a:gd name="adj2" fmla="val 101407"/>
              <a:gd name="adj3" fmla="val -333333"/>
              <a:gd name="adj4" fmla="val 12112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Significant</a:t>
            </a:r>
            <a:r>
              <a:rPr lang="en-US"/>
              <a:t> concentration effect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92870" name="AutoShape 6"/>
          <p:cNvSpPr>
            <a:spLocks/>
          </p:cNvSpPr>
          <p:nvPr/>
        </p:nvSpPr>
        <p:spPr bwMode="auto">
          <a:xfrm>
            <a:off x="342900" y="4191000"/>
            <a:ext cx="5715000" cy="533400"/>
          </a:xfrm>
          <a:prstGeom prst="borderCallout1">
            <a:avLst>
              <a:gd name="adj1" fmla="val 21431"/>
              <a:gd name="adj2" fmla="val 101333"/>
              <a:gd name="adj3" fmla="val -252380"/>
              <a:gd name="adj4" fmla="val 12488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Nonsignificant</a:t>
            </a:r>
            <a:r>
              <a:rPr lang="en-US"/>
              <a:t> temperature effect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 animBg="1"/>
      <p:bldP spid="292869" grpId="0" animBg="1"/>
      <p:bldP spid="29287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F5A46D-2849-496E-89F7-496689A905CC}" type="slidenum">
              <a:rPr lang="en-US"/>
              <a:pPr/>
              <a:t>36</a:t>
            </a:fld>
            <a:endParaRPr 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r>
              <a:rPr lang="en-US"/>
              <a:t>Example -- ANOVA</a:t>
            </a:r>
          </a:p>
        </p:txBody>
      </p:sp>
      <p:pic>
        <p:nvPicPr>
          <p:cNvPr id="2938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46200"/>
            <a:ext cx="9144000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CB0A5D-25A7-41D6-AF54-70EF4ADFF74C}" type="slidenum">
              <a:rPr lang="en-US"/>
              <a:pPr/>
              <a:t>37</a:t>
            </a:fld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r>
              <a:rPr lang="en-US"/>
              <a:t>Example -- ANOVA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91600" cy="4800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100" b="1">
                <a:latin typeface="Courier New" pitchFamily="49" charset="0"/>
              </a:rPr>
              <a:t>Linear Hypotheses: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>
                <a:latin typeface="Courier New" pitchFamily="49" charset="0"/>
              </a:rPr>
              <a:t>               Estimate Std. Error t value p value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>
                <a:latin typeface="Courier New" pitchFamily="49" charset="0"/>
              </a:rPr>
              <a:t>0.8 - 0.6 == 0    36.00      15.99   2.251  0.2144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>
                <a:latin typeface="Courier New" pitchFamily="49" charset="0"/>
              </a:rPr>
              <a:t>1 - 0.6 == 0      46.67      15.99   2.918  0.0680 .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>
                <a:latin typeface="Courier New" pitchFamily="49" charset="0"/>
              </a:rPr>
              <a:t>1.2 - 0.6 == 0   126.83      15.99   7.932   &lt;0.01 ***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>
                <a:latin typeface="Courier New" pitchFamily="49" charset="0"/>
              </a:rPr>
              <a:t>1.4 - 0.6 == 0    56.17      15.99   3.512  0.0226 *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>
                <a:latin typeface="Courier New" pitchFamily="49" charset="0"/>
              </a:rPr>
              <a:t>1 - 0.8 == 0      10.67      15.99   0.667  0.9611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>
                <a:latin typeface="Courier New" pitchFamily="49" charset="0"/>
              </a:rPr>
              <a:t>1.2 - 0.8 == 0    90.83      15.99   5.680   &lt;0.01 ***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>
                <a:latin typeface="Courier New" pitchFamily="49" charset="0"/>
              </a:rPr>
              <a:t>1.4 - 0.8 == 0    20.17      15.99   1.261  0.7195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>
                <a:latin typeface="Courier New" pitchFamily="49" charset="0"/>
              </a:rPr>
              <a:t>1.2 - 1 == 0      80.17      15.99   5.013   &lt;0.01 **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>
                <a:latin typeface="Courier New" pitchFamily="49" charset="0"/>
              </a:rPr>
              <a:t>1.4 - 1 == 0       9.50      15.99   0.594  0.9737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>
                <a:latin typeface="Courier New" pitchFamily="49" charset="0"/>
              </a:rPr>
              <a:t>1.4 - 1.2 == 0   -70.67      15.99  -4.419   &lt;0.01 **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100" b="1">
              <a:latin typeface="Courier New" pitchFamily="49" charset="0"/>
            </a:endParaRPr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2270125" y="6084888"/>
            <a:ext cx="3448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0.6  0.8  1.0  1.4  1.2</a:t>
            </a:r>
          </a:p>
        </p:txBody>
      </p:sp>
      <p:sp>
        <p:nvSpPr>
          <p:cNvPr id="294918" name="Line 6"/>
          <p:cNvSpPr>
            <a:spLocks noChangeShapeType="1"/>
          </p:cNvSpPr>
          <p:nvPr/>
        </p:nvSpPr>
        <p:spPr bwMode="auto">
          <a:xfrm>
            <a:off x="2362200" y="6096000"/>
            <a:ext cx="1905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4919" name="Line 7"/>
          <p:cNvSpPr>
            <a:spLocks noChangeShapeType="1"/>
          </p:cNvSpPr>
          <p:nvPr/>
        </p:nvSpPr>
        <p:spPr bwMode="auto">
          <a:xfrm>
            <a:off x="3048000" y="6019800"/>
            <a:ext cx="1905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8" grpId="0" animBg="1"/>
      <p:bldP spid="2949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BDEDFF-6720-484F-AA52-00EDEB565EA7}" type="slidenum">
              <a:rPr lang="en-US"/>
              <a:pPr/>
              <a:t>38</a:t>
            </a:fld>
            <a:endParaRPr 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r>
              <a:rPr lang="en-US"/>
              <a:t>Example -- ANOVA</a:t>
            </a:r>
          </a:p>
        </p:txBody>
      </p:sp>
      <p:sp>
        <p:nvSpPr>
          <p:cNvPr id="295940" name="Text Box 4"/>
          <p:cNvSpPr txBox="1">
            <a:spLocks noChangeArrowheads="1"/>
          </p:cNvSpPr>
          <p:nvPr/>
        </p:nvSpPr>
        <p:spPr bwMode="auto">
          <a:xfrm>
            <a:off x="5589588" y="49530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295941" name="Text Box 5"/>
          <p:cNvSpPr txBox="1">
            <a:spLocks noChangeArrowheads="1"/>
          </p:cNvSpPr>
          <p:nvPr/>
        </p:nvSpPr>
        <p:spPr bwMode="auto">
          <a:xfrm>
            <a:off x="6199188" y="40386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ab</a:t>
            </a:r>
          </a:p>
        </p:txBody>
      </p:sp>
      <p:sp>
        <p:nvSpPr>
          <p:cNvPr id="295942" name="Text Box 6"/>
          <p:cNvSpPr txBox="1">
            <a:spLocks noChangeArrowheads="1"/>
          </p:cNvSpPr>
          <p:nvPr/>
        </p:nvSpPr>
        <p:spPr bwMode="auto">
          <a:xfrm>
            <a:off x="6985000" y="41529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ab</a:t>
            </a:r>
          </a:p>
        </p:txBody>
      </p:sp>
      <p:sp>
        <p:nvSpPr>
          <p:cNvPr id="295943" name="Text Box 7"/>
          <p:cNvSpPr txBox="1">
            <a:spLocks noChangeArrowheads="1"/>
          </p:cNvSpPr>
          <p:nvPr/>
        </p:nvSpPr>
        <p:spPr bwMode="auto">
          <a:xfrm>
            <a:off x="777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295944" name="Text Box 8"/>
          <p:cNvSpPr txBox="1">
            <a:spLocks noChangeArrowheads="1"/>
          </p:cNvSpPr>
          <p:nvPr/>
        </p:nvSpPr>
        <p:spPr bwMode="auto">
          <a:xfrm>
            <a:off x="8485188" y="39624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</a:p>
        </p:txBody>
      </p:sp>
      <p:pic>
        <p:nvPicPr>
          <p:cNvPr id="29594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03400"/>
            <a:ext cx="9144000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5946" name="Text Box 10"/>
          <p:cNvSpPr txBox="1">
            <a:spLocks noChangeArrowheads="1"/>
          </p:cNvSpPr>
          <p:nvPr/>
        </p:nvSpPr>
        <p:spPr bwMode="auto">
          <a:xfrm>
            <a:off x="5467350" y="1208088"/>
            <a:ext cx="3448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0.6  0.8  1.0  1.4  1.2</a:t>
            </a:r>
          </a:p>
        </p:txBody>
      </p:sp>
      <p:sp>
        <p:nvSpPr>
          <p:cNvPr id="295947" name="Line 11"/>
          <p:cNvSpPr>
            <a:spLocks noChangeShapeType="1"/>
          </p:cNvSpPr>
          <p:nvPr/>
        </p:nvSpPr>
        <p:spPr bwMode="auto">
          <a:xfrm>
            <a:off x="5559425" y="1219200"/>
            <a:ext cx="1905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5948" name="Line 12"/>
          <p:cNvSpPr>
            <a:spLocks noChangeShapeType="1"/>
          </p:cNvSpPr>
          <p:nvPr/>
        </p:nvSpPr>
        <p:spPr bwMode="auto">
          <a:xfrm>
            <a:off x="6245225" y="1143000"/>
            <a:ext cx="1905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5949" name="Text Box 13"/>
          <p:cNvSpPr txBox="1">
            <a:spLocks noChangeArrowheads="1"/>
          </p:cNvSpPr>
          <p:nvPr/>
        </p:nvSpPr>
        <p:spPr bwMode="auto">
          <a:xfrm>
            <a:off x="6197600" y="4038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295950" name="Text Box 14"/>
          <p:cNvSpPr txBox="1">
            <a:spLocks noChangeArrowheads="1"/>
          </p:cNvSpPr>
          <p:nvPr/>
        </p:nvSpPr>
        <p:spPr bwMode="auto">
          <a:xfrm>
            <a:off x="6985000" y="41529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0" grpId="0"/>
      <p:bldP spid="295941" grpId="0"/>
      <p:bldP spid="295942" grpId="0"/>
      <p:bldP spid="295943" grpId="0"/>
      <p:bldP spid="295944" grpId="0"/>
      <p:bldP spid="295949" grpId="0"/>
      <p:bldP spid="29595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Handout –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lm()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glht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fitPlot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addSigLetters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ANOVA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EEAAF-5691-4CB2-A473-B5D10C9EA47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7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3CF2C3-4F06-4D62-B907-29D61C005705}" type="slidenum">
              <a:rPr lang="en-US"/>
              <a:pPr/>
              <a:t>4</a:t>
            </a:fld>
            <a:endParaRPr 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Factorial or Crossed Design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1524000"/>
          </a:xfrm>
        </p:spPr>
        <p:txBody>
          <a:bodyPr/>
          <a:lstStyle/>
          <a:p>
            <a:r>
              <a:rPr lang="en-US" b="1"/>
              <a:t>Advantages (over two OFAT experiments)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Efficiency</a:t>
            </a:r>
            <a:r>
              <a:rPr lang="en-US"/>
              <a:t> – each individual “gives information” about each level of BOTH factors.</a:t>
            </a:r>
          </a:p>
        </p:txBody>
      </p:sp>
      <p:graphicFrame>
        <p:nvGraphicFramePr>
          <p:cNvPr id="2539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332466"/>
              </p:ext>
            </p:extLst>
          </p:nvPr>
        </p:nvGraphicFramePr>
        <p:xfrm>
          <a:off x="990600" y="4419600"/>
          <a:ext cx="7315200" cy="2103121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Relative Humidity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3991" name="Group 39"/>
          <p:cNvGraphicFramePr>
            <a:graphicFrameLocks noGrp="1"/>
          </p:cNvGraphicFramePr>
          <p:nvPr/>
        </p:nvGraphicFramePr>
        <p:xfrm>
          <a:off x="990600" y="2590800"/>
          <a:ext cx="7391400" cy="1561783"/>
        </p:xfrm>
        <a:graphic>
          <a:graphicData uri="http://schemas.openxmlformats.org/drawingml/2006/table">
            <a:tbl>
              <a:tblPr/>
              <a:tblGrid>
                <a:gridCol w="1143000"/>
                <a:gridCol w="1066800"/>
                <a:gridCol w="304800"/>
                <a:gridCol w="1219200"/>
                <a:gridCol w="1219200"/>
                <a:gridCol w="1219200"/>
                <a:gridCol w="1219200"/>
              </a:tblGrid>
              <a:tr h="508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Relative Humidity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4028" name="WordArt 76"/>
          <p:cNvSpPr>
            <a:spLocks noChangeArrowheads="1" noChangeShapeType="1" noTextEdit="1"/>
          </p:cNvSpPr>
          <p:nvPr/>
        </p:nvSpPr>
        <p:spPr bwMode="auto">
          <a:xfrm rot="5400000">
            <a:off x="-209550" y="3028950"/>
            <a:ext cx="1371600" cy="6477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OFAT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02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48218-B02B-4951-8D8F-5503C329EB48}" type="slidenum">
              <a:rPr lang="en-US"/>
              <a:pPr/>
              <a:t>40</a:t>
            </a:fld>
            <a:endParaRPr 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and Checking in R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as for </a:t>
            </a:r>
            <a:r>
              <a:rPr lang="en-US" dirty="0"/>
              <a:t>the one-way </a:t>
            </a:r>
            <a:r>
              <a:rPr lang="en-US" dirty="0" smtClean="0"/>
              <a:t>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BE8CDB-C438-43F1-B59F-083F01B3FB2F}" type="slidenum">
              <a:rPr lang="en-US"/>
              <a:pPr/>
              <a:t>41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r>
              <a:rPr lang="en-US"/>
              <a:t>Measured soil phosphorous levels in plots near Sydney, Australia.</a:t>
            </a:r>
          </a:p>
          <a:p>
            <a:r>
              <a:rPr lang="en-US"/>
              <a:t>Each plot was characterized by type of soil (shale- or sandstone-derived) and “topographic” location (valley, north, south, or hillside).</a:t>
            </a:r>
          </a:p>
          <a:p>
            <a:r>
              <a:rPr lang="en-US"/>
              <a:t>Data in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SoilPhosphorous.txt</a:t>
            </a:r>
          </a:p>
          <a:p>
            <a:r>
              <a:rPr lang="en-US"/>
              <a:t>Does mean soil phosphorous level differ by soil type or topographic location?</a:t>
            </a:r>
          </a:p>
          <a:p>
            <a:r>
              <a:rPr lang="en-US"/>
              <a:t>Is there an interaction effect?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E6894C-B626-42F6-84E4-537A3BD3A9F7}" type="slidenum">
              <a:rPr lang="en-US"/>
              <a:pPr/>
              <a:t>5</a:t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Factorial or Crossed Design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334000"/>
          </a:xfrm>
        </p:spPr>
        <p:txBody>
          <a:bodyPr/>
          <a:lstStyle/>
          <a:p>
            <a:r>
              <a:rPr lang="en-US" b="1" dirty="0"/>
              <a:t>Advantages (over two OFAT experiments)</a:t>
            </a:r>
          </a:p>
          <a:p>
            <a:pPr lvl="1"/>
            <a:r>
              <a:rPr lang="en-US" b="1" dirty="0"/>
              <a:t>Efficiency</a:t>
            </a:r>
            <a:r>
              <a:rPr lang="en-US" dirty="0"/>
              <a:t> – </a:t>
            </a:r>
            <a:r>
              <a:rPr lang="en-US" dirty="0" smtClean="0"/>
              <a:t>each individual </a:t>
            </a:r>
            <a:r>
              <a:rPr lang="en-US" dirty="0"/>
              <a:t>“</a:t>
            </a:r>
            <a:r>
              <a:rPr lang="en-US" dirty="0" smtClean="0"/>
              <a:t>gives </a:t>
            </a:r>
            <a:r>
              <a:rPr lang="en-US" dirty="0"/>
              <a:t>information” about each level of BOTH factors.</a:t>
            </a:r>
          </a:p>
          <a:p>
            <a:pPr lvl="2"/>
            <a:r>
              <a:rPr lang="en-US" sz="2800" b="1" dirty="0">
                <a:solidFill>
                  <a:srgbClr val="FF0000"/>
                </a:solidFill>
              </a:rPr>
              <a:t>Power</a:t>
            </a:r>
            <a:r>
              <a:rPr lang="en-US" sz="2800" dirty="0"/>
              <a:t> – increased due to increased effective n.</a:t>
            </a:r>
          </a:p>
          <a:p>
            <a:pPr lvl="2"/>
            <a:r>
              <a:rPr lang="en-US" sz="2800" b="1" dirty="0">
                <a:solidFill>
                  <a:srgbClr val="FF0000"/>
                </a:solidFill>
              </a:rPr>
              <a:t>Effect Size</a:t>
            </a:r>
            <a:r>
              <a:rPr lang="en-US" sz="2800" dirty="0"/>
              <a:t> – detect smaller </a:t>
            </a:r>
            <a:r>
              <a:rPr lang="en-US" sz="2800" dirty="0" smtClean="0"/>
              <a:t>differences</a:t>
            </a:r>
            <a:endParaRPr lang="en-US" sz="2800" dirty="0"/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Interaction effect</a:t>
            </a:r>
            <a:r>
              <a:rPr lang="en-US" dirty="0"/>
              <a:t> </a:t>
            </a:r>
            <a:r>
              <a:rPr lang="en-US" dirty="0" smtClean="0"/>
              <a:t>– can be detected.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37F40C-BF41-43F2-A221-3AC954F55619}" type="slidenum">
              <a:rPr lang="en-US"/>
              <a:pPr/>
              <a:t>6</a:t>
            </a:fld>
            <a:endParaRPr lang="en-US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Interaction Effect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</a:t>
            </a:r>
            <a:r>
              <a:rPr lang="en-US" dirty="0" smtClean="0"/>
              <a:t>ffect </a:t>
            </a:r>
            <a:r>
              <a:rPr lang="en-US" dirty="0"/>
              <a:t>of one factor on the response variable </a:t>
            </a:r>
            <a:r>
              <a:rPr lang="en-US" dirty="0">
                <a:solidFill>
                  <a:srgbClr val="FF0000"/>
                </a:solidFill>
              </a:rPr>
              <a:t>differs</a:t>
            </a:r>
            <a:r>
              <a:rPr lang="en-US" dirty="0"/>
              <a:t> depending on </a:t>
            </a:r>
            <a:r>
              <a:rPr lang="en-US" dirty="0" smtClean="0"/>
              <a:t>level </a:t>
            </a:r>
            <a:r>
              <a:rPr lang="en-US" dirty="0"/>
              <a:t>of the other factor.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256004" name="Picture 4" descr="ExpD_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480" y="2286000"/>
            <a:ext cx="6109588" cy="4114800"/>
          </a:xfrm>
          <a:prstGeom prst="rect">
            <a:avLst/>
          </a:prstGeom>
          <a:noFill/>
        </p:spPr>
      </p:pic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332045"/>
              </p:ext>
            </p:extLst>
          </p:nvPr>
        </p:nvGraphicFramePr>
        <p:xfrm>
          <a:off x="990600" y="3130550"/>
          <a:ext cx="7315200" cy="2103121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Relative Humidity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BD7E11-69D2-4883-9F77-4443C5113096}" type="slidenum">
              <a:rPr lang="en-US"/>
              <a:pPr/>
              <a:t>7</a:t>
            </a:fld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No Interaction Effect</a:t>
            </a:r>
          </a:p>
        </p:txBody>
      </p:sp>
      <p:pic>
        <p:nvPicPr>
          <p:cNvPr id="258052" name="Picture 4" descr="ExpD_N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480" y="2286000"/>
            <a:ext cx="6196356" cy="4114800"/>
          </a:xfrm>
          <a:prstGeom prst="rect">
            <a:avLst/>
          </a:prstGeom>
          <a:noFill/>
        </p:spPr>
      </p:pic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944289"/>
              </p:ext>
            </p:extLst>
          </p:nvPr>
        </p:nvGraphicFramePr>
        <p:xfrm>
          <a:off x="990600" y="3203575"/>
          <a:ext cx="7315200" cy="2103121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Relative Humidity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5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C61F5-DD46-4CAC-BF4F-70F7DEF2BE19}" type="slidenum">
              <a:rPr lang="en-US"/>
              <a:pPr/>
              <a:t>8</a:t>
            </a:fld>
            <a:endParaRPr lang="en-U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122238"/>
            <a:ext cx="9012237" cy="601662"/>
          </a:xfrm>
        </p:spPr>
        <p:txBody>
          <a:bodyPr/>
          <a:lstStyle/>
          <a:p>
            <a:r>
              <a:rPr lang="en-US"/>
              <a:t>Main Effects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Differences </a:t>
            </a:r>
            <a:r>
              <a:rPr lang="en-US" dirty="0"/>
              <a:t>in “level” means for a </a:t>
            </a:r>
            <a:r>
              <a:rPr lang="en-US" dirty="0" smtClean="0"/>
              <a:t>factor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“Strong” relative humidity main effect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9900"/>
                </a:solidFill>
              </a:rPr>
              <a:t>“Weak” temperature main effect.</a:t>
            </a:r>
          </a:p>
        </p:txBody>
      </p:sp>
      <p:graphicFrame>
        <p:nvGraphicFramePr>
          <p:cNvPr id="2601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506224"/>
              </p:ext>
            </p:extLst>
          </p:nvPr>
        </p:nvGraphicFramePr>
        <p:xfrm>
          <a:off x="304800" y="2286000"/>
          <a:ext cx="8534400" cy="2644459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Relative Humidity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0147" name="Text Box 51"/>
          <p:cNvSpPr txBox="1">
            <a:spLocks noChangeArrowheads="1"/>
          </p:cNvSpPr>
          <p:nvPr/>
        </p:nvSpPr>
        <p:spPr bwMode="auto">
          <a:xfrm>
            <a:off x="2968625" y="4452938"/>
            <a:ext cx="679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6.5</a:t>
            </a:r>
          </a:p>
        </p:txBody>
      </p:sp>
      <p:sp>
        <p:nvSpPr>
          <p:cNvPr id="260148" name="Text Box 52"/>
          <p:cNvSpPr txBox="1">
            <a:spLocks noChangeArrowheads="1"/>
          </p:cNvSpPr>
          <p:nvPr/>
        </p:nvSpPr>
        <p:spPr bwMode="auto">
          <a:xfrm>
            <a:off x="4264025" y="4452938"/>
            <a:ext cx="679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9.5</a:t>
            </a:r>
          </a:p>
        </p:txBody>
      </p:sp>
      <p:sp>
        <p:nvSpPr>
          <p:cNvPr id="260149" name="Text Box 53"/>
          <p:cNvSpPr txBox="1">
            <a:spLocks noChangeArrowheads="1"/>
          </p:cNvSpPr>
          <p:nvPr/>
        </p:nvSpPr>
        <p:spPr bwMode="auto">
          <a:xfrm>
            <a:off x="5324475" y="4452938"/>
            <a:ext cx="877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12.5</a:t>
            </a:r>
          </a:p>
        </p:txBody>
      </p:sp>
      <p:sp>
        <p:nvSpPr>
          <p:cNvPr id="260150" name="Text Box 54"/>
          <p:cNvSpPr txBox="1">
            <a:spLocks noChangeArrowheads="1"/>
          </p:cNvSpPr>
          <p:nvPr/>
        </p:nvSpPr>
        <p:spPr bwMode="auto">
          <a:xfrm>
            <a:off x="6543675" y="4452938"/>
            <a:ext cx="877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14.5</a:t>
            </a:r>
          </a:p>
        </p:txBody>
      </p:sp>
      <p:sp>
        <p:nvSpPr>
          <p:cNvPr id="260151" name="Text Box 55"/>
          <p:cNvSpPr txBox="1">
            <a:spLocks noChangeArrowheads="1"/>
          </p:cNvSpPr>
          <p:nvPr/>
        </p:nvSpPr>
        <p:spPr bwMode="auto">
          <a:xfrm>
            <a:off x="7677150" y="3352800"/>
            <a:ext cx="1076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9900"/>
                </a:solidFill>
              </a:rPr>
              <a:t>11.25</a:t>
            </a:r>
          </a:p>
        </p:txBody>
      </p:sp>
      <p:sp>
        <p:nvSpPr>
          <p:cNvPr id="260152" name="Text Box 56"/>
          <p:cNvSpPr txBox="1">
            <a:spLocks noChangeArrowheads="1"/>
          </p:cNvSpPr>
          <p:nvPr/>
        </p:nvSpPr>
        <p:spPr bwMode="auto">
          <a:xfrm>
            <a:off x="7686675" y="3879850"/>
            <a:ext cx="1076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9900"/>
                </a:solidFill>
              </a:rPr>
              <a:t>10.25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uiExpand="1" build="p"/>
      <p:bldP spid="260147" grpId="0"/>
      <p:bldP spid="260148" grpId="0"/>
      <p:bldP spid="260149" grpId="0"/>
      <p:bldP spid="260150" grpId="0"/>
      <p:bldP spid="260151" grpId="0"/>
      <p:bldP spid="2601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DE45B9-B0F0-4159-8F76-56E4ABE4A6B5}" type="slidenum">
              <a:rPr lang="en-US"/>
              <a:pPr/>
              <a:t>9</a:t>
            </a:fld>
            <a:endParaRPr 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Main Effects</a:t>
            </a:r>
          </a:p>
        </p:txBody>
      </p:sp>
      <p:pic>
        <p:nvPicPr>
          <p:cNvPr id="261123" name="Picture 3" descr="ExpD_N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3673" y="990599"/>
            <a:ext cx="6472714" cy="4297680"/>
          </a:xfrm>
          <a:prstGeom prst="rect">
            <a:avLst/>
          </a:prstGeom>
          <a:noFill/>
        </p:spPr>
      </p:pic>
      <p:grpSp>
        <p:nvGrpSpPr>
          <p:cNvPr id="261124" name="Group 4"/>
          <p:cNvGrpSpPr>
            <a:grpSpLocks/>
          </p:cNvGrpSpPr>
          <p:nvPr/>
        </p:nvGrpSpPr>
        <p:grpSpPr bwMode="auto">
          <a:xfrm>
            <a:off x="2362200" y="1793631"/>
            <a:ext cx="4800600" cy="2250832"/>
            <a:chOff x="1446" y="1104"/>
            <a:chExt cx="2874" cy="1324"/>
          </a:xfrm>
        </p:grpSpPr>
        <p:sp>
          <p:nvSpPr>
            <p:cNvPr id="261125" name="Line 5"/>
            <p:cNvSpPr>
              <a:spLocks noChangeShapeType="1"/>
            </p:cNvSpPr>
            <p:nvPr/>
          </p:nvSpPr>
          <p:spPr bwMode="auto">
            <a:xfrm>
              <a:off x="1446" y="2428"/>
              <a:ext cx="28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1126" name="Line 6"/>
            <p:cNvSpPr>
              <a:spLocks noChangeShapeType="1"/>
            </p:cNvSpPr>
            <p:nvPr/>
          </p:nvSpPr>
          <p:spPr bwMode="auto">
            <a:xfrm>
              <a:off x="2365" y="2071"/>
              <a:ext cx="28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1127" name="Line 7"/>
            <p:cNvSpPr>
              <a:spLocks noChangeShapeType="1"/>
            </p:cNvSpPr>
            <p:nvPr/>
          </p:nvSpPr>
          <p:spPr bwMode="auto">
            <a:xfrm>
              <a:off x="3216" y="1550"/>
              <a:ext cx="28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1128" name="Line 8"/>
            <p:cNvSpPr>
              <a:spLocks noChangeShapeType="1"/>
            </p:cNvSpPr>
            <p:nvPr/>
          </p:nvSpPr>
          <p:spPr bwMode="auto">
            <a:xfrm>
              <a:off x="4032" y="1104"/>
              <a:ext cx="28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1129" name="Group 9"/>
          <p:cNvGrpSpPr>
            <a:grpSpLocks/>
          </p:cNvGrpSpPr>
          <p:nvPr/>
        </p:nvGrpSpPr>
        <p:grpSpPr bwMode="auto">
          <a:xfrm>
            <a:off x="4724400" y="2614246"/>
            <a:ext cx="457200" cy="586154"/>
            <a:chOff x="2832" y="1666"/>
            <a:chExt cx="288" cy="254"/>
          </a:xfrm>
        </p:grpSpPr>
        <p:sp>
          <p:nvSpPr>
            <p:cNvPr id="261130" name="Line 10"/>
            <p:cNvSpPr>
              <a:spLocks noChangeShapeType="1"/>
            </p:cNvSpPr>
            <p:nvPr/>
          </p:nvSpPr>
          <p:spPr bwMode="auto">
            <a:xfrm>
              <a:off x="2832" y="1920"/>
              <a:ext cx="288" cy="0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1131" name="Line 11"/>
            <p:cNvSpPr>
              <a:spLocks noChangeShapeType="1"/>
            </p:cNvSpPr>
            <p:nvPr/>
          </p:nvSpPr>
          <p:spPr bwMode="auto">
            <a:xfrm>
              <a:off x="2832" y="1666"/>
              <a:ext cx="288" cy="0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113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0"/>
            <a:ext cx="8839200" cy="12192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“Strong” relative humidity main effect</a:t>
            </a:r>
          </a:p>
          <a:p>
            <a:r>
              <a:rPr lang="en-US">
                <a:solidFill>
                  <a:srgbClr val="009900"/>
                </a:solidFill>
              </a:rPr>
              <a:t>“Weak” temperature main effect.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32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5151</TotalTime>
  <Words>2494</Words>
  <Application>Microsoft Office PowerPoint</Application>
  <PresentationFormat>On-screen Show (4:3)</PresentationFormat>
  <Paragraphs>614</Paragraphs>
  <Slides>41</Slides>
  <Notes>16</Notes>
  <HiddenSlides>6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Arial Black</vt:lpstr>
      <vt:lpstr>Courier New</vt:lpstr>
      <vt:lpstr>Symbol</vt:lpstr>
      <vt:lpstr>Times New Roman</vt:lpstr>
      <vt:lpstr>Default Design</vt:lpstr>
      <vt:lpstr>Equation</vt:lpstr>
      <vt:lpstr>Linear Models</vt:lpstr>
      <vt:lpstr>Example -- Background</vt:lpstr>
      <vt:lpstr>Factorial or Crossed Design</vt:lpstr>
      <vt:lpstr>Factorial or Crossed Design</vt:lpstr>
      <vt:lpstr>Factorial or Crossed Design</vt:lpstr>
      <vt:lpstr>Interaction Effect</vt:lpstr>
      <vt:lpstr>No Interaction Effect</vt:lpstr>
      <vt:lpstr>Main Effects</vt:lpstr>
      <vt:lpstr>Main Effects</vt:lpstr>
      <vt:lpstr>Interaction Effect</vt:lpstr>
      <vt:lpstr>Humidity and Temperature Effects</vt:lpstr>
      <vt:lpstr>Humidity Effect Only</vt:lpstr>
      <vt:lpstr>Temperature Effect Only</vt:lpstr>
      <vt:lpstr>No Effects</vt:lpstr>
      <vt:lpstr>Example #1</vt:lpstr>
      <vt:lpstr>Example #2</vt:lpstr>
      <vt:lpstr>Example #3</vt:lpstr>
      <vt:lpstr>Example #4</vt:lpstr>
      <vt:lpstr>Example #5</vt:lpstr>
      <vt:lpstr>Example #6</vt:lpstr>
      <vt:lpstr>Example #7</vt:lpstr>
      <vt:lpstr>Example #8</vt:lpstr>
      <vt:lpstr>Example #9</vt:lpstr>
      <vt:lpstr>Example #10</vt:lpstr>
      <vt:lpstr>Terminology / Symbols</vt:lpstr>
      <vt:lpstr>Terminology / Symbols</vt:lpstr>
      <vt:lpstr>2-Way ANOVA Purpose</vt:lpstr>
      <vt:lpstr>2-Way ANOVA Calculations</vt:lpstr>
      <vt:lpstr>2-Way ANOVA Calculations</vt:lpstr>
      <vt:lpstr>2-Way ANOVA Calculations</vt:lpstr>
      <vt:lpstr>Two-Way ANOVA Table</vt:lpstr>
      <vt:lpstr>Example</vt:lpstr>
      <vt:lpstr>Example -- Bacteria</vt:lpstr>
      <vt:lpstr>Example -- Bacteria</vt:lpstr>
      <vt:lpstr>Example -- ANOVA</vt:lpstr>
      <vt:lpstr>Example -- ANOVA</vt:lpstr>
      <vt:lpstr>Example -- ANOVA</vt:lpstr>
      <vt:lpstr>Example -- ANOVA</vt:lpstr>
      <vt:lpstr>Review Handout – Example 1</vt:lpstr>
      <vt:lpstr>Assumptions and Checking in R</vt:lpstr>
      <vt:lpstr>Example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124</cp:revision>
  <dcterms:created xsi:type="dcterms:W3CDTF">2005-12-26T20:44:58Z</dcterms:created>
  <dcterms:modified xsi:type="dcterms:W3CDTF">2017-02-08T02:41:49Z</dcterms:modified>
</cp:coreProperties>
</file>