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7" r:id="rId3"/>
    <p:sldId id="278" r:id="rId4"/>
    <p:sldId id="280" r:id="rId5"/>
    <p:sldId id="276" r:id="rId6"/>
    <p:sldId id="277" r:id="rId7"/>
    <p:sldId id="282" r:id="rId8"/>
    <p:sldId id="275" r:id="rId9"/>
    <p:sldId id="279" r:id="rId10"/>
    <p:sldId id="281" r:id="rId11"/>
    <p:sldId id="268" r:id="rId12"/>
    <p:sldId id="283" r:id="rId13"/>
    <p:sldId id="284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1590" autoAdjust="0"/>
  </p:normalViewPr>
  <p:slideViewPr>
    <p:cSldViewPr snapToGrid="0" showGuides="1">
      <p:cViewPr varScale="1">
        <p:scale>
          <a:sx n="69" d="100"/>
          <a:sy n="69" d="100"/>
        </p:scale>
        <p:origin x="153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99A65-391F-4EB8-9242-B59EE92B5FB9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01441-15D1-49BC-B776-4326A0934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1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Recruitment did not differ over the years, varied widely though</a:t>
            </a:r>
          </a:p>
          <a:p>
            <a:r>
              <a:rPr lang="en-US" dirty="0" smtClean="0"/>
              <a:t>CPE</a:t>
            </a:r>
            <a:r>
              <a:rPr lang="en-US" baseline="0" dirty="0" smtClean="0"/>
              <a:t> of larger fish increased slightly in length limit years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01441-15D1-49BC-B776-4326A0934C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79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PSD-P stabilized during length</a:t>
            </a:r>
            <a:r>
              <a:rPr lang="en-US" baseline="0" dirty="0" smtClean="0"/>
              <a:t> limit years (&gt;20% in 5/6 years)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01441-15D1-49BC-B776-4326A0934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52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Age-</a:t>
            </a:r>
            <a:r>
              <a:rPr lang="en-US" dirty="0" err="1" smtClean="0"/>
              <a:t>strux</a:t>
            </a:r>
            <a:r>
              <a:rPr lang="en-US" dirty="0" smtClean="0"/>
              <a:t> increased during length limit years, but then increased dramatically following</a:t>
            </a:r>
            <a:r>
              <a:rPr lang="en-US" baseline="0" dirty="0" smtClean="0"/>
              <a:t> rescinding the limit.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01441-15D1-49BC-B776-4326A0934C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0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Exceptionally fast growing, growth did</a:t>
            </a:r>
            <a:r>
              <a:rPr lang="en-US" baseline="0" dirty="0" smtClean="0"/>
              <a:t> not change appreciably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01441-15D1-49BC-B776-4326A0934C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43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Effort declined</a:t>
            </a:r>
          </a:p>
          <a:p>
            <a:r>
              <a:rPr lang="en-US" dirty="0" smtClean="0"/>
              <a:t>Catch similar, but harvest declined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01441-15D1-49BC-B776-4326A0934C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51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Catch rate increased, Harvest rate</a:t>
            </a:r>
            <a:r>
              <a:rPr lang="en-US" baseline="0" dirty="0" smtClean="0"/>
              <a:t> declined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01441-15D1-49BC-B776-4326A0934C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25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Yield dropped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01441-15D1-49BC-B776-4326A0934C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4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7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7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1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8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9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4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46C8F-DB9C-4B91-A1F1-A860256637FA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3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2663" y="365125"/>
            <a:ext cx="4300071" cy="3063875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sz="3600" b="1" dirty="0" err="1" smtClean="0"/>
              <a:t>Boxrucker</a:t>
            </a:r>
            <a:r>
              <a:rPr lang="en-US" sz="3600" b="1" dirty="0" smtClean="0"/>
              <a:t> (2002)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Crappie Length Limit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Oklahoma</a:t>
            </a:r>
            <a:endParaRPr lang="en-US" sz="3600" dirty="0"/>
          </a:p>
        </p:txBody>
      </p:sp>
      <p:sp>
        <p:nvSpPr>
          <p:cNvPr id="6" name="AutoShape 2" descr="http://ww1.prweb.com/prfiles/2011/04/12/5199104/fishing0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https://encrypted-tbn3.gstatic.com/images?q=tbn:ANd9GcSD5w-vj_93t6HMpn2EBEZWLaLBiLSafuZXgIZg5a-MLGMU-kL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63" y="3671031"/>
            <a:ext cx="4322317" cy="250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756" y="10959"/>
            <a:ext cx="4513399" cy="684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612" y="1411225"/>
            <a:ext cx="6400800" cy="47836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37838" y="1331037"/>
            <a:ext cx="1712718" cy="3512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82846" y="4843300"/>
            <a:ext cx="796362" cy="371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8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6" y="106337"/>
            <a:ext cx="8893833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 – </a:t>
            </a:r>
            <a:r>
              <a:rPr lang="en-US" dirty="0"/>
              <a:t>Crappie Fishery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5193552"/>
          </a:xfrm>
        </p:spPr>
        <p:txBody>
          <a:bodyPr/>
          <a:lstStyle/>
          <a:p>
            <a:r>
              <a:rPr lang="en-US" dirty="0" smtClean="0"/>
              <a:t>Post-regulation</a:t>
            </a:r>
          </a:p>
          <a:p>
            <a:pPr lvl="1"/>
            <a:r>
              <a:rPr lang="en-US" dirty="0" smtClean="0"/>
              <a:t>Effort decreased</a:t>
            </a:r>
          </a:p>
          <a:p>
            <a:pPr lvl="1"/>
            <a:r>
              <a:rPr lang="en-US" dirty="0" smtClean="0"/>
              <a:t>Catch rate somewhat increased</a:t>
            </a:r>
          </a:p>
          <a:p>
            <a:pPr lvl="1"/>
            <a:r>
              <a:rPr lang="en-US" dirty="0" smtClean="0"/>
              <a:t>Harvest rates and yields decreased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What ultimately happened to the regulation?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8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" y="106337"/>
            <a:ext cx="9034271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 – Should the </a:t>
            </a:r>
            <a:r>
              <a:rPr lang="en-US" dirty="0" err="1" smtClean="0"/>
              <a:t>Reg</a:t>
            </a:r>
            <a:r>
              <a:rPr lang="en-US" dirty="0" smtClean="0"/>
              <a:t> have worked?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37838" y="1331037"/>
            <a:ext cx="1712718" cy="3512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82846" y="4843300"/>
            <a:ext cx="796362" cy="371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3" y="978979"/>
            <a:ext cx="915352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9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4726012"/>
          </a:xfrm>
        </p:spPr>
        <p:txBody>
          <a:bodyPr>
            <a:normAutofit/>
          </a:bodyPr>
          <a:lstStyle/>
          <a:p>
            <a:r>
              <a:rPr lang="en-US" dirty="0" smtClean="0"/>
              <a:t>What characteristics of crappie populations or fisheries make them difficult to manage?</a:t>
            </a:r>
          </a:p>
          <a:p>
            <a:pPr lvl="1"/>
            <a:r>
              <a:rPr lang="en-US" dirty="0" smtClean="0"/>
              <a:t>High rates of natural mortality</a:t>
            </a:r>
          </a:p>
          <a:p>
            <a:pPr marL="457200" lvl="1" indent="0">
              <a:buNone/>
            </a:pPr>
            <a:endParaRPr lang="en-US" sz="6600" dirty="0" smtClean="0"/>
          </a:p>
          <a:p>
            <a:pPr lvl="1"/>
            <a:r>
              <a:rPr lang="en-US" dirty="0" smtClean="0"/>
              <a:t>Highly variable recruitment</a:t>
            </a:r>
          </a:p>
          <a:p>
            <a:pPr marL="457200" lvl="1" indent="0">
              <a:buNone/>
            </a:pPr>
            <a:endParaRPr lang="en-US" sz="6600" dirty="0" smtClean="0"/>
          </a:p>
          <a:p>
            <a:pPr lvl="1"/>
            <a:r>
              <a:rPr lang="en-US" dirty="0" smtClean="0"/>
              <a:t>Consumptive focus of the fishery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494" y="2243899"/>
            <a:ext cx="4486275" cy="962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257" y="3546729"/>
            <a:ext cx="4476750" cy="971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632" y="4968240"/>
            <a:ext cx="4572000" cy="1676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36776" y="2514600"/>
            <a:ext cx="171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1345, col 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42872" y="3810000"/>
            <a:ext cx="171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1346, col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48968" y="5480304"/>
            <a:ext cx="171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1347, col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7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4726012"/>
          </a:xfrm>
        </p:spPr>
        <p:txBody>
          <a:bodyPr>
            <a:normAutofit/>
          </a:bodyPr>
          <a:lstStyle/>
          <a:p>
            <a:r>
              <a:rPr lang="en-US" dirty="0" smtClean="0"/>
              <a:t>What are take home messages?</a:t>
            </a:r>
          </a:p>
          <a:p>
            <a:pPr lvl="1"/>
            <a:r>
              <a:rPr lang="en-US" dirty="0" smtClean="0"/>
              <a:t>Even if biological objectives are met, the regulation is not useful if angler expectations are not met.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2424112"/>
            <a:ext cx="48006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1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5193552"/>
          </a:xfrm>
        </p:spPr>
        <p:txBody>
          <a:bodyPr/>
          <a:lstStyle/>
          <a:p>
            <a:r>
              <a:rPr lang="en-US" dirty="0" smtClean="0"/>
              <a:t>What management “tools” were used in this study?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Who requested the bag limit reduction?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were the objectives of the regulation change?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1467837"/>
            <a:ext cx="4486275" cy="885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0" y="3193389"/>
            <a:ext cx="4457700" cy="971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25" y="5114470"/>
            <a:ext cx="44767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4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597" y="123020"/>
            <a:ext cx="4671923" cy="661195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74597" y="5541264"/>
            <a:ext cx="4671923" cy="1193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0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275" y="1379777"/>
            <a:ext cx="6400800" cy="45973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03014" y="1379777"/>
            <a:ext cx="1456062" cy="3512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2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554" y="1328491"/>
            <a:ext cx="6400800" cy="50144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84726" y="1379777"/>
            <a:ext cx="1456062" cy="3365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37126" y="4626864"/>
            <a:ext cx="1456062" cy="32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0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866" y="1295938"/>
            <a:ext cx="6400800" cy="515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8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6" y="106337"/>
            <a:ext cx="8893833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 – </a:t>
            </a:r>
            <a:r>
              <a:rPr lang="en-US" dirty="0"/>
              <a:t>Crappie Population </a:t>
            </a: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5193552"/>
          </a:xfrm>
        </p:spPr>
        <p:txBody>
          <a:bodyPr/>
          <a:lstStyle/>
          <a:p>
            <a:r>
              <a:rPr lang="en-US" dirty="0" smtClean="0"/>
              <a:t>Pre-regulation</a:t>
            </a:r>
          </a:p>
          <a:p>
            <a:pPr lvl="1"/>
            <a:r>
              <a:rPr lang="en-US" dirty="0" smtClean="0"/>
              <a:t>Fast-growing, short-lived crappies</a:t>
            </a:r>
          </a:p>
          <a:p>
            <a:pPr lvl="1"/>
            <a:r>
              <a:rPr lang="en-US" dirty="0" smtClean="0"/>
              <a:t>Size-structure highly variable</a:t>
            </a:r>
          </a:p>
          <a:p>
            <a:pPr lvl="1"/>
            <a:r>
              <a:rPr lang="en-US" dirty="0" smtClean="0"/>
              <a:t>Age-structure young (older fish harvested)</a:t>
            </a:r>
          </a:p>
          <a:p>
            <a:pPr lvl="1"/>
            <a:r>
              <a:rPr lang="en-US" dirty="0" smtClean="0"/>
              <a:t>Natural mortality 45%</a:t>
            </a:r>
          </a:p>
          <a:p>
            <a:pPr lvl="1"/>
            <a:r>
              <a:rPr lang="en-US" dirty="0" smtClean="0"/>
              <a:t>Exploitation 40%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After regulation</a:t>
            </a:r>
          </a:p>
          <a:p>
            <a:pPr lvl="1"/>
            <a:r>
              <a:rPr lang="en-US" dirty="0" smtClean="0"/>
              <a:t>Size-structure somewhat improved, but stabilized</a:t>
            </a:r>
          </a:p>
          <a:p>
            <a:pPr lvl="1"/>
            <a:r>
              <a:rPr lang="en-US" dirty="0" smtClean="0"/>
              <a:t>Age-structure older</a:t>
            </a:r>
          </a:p>
          <a:p>
            <a:pPr lvl="1"/>
            <a:r>
              <a:rPr lang="en-US" dirty="0" smtClean="0"/>
              <a:t>Quality and preferred abundance increased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7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3" y="1333228"/>
            <a:ext cx="9039225" cy="50196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918382" y="1407209"/>
            <a:ext cx="1469970" cy="4161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70782" y="5568696"/>
            <a:ext cx="951810" cy="225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1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612" y="1395045"/>
            <a:ext cx="6400800" cy="487712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28694" y="1395045"/>
            <a:ext cx="1712718" cy="3512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73702" y="4907308"/>
            <a:ext cx="796362" cy="371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0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</TotalTime>
  <Words>263</Words>
  <Application>Microsoft Office PowerPoint</Application>
  <PresentationFormat>On-screen Show (4:3)</PresentationFormat>
  <Paragraphs>67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Boxrucker (2002)  Crappie Length Limit  Oklahoma</vt:lpstr>
      <vt:lpstr>Introduction</vt:lpstr>
      <vt:lpstr>Results</vt:lpstr>
      <vt:lpstr>Results</vt:lpstr>
      <vt:lpstr>Results</vt:lpstr>
      <vt:lpstr>Results</vt:lpstr>
      <vt:lpstr>Results – Crappie Population Summary</vt:lpstr>
      <vt:lpstr>Results</vt:lpstr>
      <vt:lpstr>Results</vt:lpstr>
      <vt:lpstr>Results</vt:lpstr>
      <vt:lpstr>Results – Crappie Fishery</vt:lpstr>
      <vt:lpstr>Results – Should the Reg have worked?</vt:lpstr>
      <vt:lpstr>Discussion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Jacobson (2005)  Bluegill Bag Limit  Minnesota</dc:title>
  <dc:creator>Derek Ogle</dc:creator>
  <cp:lastModifiedBy>Derek Ogle</cp:lastModifiedBy>
  <cp:revision>27</cp:revision>
  <dcterms:created xsi:type="dcterms:W3CDTF">2014-03-23T01:40:59Z</dcterms:created>
  <dcterms:modified xsi:type="dcterms:W3CDTF">2014-03-31T18:46:03Z</dcterms:modified>
</cp:coreProperties>
</file>