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7" r:id="rId4"/>
    <p:sldId id="280" r:id="rId5"/>
    <p:sldId id="271" r:id="rId6"/>
    <p:sldId id="258" r:id="rId7"/>
    <p:sldId id="279" r:id="rId8"/>
    <p:sldId id="278" r:id="rId9"/>
    <p:sldId id="290" r:id="rId10"/>
    <p:sldId id="289" r:id="rId11"/>
    <p:sldId id="272" r:id="rId12"/>
    <p:sldId id="284" r:id="rId13"/>
    <p:sldId id="282" r:id="rId14"/>
    <p:sldId id="285" r:id="rId15"/>
    <p:sldId id="286" r:id="rId16"/>
    <p:sldId id="283" r:id="rId17"/>
    <p:sldId id="287" r:id="rId18"/>
    <p:sldId id="288" r:id="rId19"/>
    <p:sldId id="293" r:id="rId20"/>
    <p:sldId id="273" r:id="rId21"/>
    <p:sldId id="274" r:id="rId22"/>
    <p:sldId id="281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13" autoAdjust="0"/>
  </p:normalViewPr>
  <p:slideViewPr>
    <p:cSldViewPr>
      <p:cViewPr varScale="1">
        <p:scale>
          <a:sx n="109" d="100"/>
          <a:sy n="109" d="100"/>
        </p:scale>
        <p:origin x="1603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572000" cy="5334000"/>
          </a:xfrm>
        </p:spPr>
        <p:txBody>
          <a:bodyPr/>
          <a:lstStyle/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600" dirty="0" smtClean="0"/>
              <a:t> if the number of recruits increases at a </a:t>
            </a:r>
            <a:r>
              <a:rPr lang="en-US" sz="2600" b="1" i="1" dirty="0" smtClean="0"/>
              <a:t>constant </a:t>
            </a:r>
            <a:r>
              <a:rPr lang="en-US" sz="2600" dirty="0" smtClean="0"/>
              <a:t>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600" dirty="0" smtClean="0"/>
              <a:t> if the number of recruits does </a:t>
            </a:r>
            <a:r>
              <a:rPr lang="en-US" sz="2600" b="1" dirty="0" smtClean="0"/>
              <a:t>NOT</a:t>
            </a:r>
            <a:r>
              <a:rPr lang="en-US" sz="2600" dirty="0" smtClean="0"/>
              <a:t> increase at a constant 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538163" y="1423988"/>
            <a:ext cx="2020888" cy="3906837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7350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3875" y="5588000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-122238" y="3340100"/>
            <a:ext cx="6731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38163" y="4078288"/>
            <a:ext cx="3754438" cy="1252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38163" y="4635500"/>
            <a:ext cx="3754438" cy="695325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Density-Independent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24971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pPr lvl="1"/>
            <a:r>
              <a:rPr lang="en-US" dirty="0" smtClean="0"/>
              <a:t>R/S is </a:t>
            </a:r>
            <a:r>
              <a:rPr lang="en-US" dirty="0"/>
              <a:t>a</a:t>
            </a:r>
            <a:r>
              <a:rPr lang="en-US" dirty="0" smtClean="0"/>
              <a:t> constant of S</a:t>
            </a:r>
          </a:p>
          <a:p>
            <a:pPr lvl="1"/>
            <a:r>
              <a:rPr lang="en-US" dirty="0" smtClean="0"/>
              <a:t>a is the “density independent” parameter</a:t>
            </a:r>
          </a:p>
          <a:p>
            <a:pPr lvl="2"/>
            <a:r>
              <a:rPr lang="en-US" dirty="0" smtClean="0"/>
              <a:t>Units are “recruits per </a:t>
            </a:r>
            <a:r>
              <a:rPr lang="en-US" dirty="0" err="1" smtClean="0"/>
              <a:t>spawner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this model realistic?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9" name="Rectangle 8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a parameter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Model basis</a:t>
            </a:r>
          </a:p>
          <a:p>
            <a:pPr lvl="2"/>
            <a:r>
              <a:rPr lang="en-US" dirty="0" smtClean="0"/>
              <a:t>juvenile competition results in a mortality rate that is linearly dependent upon the number of fish alive in the cohort at any time</a:t>
            </a:r>
          </a:p>
          <a:p>
            <a:pPr lvl="2"/>
            <a:r>
              <a:rPr lang="en-US" dirty="0" smtClean="0"/>
              <a:t>predators are always present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Appropriate “if there is a maximum abundance imposed by food availability or space, or if the predator can adjust its predatory activity immediately to changes in prey abundance" </a:t>
            </a:r>
            <a:r>
              <a:rPr lang="en-US" sz="2000" dirty="0" smtClean="0"/>
              <a:t>(</a:t>
            </a:r>
            <a:r>
              <a:rPr lang="en-US" sz="2000" dirty="0" err="1" smtClean="0"/>
              <a:t>Wootton</a:t>
            </a:r>
            <a:r>
              <a:rPr lang="en-US" sz="2000" dirty="0" smtClean="0"/>
              <a:t> 1990, p. 264).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a, b parameters have same meaning</a:t>
            </a:r>
          </a:p>
          <a:p>
            <a:pPr lvl="2"/>
            <a:r>
              <a:rPr lang="en-US" smtClean="0"/>
              <a:t>What </a:t>
            </a:r>
            <a:r>
              <a:rPr lang="en-US" dirty="0" smtClean="0"/>
              <a:t>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Model based on mortality rate of the eggs and juveniles is proportional to the initial cohort size.</a:t>
            </a:r>
          </a:p>
          <a:p>
            <a:pPr lvl="2"/>
            <a:r>
              <a:rPr lang="en-US" dirty="0" smtClean="0"/>
              <a:t>cannibalism of the juveniles by the adults</a:t>
            </a:r>
          </a:p>
          <a:p>
            <a:pPr lvl="2"/>
            <a:r>
              <a:rPr lang="en-US" dirty="0" smtClean="0"/>
              <a:t>disease transmission</a:t>
            </a:r>
          </a:p>
          <a:p>
            <a:pPr lvl="2"/>
            <a:r>
              <a:rPr lang="en-US" dirty="0" smtClean="0"/>
              <a:t>damage by adults of one another’s spawning sites (e.g., redd superimposition)</a:t>
            </a:r>
          </a:p>
          <a:p>
            <a:pPr lvl="2"/>
            <a:r>
              <a:rPr lang="en-US" dirty="0" smtClean="0"/>
              <a:t>density-dependent growth coupled with size-dependent predation (e.g., increase in the time it takes for the young fish to grow through a size range vulnerable to predation)</a:t>
            </a:r>
          </a:p>
          <a:p>
            <a:pPr lvl="2"/>
            <a:r>
              <a:rPr lang="en-US" dirty="0" smtClean="0"/>
              <a:t>a time-lag in the response of a predator or parasite to the abundance of the fish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Do first Class Exercise.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many “recruits” are produced for X number of “adults”?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27918"/>
            <a:ext cx="5361820" cy="442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 -- Annual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48932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6587" y="1600200"/>
            <a:ext cx="3579813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600200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1000" y="1624013"/>
            <a:ext cx="3530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Recruitment</a:t>
            </a:r>
            <a:r>
              <a:rPr lang="en-US" dirty="0" smtClean="0"/>
              <a:t> Variability – S-R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19250"/>
            <a:ext cx="3660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33538"/>
            <a:ext cx="34893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39244"/>
            <a:ext cx="3479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4087" y="1638943"/>
            <a:ext cx="344011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651301"/>
            <a:ext cx="358933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1633538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r>
              <a:rPr lang="en-US" sz="2600" dirty="0" smtClean="0"/>
              <a:t>Empirical relationships between spawning stock and recruitment show </a:t>
            </a:r>
            <a:r>
              <a:rPr lang="en-US" sz="2600" b="1" dirty="0" smtClean="0">
                <a:solidFill>
                  <a:srgbClr val="FF0000"/>
                </a:solidFill>
              </a:rPr>
              <a:t>extreme</a:t>
            </a:r>
            <a:r>
              <a:rPr lang="en-US" sz="2600" dirty="0" smtClean="0"/>
              <a:t> annual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</a:t>
            </a:r>
            <a:r>
              <a:rPr lang="en-US" sz="1800" dirty="0"/>
              <a:t>– </a:t>
            </a:r>
            <a:r>
              <a:rPr lang="en-US" sz="1800" dirty="0" smtClean="0"/>
              <a:t>Quinn II and </a:t>
            </a:r>
            <a:r>
              <a:rPr lang="en-US" sz="1800" dirty="0" err="1" smtClean="0"/>
              <a:t>Deriso</a:t>
            </a:r>
            <a:r>
              <a:rPr lang="en-US" sz="1800" dirty="0" smtClean="0"/>
              <a:t> (1999, p. 86)</a:t>
            </a:r>
          </a:p>
          <a:p>
            <a:endParaRPr lang="en-US" sz="1050" dirty="0" smtClean="0"/>
          </a:p>
          <a:p>
            <a:r>
              <a:rPr lang="en-US" sz="2600" dirty="0" smtClean="0"/>
              <a:t>Much ingenuity has been spent in fitting these curves to data sets and to developing the basic models.  All this effort has largely foundered in the face of the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in the relationships between stock and recruitment shown by most natural populations.  The curves can be fitted, but it takes an </a:t>
            </a:r>
            <a:r>
              <a:rPr lang="en-US" sz="2600" b="1" i="1" dirty="0" smtClean="0">
                <a:solidFill>
                  <a:srgbClr val="FF0000"/>
                </a:solidFill>
              </a:rPr>
              <a:t>act of faith </a:t>
            </a:r>
            <a:r>
              <a:rPr lang="en-US" sz="2600" dirty="0" smtClean="0"/>
              <a:t>to take the resulting curves seriously </a:t>
            </a:r>
            <a:r>
              <a:rPr lang="en-US" sz="1800" dirty="0"/>
              <a:t>– </a:t>
            </a:r>
            <a:r>
              <a:rPr lang="en-US" sz="1800" dirty="0" err="1" smtClean="0"/>
              <a:t>Wootton</a:t>
            </a:r>
            <a:r>
              <a:rPr lang="en-US" sz="1800" dirty="0" smtClean="0"/>
              <a:t> (1990, p. 264)</a:t>
            </a:r>
          </a:p>
          <a:p>
            <a:endParaRPr lang="en-US" sz="1050" dirty="0"/>
          </a:p>
          <a:p>
            <a:r>
              <a:rPr lang="en-US" sz="2600" dirty="0" smtClean="0"/>
              <a:t>Analysis </a:t>
            </a:r>
            <a:r>
              <a:rPr lang="en-US" sz="2600" dirty="0"/>
              <a:t>of stock-recruitment data provides an enormous number of traps for the unwary – good </a:t>
            </a:r>
            <a:r>
              <a:rPr lang="en-US" sz="2600" dirty="0" smtClean="0"/>
              <a:t>luck </a:t>
            </a:r>
            <a:r>
              <a:rPr lang="en-US" sz="1800" dirty="0" smtClean="0"/>
              <a:t>– </a:t>
            </a:r>
            <a:r>
              <a:rPr lang="en-US" sz="1800" dirty="0" err="1" smtClean="0"/>
              <a:t>Hilborn</a:t>
            </a:r>
            <a:r>
              <a:rPr lang="en-US" sz="1800" dirty="0" smtClean="0"/>
              <a:t> and Waters (1992)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“Stock” &amp; “Recruits”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Froese (2004) – Coho salmon, 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Beard et al. (2003) – Walleye, WI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Belcher &amp; Jennings (2004) – White shrimp, 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750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77857"/>
            <a:ext cx="6172200" cy="16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36612"/>
            <a:ext cx="638968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Allen &amp; Miranda (2001) – Black crappie, MS</a:t>
            </a:r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Richards et al. (2004) – Lake Trout, 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20000" cy="61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01582"/>
            <a:ext cx="5334000" cy="403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638800" cy="465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77148"/>
            <a:ext cx="4857750" cy="407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438400"/>
            <a:ext cx="4158989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2870"/>
            <a:ext cx="4433887" cy="39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1276443" y="3377684"/>
            <a:ext cx="113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540667" y="3377684"/>
            <a:ext cx="2601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 / </a:t>
            </a:r>
            <a:r>
              <a:rPr lang="en-US" sz="2400" b="0" dirty="0" err="1" smtClean="0">
                <a:solidFill>
                  <a:srgbClr val="000000"/>
                </a:solidFill>
                <a:latin typeface="Arial" pitchFamily="34" charset="0"/>
              </a:rPr>
              <a:t>Spawner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density-independent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is </a:t>
            </a:r>
            <a:r>
              <a:rPr lang="en-US" b="1" i="1" dirty="0" smtClean="0"/>
              <a:t>constant </a:t>
            </a:r>
            <a:r>
              <a:rPr lang="en-US" dirty="0" smtClean="0"/>
              <a:t>for all numbers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alt., number of recruits increases at a constant </a:t>
            </a:r>
            <a:r>
              <a:rPr lang="en-US" b="1" dirty="0" smtClean="0"/>
              <a:t>rate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</a:t>
            </a:r>
            <a:r>
              <a:rPr lang="en-US" b="1" i="1" dirty="0" smtClean="0"/>
              <a:t>decreases</a:t>
            </a:r>
            <a:r>
              <a:rPr lang="en-US" dirty="0" smtClean="0"/>
              <a:t> with increasing number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</a:t>
            </a:r>
            <a:r>
              <a:rPr lang="en-US" dirty="0"/>
              <a:t>., number of recruits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increase </a:t>
            </a:r>
            <a:r>
              <a:rPr lang="en-US" dirty="0"/>
              <a:t>at a constant </a:t>
            </a:r>
            <a:r>
              <a:rPr lang="en-US" b="1" dirty="0"/>
              <a:t>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648200" cy="5334000"/>
          </a:xfrm>
        </p:spPr>
        <p:txBody>
          <a:bodyPr/>
          <a:lstStyle/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constant</a:t>
            </a:r>
          </a:p>
          <a:p>
            <a:endParaRPr lang="en-US" sz="2800" dirty="0" smtClean="0"/>
          </a:p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decreasing</a:t>
            </a:r>
          </a:p>
          <a:p>
            <a:endParaRPr lang="en-US" sz="2800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192713" y="1574801"/>
            <a:ext cx="374808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35551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442076" y="5588001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4033838" y="3338513"/>
            <a:ext cx="16605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192713" y="1595438"/>
            <a:ext cx="3748088" cy="3108325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192713" y="1587501"/>
            <a:ext cx="3748088" cy="36750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7910</TotalTime>
  <Words>889</Words>
  <Application>Microsoft Office PowerPoint</Application>
  <PresentationFormat>On-screen Show (4:3)</PresentationFormat>
  <Paragraphs>180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Default Design</vt:lpstr>
      <vt:lpstr>Stock-Recruitment</vt:lpstr>
      <vt:lpstr>Overall Concept</vt:lpstr>
      <vt:lpstr>“Stock” &amp; “Recruits” Definitions</vt:lpstr>
      <vt:lpstr>“Stock” &amp; “Recruits” Definitions</vt:lpstr>
      <vt:lpstr>“Stock” &amp; “Recruits” Definitions</vt:lpstr>
      <vt:lpstr>Overall Concept</vt:lpstr>
      <vt:lpstr>Overall Concept</vt:lpstr>
      <vt:lpstr>Density Dependence</vt:lpstr>
      <vt:lpstr>Density Dependence</vt:lpstr>
      <vt:lpstr>Density Dependence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Recruitment Variability -- Annual</vt:lpstr>
      <vt:lpstr>Recruitment Variability – S-R Model</vt:lpstr>
      <vt:lpstr>Recruitment Variability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155</cp:revision>
  <dcterms:created xsi:type="dcterms:W3CDTF">2005-12-26T20:44:58Z</dcterms:created>
  <dcterms:modified xsi:type="dcterms:W3CDTF">2021-12-23T00:11:17Z</dcterms:modified>
</cp:coreProperties>
</file>