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9" r:id="rId3"/>
    <p:sldId id="270" r:id="rId4"/>
    <p:sldId id="271" r:id="rId5"/>
    <p:sldId id="274" r:id="rId6"/>
    <p:sldId id="272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loria Schoenholtz" initials="G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62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1C7C6-F092-4501-BD25-5C130B48B007}" type="datetime1">
              <a:rPr lang="en-US"/>
              <a:pPr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DA5631-95CA-4F73-8948-8BB27983D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1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Image courtesy of T.J. DeBates.</a:t>
            </a:r>
          </a:p>
        </p:txBody>
      </p:sp>
    </p:spTree>
    <p:extLst>
      <p:ext uri="{BB962C8B-B14F-4D97-AF65-F5344CB8AC3E}">
        <p14:creationId xmlns:p14="http://schemas.microsoft.com/office/powerpoint/2010/main" val="325557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b="1" smtClean="0">
                <a:latin typeface="Times New Roman" charset="0"/>
                <a:cs typeface="Times New Roman" charset="0"/>
              </a:rPr>
              <a:t>Figure 8.3.</a:t>
            </a:r>
            <a:r>
              <a:rPr lang="en-US" smtClean="0">
                <a:latin typeface="Times New Roman" charset="0"/>
                <a:cs typeface="Times New Roman" charset="0"/>
              </a:rPr>
              <a:t>  The Sandhill region of Nebraska, indicated by the tan shading.</a:t>
            </a:r>
            <a:endParaRPr lang="en-US" sz="1800" smtClean="0"/>
          </a:p>
          <a:p>
            <a:pPr eaLnBrk="1" hangingPunct="1">
              <a:spcBef>
                <a:spcPct val="0"/>
              </a:spcBef>
            </a:pPr>
            <a:endParaRPr lang="en-US" b="1" i="1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336C30-E975-402D-93FD-7AFE1BDAA7A6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238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b="1" dirty="0" smtClean="0"/>
              <a:t>Figure 8.1. </a:t>
            </a:r>
            <a:r>
              <a:rPr lang="en-US" dirty="0" smtClean="0"/>
              <a:t>Nebraska </a:t>
            </a:r>
            <a:r>
              <a:rPr lang="en-US" dirty="0" err="1" smtClean="0"/>
              <a:t>Sandhill</a:t>
            </a:r>
            <a:r>
              <a:rPr lang="en-US" dirty="0" smtClean="0"/>
              <a:t> lakes tend to be shallow, windblown, and productive. Lakes such as the one pictured tend to be maintained by groundwater connection. The surrounding hills are wind-deposited sand, and the terrestrial communities are sensitive to disturbance.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Image courtesy of Craig </a:t>
            </a:r>
            <a:r>
              <a:rPr lang="en-US" dirty="0" err="1" smtClean="0"/>
              <a:t>Paukert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b="1" i="1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336C30-E975-402D-93FD-7AFE1BDAA7A6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525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Bigger NOP eat bigger prey, prefer soft- to hard-rayed, prefer fusiform to </a:t>
            </a:r>
            <a:r>
              <a:rPr lang="en-US" dirty="0" err="1" smtClean="0"/>
              <a:t>compressiform</a:t>
            </a:r>
            <a:r>
              <a:rPr lang="en-US" dirty="0" smtClean="0"/>
              <a:t>, can</a:t>
            </a:r>
            <a:r>
              <a:rPr lang="en-US" baseline="0" dirty="0" smtClean="0"/>
              <a:t> reduce YEP, BG, and small LMB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A5631-95CA-4F73-8948-8BB27983D9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b="0" dirty="0" smtClean="0"/>
              <a:t>Print this as a handout.</a:t>
            </a:r>
            <a:endParaRPr lang="en-US" sz="700" b="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97EB350-7792-44DA-85F6-4514C892270E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149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2D939-6E14-4AC9-A7D1-45675F644F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C113F-7967-4713-81C6-3DBC1E456A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ADE6E-1C95-4867-A34E-9EE6A78AB9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B2DA1-89C7-44FC-B58B-950D0AC2A4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9ECB4-D47E-4002-AA2E-BB81580F7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71217-52FD-4D02-9F07-719ACEBE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8BDF3-BB87-4F61-9DD3-0B9447049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CDC62-A9B6-4908-8B88-E6A6A81DA9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CE055-D29F-4BC3-82C6-BD7A042B36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18BC2-3160-4BD8-8F01-D303C0AA14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F94F6-9A6D-4751-BA41-4482AEFF0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09BA30-1455-46D1-BDF8-3E4BA37EBF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4191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Effects of an Inadvertent Introduction of Northern Pike on an Established Fish Community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from Case 8 in Murphy et al. (2010)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990600" y="1219200"/>
            <a:ext cx="6959600" cy="391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943100" y="1538288"/>
            <a:ext cx="3748088" cy="2198688"/>
          </a:xfrm>
          <a:custGeom>
            <a:avLst/>
            <a:gdLst>
              <a:gd name="T0" fmla="*/ 358 w 2361"/>
              <a:gd name="T1" fmla="*/ 43 h 1385"/>
              <a:gd name="T2" fmla="*/ 363 w 2361"/>
              <a:gd name="T3" fmla="*/ 168 h 1385"/>
              <a:gd name="T4" fmla="*/ 385 w 2361"/>
              <a:gd name="T5" fmla="*/ 306 h 1385"/>
              <a:gd name="T6" fmla="*/ 308 w 2361"/>
              <a:gd name="T7" fmla="*/ 408 h 1385"/>
              <a:gd name="T8" fmla="*/ 155 w 2361"/>
              <a:gd name="T9" fmla="*/ 500 h 1385"/>
              <a:gd name="T10" fmla="*/ 33 w 2361"/>
              <a:gd name="T11" fmla="*/ 572 h 1385"/>
              <a:gd name="T12" fmla="*/ 0 w 2361"/>
              <a:gd name="T13" fmla="*/ 611 h 1385"/>
              <a:gd name="T14" fmla="*/ 5 w 2361"/>
              <a:gd name="T15" fmla="*/ 643 h 1385"/>
              <a:gd name="T16" fmla="*/ 5 w 2361"/>
              <a:gd name="T17" fmla="*/ 705 h 1385"/>
              <a:gd name="T18" fmla="*/ 5 w 2361"/>
              <a:gd name="T19" fmla="*/ 781 h 1385"/>
              <a:gd name="T20" fmla="*/ 17 w 2361"/>
              <a:gd name="T21" fmla="*/ 851 h 1385"/>
              <a:gd name="T22" fmla="*/ 99 w 2361"/>
              <a:gd name="T23" fmla="*/ 945 h 1385"/>
              <a:gd name="T24" fmla="*/ 264 w 2361"/>
              <a:gd name="T25" fmla="*/ 1091 h 1385"/>
              <a:gd name="T26" fmla="*/ 391 w 2361"/>
              <a:gd name="T27" fmla="*/ 1175 h 1385"/>
              <a:gd name="T28" fmla="*/ 506 w 2361"/>
              <a:gd name="T29" fmla="*/ 1223 h 1385"/>
              <a:gd name="T30" fmla="*/ 704 w 2361"/>
              <a:gd name="T31" fmla="*/ 1305 h 1385"/>
              <a:gd name="T32" fmla="*/ 946 w 2361"/>
              <a:gd name="T33" fmla="*/ 1375 h 1385"/>
              <a:gd name="T34" fmla="*/ 1129 w 2361"/>
              <a:gd name="T35" fmla="*/ 1371 h 1385"/>
              <a:gd name="T36" fmla="*/ 1293 w 2361"/>
              <a:gd name="T37" fmla="*/ 1286 h 1385"/>
              <a:gd name="T38" fmla="*/ 1469 w 2361"/>
              <a:gd name="T39" fmla="*/ 1140 h 1385"/>
              <a:gd name="T40" fmla="*/ 1573 w 2361"/>
              <a:gd name="T41" fmla="*/ 1046 h 1385"/>
              <a:gd name="T42" fmla="*/ 1590 w 2361"/>
              <a:gd name="T43" fmla="*/ 1006 h 1385"/>
              <a:gd name="T44" fmla="*/ 1590 w 2361"/>
              <a:gd name="T45" fmla="*/ 976 h 1385"/>
              <a:gd name="T46" fmla="*/ 1723 w 2361"/>
              <a:gd name="T47" fmla="*/ 931 h 1385"/>
              <a:gd name="T48" fmla="*/ 1865 w 2361"/>
              <a:gd name="T49" fmla="*/ 923 h 1385"/>
              <a:gd name="T50" fmla="*/ 2008 w 2361"/>
              <a:gd name="T51" fmla="*/ 905 h 1385"/>
              <a:gd name="T52" fmla="*/ 2229 w 2361"/>
              <a:gd name="T53" fmla="*/ 843 h 1385"/>
              <a:gd name="T54" fmla="*/ 2311 w 2361"/>
              <a:gd name="T55" fmla="*/ 812 h 1385"/>
              <a:gd name="T56" fmla="*/ 2338 w 2361"/>
              <a:gd name="T57" fmla="*/ 762 h 1385"/>
              <a:gd name="T58" fmla="*/ 2361 w 2361"/>
              <a:gd name="T59" fmla="*/ 666 h 1385"/>
              <a:gd name="T60" fmla="*/ 2361 w 2361"/>
              <a:gd name="T61" fmla="*/ 572 h 1385"/>
              <a:gd name="T62" fmla="*/ 2322 w 2361"/>
              <a:gd name="T63" fmla="*/ 541 h 1385"/>
              <a:gd name="T64" fmla="*/ 2217 w 2361"/>
              <a:gd name="T65" fmla="*/ 509 h 1385"/>
              <a:gd name="T66" fmla="*/ 2081 w 2361"/>
              <a:gd name="T67" fmla="*/ 483 h 1385"/>
              <a:gd name="T68" fmla="*/ 1843 w 2361"/>
              <a:gd name="T69" fmla="*/ 443 h 1385"/>
              <a:gd name="T70" fmla="*/ 1750 w 2361"/>
              <a:gd name="T71" fmla="*/ 421 h 1385"/>
              <a:gd name="T72" fmla="*/ 1661 w 2361"/>
              <a:gd name="T73" fmla="*/ 394 h 1385"/>
              <a:gd name="T74" fmla="*/ 1563 w 2361"/>
              <a:gd name="T75" fmla="*/ 359 h 1385"/>
              <a:gd name="T76" fmla="*/ 1314 w 2361"/>
              <a:gd name="T77" fmla="*/ 262 h 1385"/>
              <a:gd name="T78" fmla="*/ 1199 w 2361"/>
              <a:gd name="T79" fmla="*/ 150 h 1385"/>
              <a:gd name="T80" fmla="*/ 1095 w 2361"/>
              <a:gd name="T81" fmla="*/ 71 h 1385"/>
              <a:gd name="T82" fmla="*/ 980 w 2361"/>
              <a:gd name="T83" fmla="*/ 39 h 1385"/>
              <a:gd name="T84" fmla="*/ 699 w 2361"/>
              <a:gd name="T85" fmla="*/ 5 h 1385"/>
              <a:gd name="T86" fmla="*/ 440 w 2361"/>
              <a:gd name="T87" fmla="*/ 8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61" h="1385">
                <a:moveTo>
                  <a:pt x="385" y="22"/>
                </a:moveTo>
                <a:lnTo>
                  <a:pt x="369" y="31"/>
                </a:lnTo>
                <a:lnTo>
                  <a:pt x="358" y="43"/>
                </a:lnTo>
                <a:lnTo>
                  <a:pt x="346" y="80"/>
                </a:lnTo>
                <a:lnTo>
                  <a:pt x="352" y="120"/>
                </a:lnTo>
                <a:lnTo>
                  <a:pt x="363" y="168"/>
                </a:lnTo>
                <a:lnTo>
                  <a:pt x="374" y="212"/>
                </a:lnTo>
                <a:lnTo>
                  <a:pt x="385" y="262"/>
                </a:lnTo>
                <a:lnTo>
                  <a:pt x="385" y="306"/>
                </a:lnTo>
                <a:lnTo>
                  <a:pt x="374" y="342"/>
                </a:lnTo>
                <a:lnTo>
                  <a:pt x="346" y="377"/>
                </a:lnTo>
                <a:lnTo>
                  <a:pt x="308" y="408"/>
                </a:lnTo>
                <a:lnTo>
                  <a:pt x="259" y="443"/>
                </a:lnTo>
                <a:lnTo>
                  <a:pt x="210" y="469"/>
                </a:lnTo>
                <a:lnTo>
                  <a:pt x="155" y="500"/>
                </a:lnTo>
                <a:lnTo>
                  <a:pt x="105" y="528"/>
                </a:lnTo>
                <a:lnTo>
                  <a:pt x="66" y="551"/>
                </a:lnTo>
                <a:lnTo>
                  <a:pt x="33" y="572"/>
                </a:lnTo>
                <a:lnTo>
                  <a:pt x="17" y="589"/>
                </a:lnTo>
                <a:lnTo>
                  <a:pt x="5" y="599"/>
                </a:lnTo>
                <a:lnTo>
                  <a:pt x="0" y="611"/>
                </a:lnTo>
                <a:lnTo>
                  <a:pt x="0" y="616"/>
                </a:lnTo>
                <a:lnTo>
                  <a:pt x="5" y="629"/>
                </a:lnTo>
                <a:lnTo>
                  <a:pt x="5" y="643"/>
                </a:lnTo>
                <a:lnTo>
                  <a:pt x="5" y="674"/>
                </a:lnTo>
                <a:lnTo>
                  <a:pt x="5" y="688"/>
                </a:lnTo>
                <a:lnTo>
                  <a:pt x="5" y="705"/>
                </a:lnTo>
                <a:lnTo>
                  <a:pt x="5" y="728"/>
                </a:lnTo>
                <a:lnTo>
                  <a:pt x="5" y="754"/>
                </a:lnTo>
                <a:lnTo>
                  <a:pt x="5" y="781"/>
                </a:lnTo>
                <a:lnTo>
                  <a:pt x="5" y="808"/>
                </a:lnTo>
                <a:lnTo>
                  <a:pt x="11" y="829"/>
                </a:lnTo>
                <a:lnTo>
                  <a:pt x="17" y="851"/>
                </a:lnTo>
                <a:lnTo>
                  <a:pt x="27" y="873"/>
                </a:lnTo>
                <a:lnTo>
                  <a:pt x="54" y="905"/>
                </a:lnTo>
                <a:lnTo>
                  <a:pt x="99" y="945"/>
                </a:lnTo>
                <a:lnTo>
                  <a:pt x="148" y="993"/>
                </a:lnTo>
                <a:lnTo>
                  <a:pt x="210" y="1043"/>
                </a:lnTo>
                <a:lnTo>
                  <a:pt x="264" y="1091"/>
                </a:lnTo>
                <a:lnTo>
                  <a:pt x="313" y="1126"/>
                </a:lnTo>
                <a:lnTo>
                  <a:pt x="363" y="1158"/>
                </a:lnTo>
                <a:lnTo>
                  <a:pt x="391" y="1175"/>
                </a:lnTo>
                <a:lnTo>
                  <a:pt x="424" y="1189"/>
                </a:lnTo>
                <a:lnTo>
                  <a:pt x="463" y="1206"/>
                </a:lnTo>
                <a:lnTo>
                  <a:pt x="506" y="1223"/>
                </a:lnTo>
                <a:lnTo>
                  <a:pt x="561" y="1246"/>
                </a:lnTo>
                <a:lnTo>
                  <a:pt x="633" y="1274"/>
                </a:lnTo>
                <a:lnTo>
                  <a:pt x="704" y="1305"/>
                </a:lnTo>
                <a:lnTo>
                  <a:pt x="786" y="1331"/>
                </a:lnTo>
                <a:lnTo>
                  <a:pt x="870" y="1353"/>
                </a:lnTo>
                <a:lnTo>
                  <a:pt x="946" y="1375"/>
                </a:lnTo>
                <a:lnTo>
                  <a:pt x="1024" y="1385"/>
                </a:lnTo>
                <a:lnTo>
                  <a:pt x="1095" y="1380"/>
                </a:lnTo>
                <a:lnTo>
                  <a:pt x="1129" y="1371"/>
                </a:lnTo>
                <a:lnTo>
                  <a:pt x="1160" y="1362"/>
                </a:lnTo>
                <a:lnTo>
                  <a:pt x="1227" y="1331"/>
                </a:lnTo>
                <a:lnTo>
                  <a:pt x="1293" y="1286"/>
                </a:lnTo>
                <a:lnTo>
                  <a:pt x="1359" y="1237"/>
                </a:lnTo>
                <a:lnTo>
                  <a:pt x="1414" y="1189"/>
                </a:lnTo>
                <a:lnTo>
                  <a:pt x="1469" y="1140"/>
                </a:lnTo>
                <a:lnTo>
                  <a:pt x="1513" y="1100"/>
                </a:lnTo>
                <a:lnTo>
                  <a:pt x="1552" y="1069"/>
                </a:lnTo>
                <a:lnTo>
                  <a:pt x="1573" y="1046"/>
                </a:lnTo>
                <a:lnTo>
                  <a:pt x="1590" y="1029"/>
                </a:lnTo>
                <a:lnTo>
                  <a:pt x="1590" y="1016"/>
                </a:lnTo>
                <a:lnTo>
                  <a:pt x="1590" y="1006"/>
                </a:lnTo>
                <a:lnTo>
                  <a:pt x="1585" y="988"/>
                </a:lnTo>
                <a:lnTo>
                  <a:pt x="1585" y="985"/>
                </a:lnTo>
                <a:lnTo>
                  <a:pt x="1590" y="976"/>
                </a:lnTo>
                <a:lnTo>
                  <a:pt x="1629" y="958"/>
                </a:lnTo>
                <a:lnTo>
                  <a:pt x="1672" y="945"/>
                </a:lnTo>
                <a:lnTo>
                  <a:pt x="1723" y="931"/>
                </a:lnTo>
                <a:lnTo>
                  <a:pt x="1772" y="923"/>
                </a:lnTo>
                <a:lnTo>
                  <a:pt x="1821" y="918"/>
                </a:lnTo>
                <a:lnTo>
                  <a:pt x="1865" y="923"/>
                </a:lnTo>
                <a:lnTo>
                  <a:pt x="1914" y="923"/>
                </a:lnTo>
                <a:lnTo>
                  <a:pt x="1970" y="914"/>
                </a:lnTo>
                <a:lnTo>
                  <a:pt x="2008" y="905"/>
                </a:lnTo>
                <a:lnTo>
                  <a:pt x="2046" y="896"/>
                </a:lnTo>
                <a:lnTo>
                  <a:pt x="2140" y="869"/>
                </a:lnTo>
                <a:lnTo>
                  <a:pt x="2229" y="843"/>
                </a:lnTo>
                <a:lnTo>
                  <a:pt x="2268" y="829"/>
                </a:lnTo>
                <a:lnTo>
                  <a:pt x="2295" y="820"/>
                </a:lnTo>
                <a:lnTo>
                  <a:pt x="2311" y="812"/>
                </a:lnTo>
                <a:lnTo>
                  <a:pt x="2327" y="798"/>
                </a:lnTo>
                <a:lnTo>
                  <a:pt x="2338" y="781"/>
                </a:lnTo>
                <a:lnTo>
                  <a:pt x="2338" y="762"/>
                </a:lnTo>
                <a:lnTo>
                  <a:pt x="2344" y="736"/>
                </a:lnTo>
                <a:lnTo>
                  <a:pt x="2350" y="705"/>
                </a:lnTo>
                <a:lnTo>
                  <a:pt x="2361" y="666"/>
                </a:lnTo>
                <a:lnTo>
                  <a:pt x="2361" y="620"/>
                </a:lnTo>
                <a:lnTo>
                  <a:pt x="2361" y="589"/>
                </a:lnTo>
                <a:lnTo>
                  <a:pt x="2361" y="572"/>
                </a:lnTo>
                <a:lnTo>
                  <a:pt x="2355" y="559"/>
                </a:lnTo>
                <a:lnTo>
                  <a:pt x="2344" y="551"/>
                </a:lnTo>
                <a:lnTo>
                  <a:pt x="2322" y="541"/>
                </a:lnTo>
                <a:lnTo>
                  <a:pt x="2295" y="528"/>
                </a:lnTo>
                <a:lnTo>
                  <a:pt x="2261" y="519"/>
                </a:lnTo>
                <a:lnTo>
                  <a:pt x="2217" y="509"/>
                </a:lnTo>
                <a:lnTo>
                  <a:pt x="2163" y="496"/>
                </a:lnTo>
                <a:lnTo>
                  <a:pt x="2124" y="488"/>
                </a:lnTo>
                <a:lnTo>
                  <a:pt x="2081" y="483"/>
                </a:lnTo>
                <a:lnTo>
                  <a:pt x="1986" y="466"/>
                </a:lnTo>
                <a:lnTo>
                  <a:pt x="1887" y="452"/>
                </a:lnTo>
                <a:lnTo>
                  <a:pt x="1843" y="443"/>
                </a:lnTo>
                <a:lnTo>
                  <a:pt x="1805" y="435"/>
                </a:lnTo>
                <a:lnTo>
                  <a:pt x="1777" y="431"/>
                </a:lnTo>
                <a:lnTo>
                  <a:pt x="1750" y="421"/>
                </a:lnTo>
                <a:lnTo>
                  <a:pt x="1717" y="412"/>
                </a:lnTo>
                <a:lnTo>
                  <a:pt x="1684" y="403"/>
                </a:lnTo>
                <a:lnTo>
                  <a:pt x="1661" y="394"/>
                </a:lnTo>
                <a:lnTo>
                  <a:pt x="1634" y="385"/>
                </a:lnTo>
                <a:lnTo>
                  <a:pt x="1602" y="372"/>
                </a:lnTo>
                <a:lnTo>
                  <a:pt x="1563" y="359"/>
                </a:lnTo>
                <a:lnTo>
                  <a:pt x="1480" y="332"/>
                </a:lnTo>
                <a:lnTo>
                  <a:pt x="1393" y="297"/>
                </a:lnTo>
                <a:lnTo>
                  <a:pt x="1314" y="262"/>
                </a:lnTo>
                <a:lnTo>
                  <a:pt x="1282" y="239"/>
                </a:lnTo>
                <a:lnTo>
                  <a:pt x="1255" y="208"/>
                </a:lnTo>
                <a:lnTo>
                  <a:pt x="1199" y="150"/>
                </a:lnTo>
                <a:lnTo>
                  <a:pt x="1172" y="120"/>
                </a:lnTo>
                <a:lnTo>
                  <a:pt x="1139" y="92"/>
                </a:lnTo>
                <a:lnTo>
                  <a:pt x="1095" y="71"/>
                </a:lnTo>
                <a:lnTo>
                  <a:pt x="1045" y="52"/>
                </a:lnTo>
                <a:lnTo>
                  <a:pt x="1012" y="48"/>
                </a:lnTo>
                <a:lnTo>
                  <a:pt x="980" y="39"/>
                </a:lnTo>
                <a:lnTo>
                  <a:pt x="891" y="26"/>
                </a:lnTo>
                <a:lnTo>
                  <a:pt x="798" y="13"/>
                </a:lnTo>
                <a:lnTo>
                  <a:pt x="699" y="5"/>
                </a:lnTo>
                <a:lnTo>
                  <a:pt x="599" y="0"/>
                </a:lnTo>
                <a:lnTo>
                  <a:pt x="512" y="0"/>
                </a:lnTo>
                <a:lnTo>
                  <a:pt x="440" y="8"/>
                </a:lnTo>
                <a:lnTo>
                  <a:pt x="408" y="13"/>
                </a:lnTo>
                <a:lnTo>
                  <a:pt x="385" y="2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1085850" y="1412875"/>
            <a:ext cx="6526213" cy="3598863"/>
          </a:xfrm>
          <a:custGeom>
            <a:avLst/>
            <a:gdLst>
              <a:gd name="T0" fmla="*/ 0 w 4111"/>
              <a:gd name="T1" fmla="*/ 1384 h 2267"/>
              <a:gd name="T2" fmla="*/ 117 w 4111"/>
              <a:gd name="T3" fmla="*/ 0 h 2267"/>
              <a:gd name="T4" fmla="*/ 2652 w 4111"/>
              <a:gd name="T5" fmla="*/ 169 h 2267"/>
              <a:gd name="T6" fmla="*/ 2820 w 4111"/>
              <a:gd name="T7" fmla="*/ 311 h 2267"/>
              <a:gd name="T8" fmla="*/ 3125 w 4111"/>
              <a:gd name="T9" fmla="*/ 301 h 2267"/>
              <a:gd name="T10" fmla="*/ 3261 w 4111"/>
              <a:gd name="T11" fmla="*/ 336 h 2267"/>
              <a:gd name="T12" fmla="*/ 3435 w 4111"/>
              <a:gd name="T13" fmla="*/ 413 h 2267"/>
              <a:gd name="T14" fmla="*/ 3517 w 4111"/>
              <a:gd name="T15" fmla="*/ 535 h 2267"/>
              <a:gd name="T16" fmla="*/ 3594 w 4111"/>
              <a:gd name="T17" fmla="*/ 556 h 2267"/>
              <a:gd name="T18" fmla="*/ 3739 w 4111"/>
              <a:gd name="T19" fmla="*/ 983 h 2267"/>
              <a:gd name="T20" fmla="*/ 3745 w 4111"/>
              <a:gd name="T21" fmla="*/ 1121 h 2267"/>
              <a:gd name="T22" fmla="*/ 3835 w 4111"/>
              <a:gd name="T23" fmla="*/ 1318 h 2267"/>
              <a:gd name="T24" fmla="*/ 3877 w 4111"/>
              <a:gd name="T25" fmla="*/ 1651 h 2267"/>
              <a:gd name="T26" fmla="*/ 3852 w 4111"/>
              <a:gd name="T27" fmla="*/ 1748 h 2267"/>
              <a:gd name="T28" fmla="*/ 3909 w 4111"/>
              <a:gd name="T29" fmla="*/ 1855 h 2267"/>
              <a:gd name="T30" fmla="*/ 4111 w 4111"/>
              <a:gd name="T31" fmla="*/ 2267 h 2267"/>
              <a:gd name="T32" fmla="*/ 2282 w 4111"/>
              <a:gd name="T33" fmla="*/ 2239 h 2267"/>
              <a:gd name="T34" fmla="*/ 900 w 4111"/>
              <a:gd name="T35" fmla="*/ 2164 h 2267"/>
              <a:gd name="T36" fmla="*/ 935 w 4111"/>
              <a:gd name="T37" fmla="*/ 1472 h 2267"/>
              <a:gd name="T38" fmla="*/ 0 w 4111"/>
              <a:gd name="T39" fmla="*/ 1384 h 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11" h="2267">
                <a:moveTo>
                  <a:pt x="0" y="1384"/>
                </a:moveTo>
                <a:lnTo>
                  <a:pt x="117" y="0"/>
                </a:lnTo>
                <a:lnTo>
                  <a:pt x="2652" y="169"/>
                </a:lnTo>
                <a:lnTo>
                  <a:pt x="2820" y="311"/>
                </a:lnTo>
                <a:lnTo>
                  <a:pt x="3125" y="301"/>
                </a:lnTo>
                <a:lnTo>
                  <a:pt x="3261" y="336"/>
                </a:lnTo>
                <a:lnTo>
                  <a:pt x="3435" y="413"/>
                </a:lnTo>
                <a:lnTo>
                  <a:pt x="3517" y="535"/>
                </a:lnTo>
                <a:lnTo>
                  <a:pt x="3594" y="556"/>
                </a:lnTo>
                <a:lnTo>
                  <a:pt x="3739" y="983"/>
                </a:lnTo>
                <a:lnTo>
                  <a:pt x="3745" y="1121"/>
                </a:lnTo>
                <a:lnTo>
                  <a:pt x="3835" y="1318"/>
                </a:lnTo>
                <a:lnTo>
                  <a:pt x="3877" y="1651"/>
                </a:lnTo>
                <a:lnTo>
                  <a:pt x="3852" y="1748"/>
                </a:lnTo>
                <a:lnTo>
                  <a:pt x="3909" y="1855"/>
                </a:lnTo>
                <a:lnTo>
                  <a:pt x="4111" y="2267"/>
                </a:lnTo>
                <a:lnTo>
                  <a:pt x="2282" y="2239"/>
                </a:lnTo>
                <a:lnTo>
                  <a:pt x="900" y="2164"/>
                </a:lnTo>
                <a:lnTo>
                  <a:pt x="935" y="1472"/>
                </a:lnTo>
                <a:lnTo>
                  <a:pt x="0" y="1384"/>
                </a:lnTo>
                <a:close/>
              </a:path>
            </a:pathLst>
          </a:custGeom>
          <a:noFill/>
          <a:ln w="254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466226" y="1295400"/>
            <a:ext cx="306174" cy="1293813"/>
            <a:chOff x="7466226" y="1295400"/>
            <a:chExt cx="306174" cy="1293813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7641336" y="1981200"/>
              <a:ext cx="0" cy="608013"/>
            </a:xfrm>
            <a:prstGeom prst="line">
              <a:avLst/>
            </a:prstGeom>
            <a:noFill/>
            <a:ln w="14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7589837" y="1828800"/>
              <a:ext cx="106363" cy="215900"/>
            </a:xfrm>
            <a:custGeom>
              <a:avLst/>
              <a:gdLst>
                <a:gd name="T0" fmla="*/ 0 w 67"/>
                <a:gd name="T1" fmla="*/ 136 h 136"/>
                <a:gd name="T2" fmla="*/ 34 w 67"/>
                <a:gd name="T3" fmla="*/ 0 h 136"/>
                <a:gd name="T4" fmla="*/ 67 w 67"/>
                <a:gd name="T5" fmla="*/ 136 h 136"/>
                <a:gd name="T6" fmla="*/ 0 w 67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36">
                  <a:moveTo>
                    <a:pt x="0" y="136"/>
                  </a:moveTo>
                  <a:lnTo>
                    <a:pt x="34" y="0"/>
                  </a:lnTo>
                  <a:lnTo>
                    <a:pt x="67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FFFFF"/>
            </a:solidFill>
            <a:ln w="14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466226" y="1295400"/>
              <a:ext cx="306174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Sandhill</a:t>
            </a:r>
            <a:r>
              <a:rPr lang="en-US" dirty="0" smtClean="0"/>
              <a:t> Region of Nebraska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West Long Lake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4572000"/>
            <a:ext cx="8991600" cy="2209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/>
              <a:t>25-ha natural lake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Shallow (mean D=1.2 m, max D=1.8 m)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Vegetation ~80% of surface area in mid-summer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Historically, </a:t>
            </a:r>
            <a:r>
              <a:rPr lang="en-US" sz="2800" dirty="0"/>
              <a:t>Yellow Perch, Bluegill, Largemouth Bass, Black Bullhead</a:t>
            </a:r>
            <a:endParaRPr lang="en-US" sz="2800" dirty="0"/>
          </a:p>
        </p:txBody>
      </p:sp>
      <p:pic>
        <p:nvPicPr>
          <p:cNvPr id="12" name="Picture 4" descr="sandhill_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82662"/>
            <a:ext cx="7772400" cy="3589338"/>
          </a:xfrm>
          <a:prstGeom prst="rect">
            <a:avLst/>
          </a:prstGeom>
          <a:noFill/>
          <a:ln w="9525" cap="sq">
            <a:solidFill>
              <a:srgbClr val="00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42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8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Northern Pike Invasion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2286000"/>
          </a:xfrm>
        </p:spPr>
        <p:txBody>
          <a:bodyPr/>
          <a:lstStyle/>
          <a:p>
            <a:r>
              <a:rPr lang="en-US" b="1" dirty="0" smtClean="0"/>
              <a:t>Year 1 </a:t>
            </a:r>
            <a:r>
              <a:rPr lang="en-US" dirty="0" smtClean="0"/>
              <a:t>– two fish (34 &amp; 37 cm)</a:t>
            </a:r>
          </a:p>
          <a:p>
            <a:r>
              <a:rPr lang="en-US" b="1" dirty="0" smtClean="0"/>
              <a:t>Year 5 </a:t>
            </a:r>
            <a:r>
              <a:rPr lang="en-US" dirty="0" smtClean="0"/>
              <a:t>– 36 fish/ha, 22kg/ha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11089"/>
              </p:ext>
            </p:extLst>
          </p:nvPr>
        </p:nvGraphicFramePr>
        <p:xfrm>
          <a:off x="0" y="3233473"/>
          <a:ext cx="4531788" cy="3548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SPW 9.0 Graph" r:id="rId3" imgW="5564880" imgH="4359600" progId="SigmaPlotGraphicObject.8">
                  <p:embed/>
                </p:oleObj>
              </mc:Choice>
              <mc:Fallback>
                <p:oleObj name="SPW 9.0 Graph" r:id="rId3" imgW="5564880" imgH="4359600" progId="SigmaPlotGraphicObjec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33473"/>
                        <a:ext cx="4531788" cy="3548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4419600"/>
            <a:ext cx="434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Typical biomasses</a:t>
            </a:r>
          </a:p>
          <a:p>
            <a:pPr lvl="1"/>
            <a:r>
              <a:rPr lang="en-US" kern="0" dirty="0" smtClean="0"/>
              <a:t>9.5 (L. Windermere)</a:t>
            </a:r>
          </a:p>
          <a:p>
            <a:pPr lvl="1"/>
            <a:r>
              <a:rPr lang="en-US" kern="0" dirty="0" smtClean="0"/>
              <a:t>11.6 (Wisconsin)</a:t>
            </a:r>
          </a:p>
          <a:p>
            <a:pPr lvl="1"/>
            <a:r>
              <a:rPr lang="en-US" kern="0" dirty="0" smtClean="0"/>
              <a:t>18.4 (Colorado)</a:t>
            </a:r>
          </a:p>
        </p:txBody>
      </p:sp>
      <p:pic>
        <p:nvPicPr>
          <p:cNvPr id="31751" name="Picture 7" descr="https://lh4.googleusercontent.com/-rKnO_uqilbk/TX2fwxzPXeI/AAAAAAAABpE/e-9IJH7X32Y/s1600/pik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08" y="972144"/>
            <a:ext cx="4393408" cy="32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4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Think/Research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40" y="4267200"/>
            <a:ext cx="7760159" cy="2468563"/>
          </a:xfrm>
        </p:spPr>
        <p:txBody>
          <a:bodyPr/>
          <a:lstStyle/>
          <a:p>
            <a:r>
              <a:rPr lang="en-US" dirty="0" smtClean="0"/>
              <a:t>Describe the diet of NOP.</a:t>
            </a:r>
          </a:p>
          <a:p>
            <a:r>
              <a:rPr lang="en-US" dirty="0" smtClean="0"/>
              <a:t>Do NOP select prey by species or size?</a:t>
            </a:r>
          </a:p>
          <a:p>
            <a:r>
              <a:rPr lang="en-US" dirty="0" smtClean="0"/>
              <a:t>What impact do NOP have on prey populations?</a:t>
            </a:r>
            <a:endParaRPr lang="en-US" dirty="0"/>
          </a:p>
        </p:txBody>
      </p:sp>
      <p:pic>
        <p:nvPicPr>
          <p:cNvPr id="4" name="Picture 2" descr="http://www.itsnature.org/wp-content/uploads/2010/07/northern_pike_lobby_adf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199"/>
            <a:ext cx="4953000" cy="33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3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553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34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Fish Community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Bluegill</a:t>
            </a:r>
          </a:p>
          <a:p>
            <a:pPr lvl="1"/>
            <a:r>
              <a:rPr lang="en-US" sz="2000" dirty="0" err="1" smtClean="0"/>
              <a:t>Fyke</a:t>
            </a:r>
            <a:r>
              <a:rPr lang="en-US" sz="2000" dirty="0" smtClean="0"/>
              <a:t> nets</a:t>
            </a:r>
          </a:p>
          <a:p>
            <a:pPr marL="0" indent="0">
              <a:buNone/>
            </a:pPr>
            <a:endParaRPr lang="en-US" sz="5400" dirty="0" smtClean="0"/>
          </a:p>
          <a:p>
            <a:r>
              <a:rPr lang="en-US" sz="2400" dirty="0" smtClean="0"/>
              <a:t>Yellow Perch</a:t>
            </a:r>
          </a:p>
          <a:p>
            <a:pPr lvl="1"/>
            <a:r>
              <a:rPr lang="en-US" sz="2000" dirty="0" err="1" smtClean="0"/>
              <a:t>Fyke</a:t>
            </a:r>
            <a:r>
              <a:rPr lang="en-US" sz="2000" dirty="0" smtClean="0"/>
              <a:t> nets</a:t>
            </a:r>
          </a:p>
          <a:p>
            <a:pPr marL="0" indent="0">
              <a:buNone/>
            </a:pPr>
            <a:endParaRPr lang="en-US" sz="6000" dirty="0" smtClean="0"/>
          </a:p>
          <a:p>
            <a:r>
              <a:rPr lang="en-US" sz="2400" dirty="0" smtClean="0"/>
              <a:t>Largemouth Bass</a:t>
            </a:r>
          </a:p>
          <a:p>
            <a:pPr lvl="1"/>
            <a:r>
              <a:rPr lang="en-US" sz="2000" dirty="0" smtClean="0"/>
              <a:t>Night electrofishing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37157"/>
              </p:ext>
            </p:extLst>
          </p:nvPr>
        </p:nvGraphicFramePr>
        <p:xfrm>
          <a:off x="3124200" y="1127760"/>
          <a:ext cx="5638800" cy="1706880"/>
        </p:xfrm>
        <a:graphic>
          <a:graphicData uri="http://schemas.openxmlformats.org/drawingml/2006/table">
            <a:tbl>
              <a:tblPr/>
              <a:tblGrid>
                <a:gridCol w="2355766"/>
                <a:gridCol w="1177882"/>
                <a:gridCol w="1052576"/>
                <a:gridCol w="1052576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Year 1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Year 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(predict)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Year 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(actual)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CPUE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 stock (80 mm)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28.2 (4.5)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PSD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68 (9)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PSD-P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40 (10)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Mean length (mm) at age 2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121 (3.5)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Mean length (mm) at age 3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157 (5.4)</a:t>
                      </a: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25202"/>
              </p:ext>
            </p:extLst>
          </p:nvPr>
        </p:nvGraphicFramePr>
        <p:xfrm>
          <a:off x="3124200" y="4861560"/>
          <a:ext cx="5638800" cy="1950720"/>
        </p:xfrm>
        <a:graphic>
          <a:graphicData uri="http://schemas.openxmlformats.org/drawingml/2006/table">
            <a:tbl>
              <a:tblPr/>
              <a:tblGrid>
                <a:gridCol w="2355766"/>
                <a:gridCol w="1177882"/>
                <a:gridCol w="1052576"/>
                <a:gridCol w="1052576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Year 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Year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(predict)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Year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(actual)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CPUE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&gt;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 stock (200 mm)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143.7 (32.1)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PSD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29 (9)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PSD-P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9 (6)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Mean length (mm) at age 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227 (3.5)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Mean length (mm) at age 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270 (9.3)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Mean length (mm) at age 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304 (5.3)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81513"/>
              </p:ext>
            </p:extLst>
          </p:nvPr>
        </p:nvGraphicFramePr>
        <p:xfrm>
          <a:off x="3124200" y="2971800"/>
          <a:ext cx="5638800" cy="1706880"/>
        </p:xfrm>
        <a:graphic>
          <a:graphicData uri="http://schemas.openxmlformats.org/drawingml/2006/table">
            <a:tbl>
              <a:tblPr/>
              <a:tblGrid>
                <a:gridCol w="2355766"/>
                <a:gridCol w="1177882"/>
                <a:gridCol w="1052576"/>
                <a:gridCol w="1052576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Year 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Year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(predict)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Year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(actual)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CPUE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&gt;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 stock (130 mm)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14.2 (2.9)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PSD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74 (9)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PSD-P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62 (10)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Mean length (mm) at age 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151 (3.8)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Mean length (mm) at age 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Times New Roman" charset="0"/>
                        </a:rPr>
                        <a:t>181 (5.6)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59765" marR="597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516563"/>
          </a:xfrm>
        </p:spPr>
        <p:txBody>
          <a:bodyPr/>
          <a:lstStyle/>
          <a:p>
            <a:r>
              <a:rPr lang="en-US" dirty="0" smtClean="0"/>
              <a:t>For each species …</a:t>
            </a:r>
          </a:p>
          <a:p>
            <a:pPr lvl="1"/>
            <a:r>
              <a:rPr lang="en-US" dirty="0" smtClean="0"/>
              <a:t>Describe the population from the metrics.</a:t>
            </a:r>
          </a:p>
          <a:p>
            <a:pPr lvl="1"/>
            <a:r>
              <a:rPr lang="en-US" dirty="0" smtClean="0"/>
              <a:t>Predict (with explanation) how you think each of the metrics would change in year 5 after the discovery of NOP.</a:t>
            </a:r>
            <a:endParaRPr lang="en-US" dirty="0"/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3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553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34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534400" cy="4724400"/>
          </a:xfrm>
        </p:spPr>
        <p:txBody>
          <a:bodyPr/>
          <a:lstStyle/>
          <a:p>
            <a:r>
              <a:rPr lang="en-US" dirty="0" smtClean="0"/>
              <a:t>Instructor will provide actual Year 5 results.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each species …</a:t>
            </a:r>
          </a:p>
          <a:p>
            <a:pPr lvl="1"/>
            <a:r>
              <a:rPr lang="en-US" dirty="0" smtClean="0"/>
              <a:t>Describe the population in year 5 from the metrics.</a:t>
            </a:r>
          </a:p>
          <a:p>
            <a:pPr lvl="1"/>
            <a:r>
              <a:rPr lang="en-US" dirty="0" smtClean="0"/>
              <a:t>How did the metrics change form year 1 to year 5 after the discovery of NOP?</a:t>
            </a:r>
          </a:p>
          <a:p>
            <a:pPr lvl="1"/>
            <a:r>
              <a:rPr lang="en-US" dirty="0"/>
              <a:t>Did anything surprise you (i.e., were your predictions upheld</a:t>
            </a:r>
            <a:r>
              <a:rPr lang="en-US" dirty="0" smtClean="0"/>
              <a:t>)?</a:t>
            </a:r>
            <a:endParaRPr lang="en-US" dirty="0"/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3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553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34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525</Words>
  <Application>Microsoft Office PowerPoint</Application>
  <PresentationFormat>On-screen Show (4:3)</PresentationFormat>
  <Paragraphs>100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Default Design</vt:lpstr>
      <vt:lpstr>SPW 9.0 Graph</vt:lpstr>
      <vt:lpstr>Effects of an Inadvertent Introduction of Northern Pike on an Established Fish Community </vt:lpstr>
      <vt:lpstr>Sandhill Region of Nebraska</vt:lpstr>
      <vt:lpstr>West Long Lake</vt:lpstr>
      <vt:lpstr>Northern Pike Invasion</vt:lpstr>
      <vt:lpstr>Group Think/Research</vt:lpstr>
      <vt:lpstr>Fish Community Indices</vt:lpstr>
      <vt:lpstr>Group Think</vt:lpstr>
      <vt:lpstr>Group Think</vt:lpstr>
    </vt:vector>
  </TitlesOfParts>
  <Company>SDSU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willisd</dc:creator>
  <cp:lastModifiedBy>Derek Ogle</cp:lastModifiedBy>
  <cp:revision>47</cp:revision>
  <dcterms:created xsi:type="dcterms:W3CDTF">2003-09-05T19:32:03Z</dcterms:created>
  <dcterms:modified xsi:type="dcterms:W3CDTF">2016-03-13T00:44:08Z</dcterms:modified>
</cp:coreProperties>
</file>