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76" r:id="rId3"/>
    <p:sldId id="270" r:id="rId4"/>
    <p:sldId id="277" r:id="rId5"/>
    <p:sldId id="268" r:id="rId6"/>
    <p:sldId id="294" r:id="rId7"/>
    <p:sldId id="269" r:id="rId8"/>
    <p:sldId id="271" r:id="rId9"/>
    <p:sldId id="275" r:id="rId10"/>
    <p:sldId id="272" r:id="rId11"/>
    <p:sldId id="273" r:id="rId12"/>
    <p:sldId id="295" r:id="rId13"/>
    <p:sldId id="293" r:id="rId14"/>
    <p:sldId id="265" r:id="rId15"/>
    <p:sldId id="283" r:id="rId16"/>
    <p:sldId id="284" r:id="rId17"/>
    <p:sldId id="287" r:id="rId18"/>
    <p:sldId id="290" r:id="rId19"/>
    <p:sldId id="289" r:id="rId20"/>
    <p:sldId id="291"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CC99"/>
    <a:srgbClr val="FFFF99"/>
    <a:srgbClr val="FF0000"/>
    <a:srgbClr val="E2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44" autoAdjust="0"/>
  </p:normalViewPr>
  <p:slideViewPr>
    <p:cSldViewPr showGuides="1">
      <p:cViewPr varScale="1">
        <p:scale>
          <a:sx n="72" d="100"/>
          <a:sy n="72" d="100"/>
        </p:scale>
        <p:origin x="800"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EDB3E7-DD78-4A95-B5AA-6C1EE68AF305}" type="slidenum">
              <a:rPr lang="en-US"/>
              <a:pPr>
                <a:defRPr/>
              </a:pPr>
              <a:t>‹#›</a:t>
            </a:fld>
            <a:endParaRPr lang="en-US"/>
          </a:p>
        </p:txBody>
      </p:sp>
    </p:spTree>
    <p:extLst>
      <p:ext uri="{BB962C8B-B14F-4D97-AF65-F5344CB8AC3E}">
        <p14:creationId xmlns:p14="http://schemas.microsoft.com/office/powerpoint/2010/main" val="1413029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E2256A-A507-439D-B2F3-19A96F092749}" type="slidenum">
              <a:rPr lang="en-US" smtClean="0"/>
              <a:pPr>
                <a:defRPr/>
              </a:pPr>
              <a:t>2</a:t>
            </a:fld>
            <a:endParaRPr lang="en-US"/>
          </a:p>
        </p:txBody>
      </p:sp>
    </p:spTree>
    <p:extLst>
      <p:ext uri="{BB962C8B-B14F-4D97-AF65-F5344CB8AC3E}">
        <p14:creationId xmlns:p14="http://schemas.microsoft.com/office/powerpoint/2010/main" val="382644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00746B-F354-4580-83CB-9D524E029F6C}" type="slidenum">
              <a:rPr lang="en-US" altLang="en-US"/>
              <a:pPr eaLnBrk="1" hangingPunct="1"/>
              <a:t>13</a:t>
            </a:fld>
            <a:endParaRPr lang="en-US" altLang="en-US"/>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output control – quotas, etc.</a:t>
            </a:r>
          </a:p>
          <a:p>
            <a:pPr eaLnBrk="1" hangingPunct="1"/>
            <a:r>
              <a:rPr lang="en-US" altLang="en-US" dirty="0" smtClean="0">
                <a:latin typeface="Arial" panose="020B0604020202020204" pitchFamily="34" charset="0"/>
              </a:rPr>
              <a:t>input controls – monitoring effort – more important to control this then output controls</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CPUE is very much different than stock assessment</a:t>
            </a:r>
          </a:p>
          <a:p>
            <a:pPr eaLnBrk="1" hangingPunct="1"/>
            <a:r>
              <a:rPr lang="en-US" altLang="en-US" dirty="0" smtClean="0">
                <a:latin typeface="Arial" panose="020B0604020202020204" pitchFamily="34" charset="0"/>
              </a:rPr>
              <a:t>	CPUE is meant to be efficient (it’s a business)</a:t>
            </a:r>
          </a:p>
          <a:p>
            <a:pPr eaLnBrk="1" hangingPunct="1"/>
            <a:r>
              <a:rPr lang="en-US" altLang="en-US" dirty="0" smtClean="0">
                <a:latin typeface="Arial" panose="020B0604020202020204" pitchFamily="34" charset="0"/>
              </a:rPr>
              <a:t>	stock assessment is not (its statistics, sampling)</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Need to monitor both – CPUE and stock assessment</a:t>
            </a: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406696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16</a:t>
            </a:fld>
            <a:endParaRPr lang="en-US"/>
          </a:p>
        </p:txBody>
      </p:sp>
    </p:spTree>
    <p:extLst>
      <p:ext uri="{BB962C8B-B14F-4D97-AF65-F5344CB8AC3E}">
        <p14:creationId xmlns:p14="http://schemas.microsoft.com/office/powerpoint/2010/main" val="327696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that changes in the abundance of both</a:t>
            </a:r>
            <a:r>
              <a:rPr lang="en-US" baseline="0" dirty="0" smtClean="0"/>
              <a:t> species are indicators of other changes in the environment: that both bass and walleye are simply passengers of other changes, rather than bass driving changes in walleye. So this is an example of uncertainty in interactions that it might be possible to do something about. If we manage in a way that allows us to learn about which of these interactions are important, we will be better to able to manage in the future. This is where adaptive management comes in.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17</a:t>
            </a:fld>
            <a:endParaRPr lang="en-US"/>
          </a:p>
        </p:txBody>
      </p:sp>
    </p:spTree>
    <p:extLst>
      <p:ext uri="{BB962C8B-B14F-4D97-AF65-F5344CB8AC3E}">
        <p14:creationId xmlns:p14="http://schemas.microsoft.com/office/powerpoint/2010/main" val="408728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a:t>
            </a:r>
            <a:r>
              <a:rPr lang="en-US" baseline="0" dirty="0" smtClean="0"/>
              <a:t> through an example. As with any type of good management, it is important to start with specific objectives. For example,… The next step is more specific to AM – identify sources of uncertainty and hypotheses. These hypotheses could come from previous studies, modeling, or just your gut feeling, the important part is that they are articulated as hypotheses rather than known facts. For example,… Finally, the management intervention is chosen. This could be designed to explicitly test hypotheses and promote learning, or they could be chosen for other reasons. Sometimes management actions are designed for political or social reasons, and that is fine. The important thing is that they are implemented in a way that allows us to learn whether they work as intended, no matter what the reason. </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19</a:t>
            </a:fld>
            <a:endParaRPr lang="en-US"/>
          </a:p>
        </p:txBody>
      </p:sp>
    </p:spTree>
    <p:extLst>
      <p:ext uri="{BB962C8B-B14F-4D97-AF65-F5344CB8AC3E}">
        <p14:creationId xmlns:p14="http://schemas.microsoft.com/office/powerpoint/2010/main" val="98834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a:t>
            </a:r>
            <a:r>
              <a:rPr lang="en-US" baseline="0" dirty="0" smtClean="0"/>
              <a:t>environmental/biological gradient in your lakes, implement regulation on SOME lakes in 2013 but leave others as a control, implement regulation on more lakes in 2018 to provide replication across time.  Monitor lakes with regard to objectives.  Document results for future use, make conclusions about actions taken.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20</a:t>
            </a:fld>
            <a:endParaRPr lang="en-US"/>
          </a:p>
        </p:txBody>
      </p:sp>
    </p:spTree>
    <p:extLst>
      <p:ext uri="{BB962C8B-B14F-4D97-AF65-F5344CB8AC3E}">
        <p14:creationId xmlns:p14="http://schemas.microsoft.com/office/powerpoint/2010/main" val="412089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A4E94F06-84EE-4A28-BBCC-E2EBFB03413E}" type="slidenum">
              <a:rPr lang="en-US"/>
              <a:pPr>
                <a:defRPr/>
              </a:pPr>
              <a:t>‹#›</a:t>
            </a:fld>
            <a:endParaRPr lang="en-US"/>
          </a:p>
        </p:txBody>
      </p:sp>
    </p:spTree>
    <p:extLst>
      <p:ext uri="{BB962C8B-B14F-4D97-AF65-F5344CB8AC3E}">
        <p14:creationId xmlns:p14="http://schemas.microsoft.com/office/powerpoint/2010/main" val="262150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34E56C9-F744-4A58-8EDD-57C96B8E23DA}" type="slidenum">
              <a:rPr lang="en-US"/>
              <a:pPr>
                <a:defRPr/>
              </a:pPr>
              <a:t>‹#›</a:t>
            </a:fld>
            <a:endParaRPr lang="en-US"/>
          </a:p>
        </p:txBody>
      </p:sp>
    </p:spTree>
    <p:extLst>
      <p:ext uri="{BB962C8B-B14F-4D97-AF65-F5344CB8AC3E}">
        <p14:creationId xmlns:p14="http://schemas.microsoft.com/office/powerpoint/2010/main" val="256514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122238"/>
            <a:ext cx="2252662"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8" y="122238"/>
            <a:ext cx="6607175"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64150D2-6DEC-4A9A-83F0-6B959CC41CAC}" type="slidenum">
              <a:rPr lang="en-US"/>
              <a:pPr>
                <a:defRPr/>
              </a:pPr>
              <a:t>‹#›</a:t>
            </a:fld>
            <a:endParaRPr lang="en-US"/>
          </a:p>
        </p:txBody>
      </p:sp>
    </p:spTree>
    <p:extLst>
      <p:ext uri="{BB962C8B-B14F-4D97-AF65-F5344CB8AC3E}">
        <p14:creationId xmlns:p14="http://schemas.microsoft.com/office/powerpoint/2010/main" val="248003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C6A2F5B4-2197-4B8F-A126-FB2FF53A65C9}" type="slidenum">
              <a:rPr lang="en-US"/>
              <a:pPr>
                <a:defRPr/>
              </a:pPr>
              <a:t>‹#›</a:t>
            </a:fld>
            <a:endParaRPr lang="en-US"/>
          </a:p>
        </p:txBody>
      </p:sp>
    </p:spTree>
    <p:extLst>
      <p:ext uri="{BB962C8B-B14F-4D97-AF65-F5344CB8AC3E}">
        <p14:creationId xmlns:p14="http://schemas.microsoft.com/office/powerpoint/2010/main" val="266110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CC481BBB-998C-4D5A-B477-FEEE530C3F94}" type="slidenum">
              <a:rPr lang="en-US"/>
              <a:pPr>
                <a:defRPr/>
              </a:pPr>
              <a:t>‹#›</a:t>
            </a:fld>
            <a:endParaRPr lang="en-US"/>
          </a:p>
        </p:txBody>
      </p:sp>
    </p:spTree>
    <p:extLst>
      <p:ext uri="{BB962C8B-B14F-4D97-AF65-F5344CB8AC3E}">
        <p14:creationId xmlns:p14="http://schemas.microsoft.com/office/powerpoint/2010/main" val="315969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1"/>
          </p:nvPr>
        </p:nvSpPr>
        <p:spPr>
          <a:ln/>
        </p:spPr>
        <p:txBody>
          <a:bodyPr/>
          <a:lstStyle>
            <a:lvl1pPr>
              <a:defRPr/>
            </a:lvl1pPr>
          </a:lstStyle>
          <a:p>
            <a:pPr>
              <a:defRPr/>
            </a:pPr>
            <a:fld id="{621102C8-613A-4420-8C27-360BC9888DFD}" type="slidenum">
              <a:rPr lang="en-US"/>
              <a:pPr>
                <a:defRPr/>
              </a:pPr>
              <a:t>‹#›</a:t>
            </a:fld>
            <a:endParaRPr lang="en-US"/>
          </a:p>
        </p:txBody>
      </p:sp>
    </p:spTree>
    <p:extLst>
      <p:ext uri="{BB962C8B-B14F-4D97-AF65-F5344CB8AC3E}">
        <p14:creationId xmlns:p14="http://schemas.microsoft.com/office/powerpoint/2010/main" val="380059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8" name="Rectangle 6"/>
          <p:cNvSpPr>
            <a:spLocks noGrp="1" noChangeArrowheads="1"/>
          </p:cNvSpPr>
          <p:nvPr>
            <p:ph type="sldNum" sz="quarter" idx="11"/>
          </p:nvPr>
        </p:nvSpPr>
        <p:spPr>
          <a:ln/>
        </p:spPr>
        <p:txBody>
          <a:bodyPr/>
          <a:lstStyle>
            <a:lvl1pPr>
              <a:defRPr/>
            </a:lvl1pPr>
          </a:lstStyle>
          <a:p>
            <a:pPr>
              <a:defRPr/>
            </a:pPr>
            <a:fld id="{068D1941-5536-4571-800A-61F1AF2F69F5}" type="slidenum">
              <a:rPr lang="en-US"/>
              <a:pPr>
                <a:defRPr/>
              </a:pPr>
              <a:t>‹#›</a:t>
            </a:fld>
            <a:endParaRPr lang="en-US"/>
          </a:p>
        </p:txBody>
      </p:sp>
    </p:spTree>
    <p:extLst>
      <p:ext uri="{BB962C8B-B14F-4D97-AF65-F5344CB8AC3E}">
        <p14:creationId xmlns:p14="http://schemas.microsoft.com/office/powerpoint/2010/main" val="163444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4" name="Rectangle 6"/>
          <p:cNvSpPr>
            <a:spLocks noGrp="1" noChangeArrowheads="1"/>
          </p:cNvSpPr>
          <p:nvPr>
            <p:ph type="sldNum" sz="quarter" idx="11"/>
          </p:nvPr>
        </p:nvSpPr>
        <p:spPr>
          <a:ln/>
        </p:spPr>
        <p:txBody>
          <a:bodyPr/>
          <a:lstStyle>
            <a:lvl1pPr>
              <a:defRPr/>
            </a:lvl1pPr>
          </a:lstStyle>
          <a:p>
            <a:pPr>
              <a:defRPr/>
            </a:pPr>
            <a:fld id="{107484E7-B315-4398-A2CA-0206B54ABD9A}" type="slidenum">
              <a:rPr lang="en-US"/>
              <a:pPr>
                <a:defRPr/>
              </a:pPr>
              <a:t>‹#›</a:t>
            </a:fld>
            <a:endParaRPr lang="en-US"/>
          </a:p>
        </p:txBody>
      </p:sp>
    </p:spTree>
    <p:extLst>
      <p:ext uri="{BB962C8B-B14F-4D97-AF65-F5344CB8AC3E}">
        <p14:creationId xmlns:p14="http://schemas.microsoft.com/office/powerpoint/2010/main" val="97717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3" name="Rectangle 6"/>
          <p:cNvSpPr>
            <a:spLocks noGrp="1" noChangeArrowheads="1"/>
          </p:cNvSpPr>
          <p:nvPr>
            <p:ph type="sldNum" sz="quarter" idx="11"/>
          </p:nvPr>
        </p:nvSpPr>
        <p:spPr>
          <a:ln/>
        </p:spPr>
        <p:txBody>
          <a:bodyPr/>
          <a:lstStyle>
            <a:lvl1pPr>
              <a:defRPr/>
            </a:lvl1pPr>
          </a:lstStyle>
          <a:p>
            <a:pPr>
              <a:defRPr/>
            </a:pPr>
            <a:fld id="{66BB13D9-7DD3-4926-8C30-3405562D120D}" type="slidenum">
              <a:rPr lang="en-US"/>
              <a:pPr>
                <a:defRPr/>
              </a:pPr>
              <a:t>‹#›</a:t>
            </a:fld>
            <a:endParaRPr lang="en-US"/>
          </a:p>
        </p:txBody>
      </p:sp>
    </p:spTree>
    <p:extLst>
      <p:ext uri="{BB962C8B-B14F-4D97-AF65-F5344CB8AC3E}">
        <p14:creationId xmlns:p14="http://schemas.microsoft.com/office/powerpoint/2010/main" val="216513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1"/>
          </p:nvPr>
        </p:nvSpPr>
        <p:spPr>
          <a:ln/>
        </p:spPr>
        <p:txBody>
          <a:bodyPr/>
          <a:lstStyle>
            <a:lvl1pPr>
              <a:defRPr/>
            </a:lvl1pPr>
          </a:lstStyle>
          <a:p>
            <a:pPr>
              <a:defRPr/>
            </a:pPr>
            <a:fld id="{B5BBDC8C-4DC6-487A-BC88-B44DDC680E55}" type="slidenum">
              <a:rPr lang="en-US"/>
              <a:pPr>
                <a:defRPr/>
              </a:pPr>
              <a:t>‹#›</a:t>
            </a:fld>
            <a:endParaRPr lang="en-US"/>
          </a:p>
        </p:txBody>
      </p:sp>
    </p:spTree>
    <p:extLst>
      <p:ext uri="{BB962C8B-B14F-4D97-AF65-F5344CB8AC3E}">
        <p14:creationId xmlns:p14="http://schemas.microsoft.com/office/powerpoint/2010/main" val="160064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1"/>
          </p:nvPr>
        </p:nvSpPr>
        <p:spPr>
          <a:ln/>
        </p:spPr>
        <p:txBody>
          <a:bodyPr/>
          <a:lstStyle>
            <a:lvl1pPr>
              <a:defRPr/>
            </a:lvl1pPr>
          </a:lstStyle>
          <a:p>
            <a:pPr>
              <a:defRPr/>
            </a:pPr>
            <a:fld id="{BCF08F23-D14C-4AEC-A9B2-37245BAA82A8}" type="slidenum">
              <a:rPr lang="en-US"/>
              <a:pPr>
                <a:defRPr/>
              </a:pPr>
              <a:t>‹#›</a:t>
            </a:fld>
            <a:endParaRPr lang="en-US"/>
          </a:p>
        </p:txBody>
      </p:sp>
    </p:spTree>
    <p:extLst>
      <p:ext uri="{BB962C8B-B14F-4D97-AF65-F5344CB8AC3E}">
        <p14:creationId xmlns:p14="http://schemas.microsoft.com/office/powerpoint/2010/main" val="55091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2F7FE"/>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5088" y="122238"/>
            <a:ext cx="901223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1430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4864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a:t>Introduction</a:t>
            </a:r>
          </a:p>
        </p:txBody>
      </p:sp>
      <p:sp>
        <p:nvSpPr>
          <p:cNvPr id="1030" name="Rectangle 6"/>
          <p:cNvSpPr>
            <a:spLocks noGrp="1" noChangeArrowheads="1"/>
          </p:cNvSpPr>
          <p:nvPr>
            <p:ph type="sldNum" sz="quarter" idx="4"/>
          </p:nvPr>
        </p:nvSpPr>
        <p:spPr bwMode="auto">
          <a:xfrm>
            <a:off x="8458200" y="6550025"/>
            <a:ext cx="609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F185031-A3CA-4D3D-B9A6-A0AC09B1AF4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en-US" smtClean="0"/>
              <a:t>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21D5FD-AFCD-4D5E-A99E-B2C754A9B1C1}" type="slidenum">
              <a:rPr lang="en-US" smtClean="0"/>
              <a:pPr eaLnBrk="1" hangingPunct="1"/>
              <a:t>10</a:t>
            </a:fld>
            <a:endParaRPr lang="en-US" smtClean="0"/>
          </a:p>
        </p:txBody>
      </p:sp>
      <p:pic>
        <p:nvPicPr>
          <p:cNvPr id="102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143000"/>
            <a:ext cx="8294687"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AutoShape 8"/>
          <p:cNvSpPr>
            <a:spLocks/>
          </p:cNvSpPr>
          <p:nvPr/>
        </p:nvSpPr>
        <p:spPr bwMode="auto">
          <a:xfrm>
            <a:off x="4495800" y="2301875"/>
            <a:ext cx="1219200" cy="495300"/>
          </a:xfrm>
          <a:prstGeom prst="callout2">
            <a:avLst>
              <a:gd name="adj1" fmla="val 23079"/>
              <a:gd name="adj2" fmla="val -6250"/>
              <a:gd name="adj3" fmla="val 23079"/>
              <a:gd name="adj4" fmla="val -150389"/>
              <a:gd name="adj5" fmla="val 176921"/>
              <a:gd name="adj6" fmla="val -300000"/>
            </a:avLst>
          </a:prstGeom>
          <a:solidFill>
            <a:srgbClr val="FFFF99"/>
          </a:solidFill>
          <a:ln w="9525">
            <a:solidFill>
              <a:schemeClr val="tx1"/>
            </a:solidFill>
            <a:miter lim="800000"/>
            <a:headEnd/>
            <a:tailEnd/>
          </a:ln>
        </p:spPr>
        <p:txBody>
          <a:bodyPr/>
          <a:lstStyle/>
          <a:p>
            <a:pPr algn="ctr"/>
            <a:r>
              <a:rPr lang="en-US" sz="2400" b="1">
                <a:solidFill>
                  <a:srgbClr val="FF0000"/>
                </a:solidFill>
              </a:rPr>
              <a:t>Action</a:t>
            </a:r>
          </a:p>
        </p:txBody>
      </p:sp>
      <p:sp>
        <p:nvSpPr>
          <p:cNvPr id="44041" name="AutoShape 9"/>
          <p:cNvSpPr>
            <a:spLocks/>
          </p:cNvSpPr>
          <p:nvPr/>
        </p:nvSpPr>
        <p:spPr bwMode="auto">
          <a:xfrm>
            <a:off x="4495800" y="2308225"/>
            <a:ext cx="1219200" cy="495300"/>
          </a:xfrm>
          <a:prstGeom prst="callout2">
            <a:avLst>
              <a:gd name="adj1" fmla="val 23079"/>
              <a:gd name="adj2" fmla="val -6250"/>
              <a:gd name="adj3" fmla="val 23079"/>
              <a:gd name="adj4" fmla="val -149611"/>
              <a:gd name="adj5" fmla="val 331088"/>
              <a:gd name="adj6" fmla="val -298176"/>
            </a:avLst>
          </a:prstGeom>
          <a:solidFill>
            <a:srgbClr val="FFFF99"/>
          </a:solidFill>
          <a:ln w="9525">
            <a:solidFill>
              <a:schemeClr val="tx1"/>
            </a:solidFill>
            <a:miter lim="800000"/>
            <a:headEnd/>
            <a:tailEnd/>
          </a:ln>
        </p:spPr>
        <p:txBody>
          <a:bodyPr/>
          <a:lstStyle/>
          <a:p>
            <a:pPr algn="ctr"/>
            <a:r>
              <a:rPr lang="en-US" sz="2400" b="1">
                <a:solidFill>
                  <a:srgbClr val="FF0000"/>
                </a:solidFill>
              </a:rPr>
              <a:t>Action</a:t>
            </a:r>
          </a:p>
        </p:txBody>
      </p:sp>
      <p:sp>
        <p:nvSpPr>
          <p:cNvPr id="44042" name="AutoShape 10"/>
          <p:cNvSpPr>
            <a:spLocks/>
          </p:cNvSpPr>
          <p:nvPr/>
        </p:nvSpPr>
        <p:spPr bwMode="auto">
          <a:xfrm>
            <a:off x="5868988" y="2303463"/>
            <a:ext cx="1751012" cy="495300"/>
          </a:xfrm>
          <a:prstGeom prst="callout2">
            <a:avLst>
              <a:gd name="adj1" fmla="val 23079"/>
              <a:gd name="adj2" fmla="val -4352"/>
              <a:gd name="adj3" fmla="val 23079"/>
              <a:gd name="adj4" fmla="val -122847"/>
              <a:gd name="adj5" fmla="val 806412"/>
              <a:gd name="adj6" fmla="val -245694"/>
            </a:avLst>
          </a:prstGeom>
          <a:solidFill>
            <a:srgbClr val="FFFF99"/>
          </a:solidFill>
          <a:ln w="9525">
            <a:solidFill>
              <a:schemeClr val="tx1"/>
            </a:solidFill>
            <a:miter lim="800000"/>
            <a:headEnd/>
            <a:tailEnd/>
          </a:ln>
        </p:spPr>
        <p:txBody>
          <a:bodyPr/>
          <a:lstStyle/>
          <a:p>
            <a:pPr algn="ctr"/>
            <a:r>
              <a:rPr lang="en-US" sz="2400" b="1">
                <a:solidFill>
                  <a:srgbClr val="FF0000"/>
                </a:solidFill>
              </a:rPr>
              <a:t>Evaluation</a:t>
            </a:r>
          </a:p>
        </p:txBody>
      </p:sp>
      <p:sp>
        <p:nvSpPr>
          <p:cNvPr id="44043" name="AutoShape 11"/>
          <p:cNvSpPr>
            <a:spLocks/>
          </p:cNvSpPr>
          <p:nvPr/>
        </p:nvSpPr>
        <p:spPr bwMode="auto">
          <a:xfrm>
            <a:off x="4495800" y="1143000"/>
            <a:ext cx="2819400" cy="495300"/>
          </a:xfrm>
          <a:prstGeom prst="callout2">
            <a:avLst>
              <a:gd name="adj1" fmla="val 23079"/>
              <a:gd name="adj2" fmla="val -2704"/>
              <a:gd name="adj3" fmla="val 23079"/>
              <a:gd name="adj4" fmla="val -64694"/>
              <a:gd name="adj5" fmla="val 676602"/>
              <a:gd name="adj6" fmla="val -129000"/>
            </a:avLst>
          </a:prstGeom>
          <a:solidFill>
            <a:srgbClr val="FFFF99"/>
          </a:solidFill>
          <a:ln w="9525">
            <a:solidFill>
              <a:schemeClr val="tx1"/>
            </a:solidFill>
            <a:miter lim="800000"/>
            <a:headEnd/>
            <a:tailEnd/>
          </a:ln>
        </p:spPr>
        <p:txBody>
          <a:bodyPr/>
          <a:lstStyle/>
          <a:p>
            <a:pPr algn="ctr"/>
            <a:r>
              <a:rPr lang="en-US" sz="2400" b="1">
                <a:solidFill>
                  <a:srgbClr val="FF0000"/>
                </a:solidFill>
              </a:rPr>
              <a:t>Information Base</a:t>
            </a:r>
          </a:p>
        </p:txBody>
      </p:sp>
      <p:sp>
        <p:nvSpPr>
          <p:cNvPr id="11" name="Rectangle 2"/>
          <p:cNvSpPr>
            <a:spLocks noGrp="1" noChangeArrowheads="1"/>
          </p:cNvSpPr>
          <p:nvPr>
            <p:ph type="title"/>
          </p:nvPr>
        </p:nvSpPr>
        <p:spPr>
          <a:xfrm>
            <a:off x="-132522" y="0"/>
            <a:ext cx="9372600" cy="868362"/>
          </a:xfrm>
        </p:spPr>
        <p:txBody>
          <a:bodyPr/>
          <a:lstStyle/>
          <a:p>
            <a:pPr eaLnBrk="1" hangingPunct="1"/>
            <a:r>
              <a:rPr lang="en-US" dirty="0" smtClean="0"/>
              <a:t>Management Process - Coaster BKT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4040"/>
                                        </p:tgtEl>
                                        <p:attrNameLst>
                                          <p:attrName>style.visibility</p:attrName>
                                        </p:attrNameLst>
                                      </p:cBhvr>
                                      <p:to>
                                        <p:strVal val="visible"/>
                                      </p:to>
                                    </p:set>
                                    <p:animEffect transition="in" filter="wipe(left)">
                                      <p:cBhvr>
                                        <p:cTn id="7" dur="500"/>
                                        <p:tgtEl>
                                          <p:spTgt spid="440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2" fill="hold" grpId="1" nodeType="clickEffect">
                                  <p:stCondLst>
                                    <p:cond delay="0"/>
                                  </p:stCondLst>
                                  <p:childTnLst>
                                    <p:animEffect transition="out" filter="wipe(right)">
                                      <p:cBhvr>
                                        <p:cTn id="11" dur="500"/>
                                        <p:tgtEl>
                                          <p:spTgt spid="44040"/>
                                        </p:tgtEl>
                                      </p:cBhvr>
                                    </p:animEffect>
                                    <p:set>
                                      <p:cBhvr>
                                        <p:cTn id="12" dur="1" fill="hold">
                                          <p:stCondLst>
                                            <p:cond delay="499"/>
                                          </p:stCondLst>
                                        </p:cTn>
                                        <p:tgtEl>
                                          <p:spTgt spid="44040"/>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44041"/>
                                        </p:tgtEl>
                                        <p:attrNameLst>
                                          <p:attrName>style.visibility</p:attrName>
                                        </p:attrNameLst>
                                      </p:cBhvr>
                                      <p:to>
                                        <p:strVal val="visible"/>
                                      </p:to>
                                    </p:set>
                                    <p:animEffect transition="in" filter="wipe(left)">
                                      <p:cBhvr>
                                        <p:cTn id="15" dur="500"/>
                                        <p:tgtEl>
                                          <p:spTgt spid="4404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xit" presetSubtype="2" fill="hold" grpId="1" nodeType="clickEffect">
                                  <p:stCondLst>
                                    <p:cond delay="0"/>
                                  </p:stCondLst>
                                  <p:childTnLst>
                                    <p:animEffect transition="out" filter="wipe(right)">
                                      <p:cBhvr>
                                        <p:cTn id="19" dur="500"/>
                                        <p:tgtEl>
                                          <p:spTgt spid="44041"/>
                                        </p:tgtEl>
                                      </p:cBhvr>
                                    </p:animEffect>
                                    <p:set>
                                      <p:cBhvr>
                                        <p:cTn id="20" dur="1" fill="hold">
                                          <p:stCondLst>
                                            <p:cond delay="499"/>
                                          </p:stCondLst>
                                        </p:cTn>
                                        <p:tgtEl>
                                          <p:spTgt spid="44041"/>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44042"/>
                                        </p:tgtEl>
                                        <p:attrNameLst>
                                          <p:attrName>style.visibility</p:attrName>
                                        </p:attrNameLst>
                                      </p:cBhvr>
                                      <p:to>
                                        <p:strVal val="visible"/>
                                      </p:to>
                                    </p:set>
                                    <p:animEffect transition="in" filter="wipe(left)">
                                      <p:cBhvr>
                                        <p:cTn id="23" dur="500"/>
                                        <p:tgtEl>
                                          <p:spTgt spid="4404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xit" presetSubtype="2" fill="hold" grpId="1" nodeType="clickEffect">
                                  <p:stCondLst>
                                    <p:cond delay="0"/>
                                  </p:stCondLst>
                                  <p:childTnLst>
                                    <p:animEffect transition="out" filter="wipe(right)">
                                      <p:cBhvr>
                                        <p:cTn id="27" dur="500"/>
                                        <p:tgtEl>
                                          <p:spTgt spid="44042"/>
                                        </p:tgtEl>
                                      </p:cBhvr>
                                    </p:animEffect>
                                    <p:set>
                                      <p:cBhvr>
                                        <p:cTn id="28" dur="1" fill="hold">
                                          <p:stCondLst>
                                            <p:cond delay="499"/>
                                          </p:stCondLst>
                                        </p:cTn>
                                        <p:tgtEl>
                                          <p:spTgt spid="44042"/>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44043"/>
                                        </p:tgtEl>
                                        <p:attrNameLst>
                                          <p:attrName>style.visibility</p:attrName>
                                        </p:attrNameLst>
                                      </p:cBhvr>
                                      <p:to>
                                        <p:strVal val="visible"/>
                                      </p:to>
                                    </p:set>
                                    <p:animEffect transition="in" filter="wipe(left)">
                                      <p:cBhvr>
                                        <p:cTn id="31" dur="500"/>
                                        <p:tgtEl>
                                          <p:spTgt spid="44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animBg="1"/>
      <p:bldP spid="44040" grpId="1" animBg="1"/>
      <p:bldP spid="44041" grpId="0" animBg="1"/>
      <p:bldP spid="44041" grpId="1" animBg="1"/>
      <p:bldP spid="44042" grpId="0" animBg="1"/>
      <p:bldP spid="44042" grpId="1" animBg="1"/>
      <p:bldP spid="440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112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FB1D7E-3AEE-4A7A-9BB5-8125B7633A67}" type="slidenum">
              <a:rPr lang="en-US" smtClean="0"/>
              <a:pPr eaLnBrk="1" hangingPunct="1"/>
              <a:t>11</a:t>
            </a:fld>
            <a:endParaRPr lang="en-US" smtClean="0"/>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1630363"/>
            <a:ext cx="832643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057275"/>
            <a:ext cx="8313737"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a:xfrm>
            <a:off x="-132522" y="0"/>
            <a:ext cx="9372600" cy="868362"/>
          </a:xfrm>
        </p:spPr>
        <p:txBody>
          <a:bodyPr/>
          <a:lstStyle/>
          <a:p>
            <a:pPr eaLnBrk="1" hangingPunct="1"/>
            <a:r>
              <a:rPr lang="en-US" dirty="0" smtClean="0"/>
              <a:t>Management Process - Coaster BKT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5060"/>
                                        </p:tgtEl>
                                      </p:cBhvr>
                                    </p:animEffect>
                                    <p:set>
                                      <p:cBhvr>
                                        <p:cTn id="7" dur="1" fill="hold">
                                          <p:stCondLst>
                                            <p:cond delay="499"/>
                                          </p:stCondLst>
                                        </p:cTn>
                                        <p:tgtEl>
                                          <p:spTgt spid="45060"/>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45062"/>
                                        </p:tgtEl>
                                        <p:attrNameLst>
                                          <p:attrName>style.visibility</p:attrName>
                                        </p:attrNameLst>
                                      </p:cBhvr>
                                      <p:to>
                                        <p:strVal val="visible"/>
                                      </p:to>
                                    </p:set>
                                    <p:animEffect transition="in" filter="dissolve">
                                      <p:cBhvr>
                                        <p:cTn id="10"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Introduction</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12</a:t>
            </a:fld>
            <a:endParaRPr lang="en-US"/>
          </a:p>
        </p:txBody>
      </p:sp>
    </p:spTree>
    <p:extLst>
      <p:ext uri="{BB962C8B-B14F-4D97-AF65-F5344CB8AC3E}">
        <p14:creationId xmlns:p14="http://schemas.microsoft.com/office/powerpoint/2010/main" val="2245225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Introduction</a:t>
            </a: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60340F-D3EA-4166-8740-E528640DE3A5}" type="slidenum">
              <a:rPr lang="en-US" altLang="en-US"/>
              <a:pPr eaLnBrk="1" hangingPunct="1"/>
              <a:t>13</a:t>
            </a:fld>
            <a:endParaRPr lang="en-US" altLang="en-US"/>
          </a:p>
        </p:txBody>
      </p:sp>
      <p:sp>
        <p:nvSpPr>
          <p:cNvPr id="34869" name="Rectangle 53"/>
          <p:cNvSpPr>
            <a:spLocks noChangeArrowheads="1"/>
          </p:cNvSpPr>
          <p:nvPr/>
        </p:nvSpPr>
        <p:spPr bwMode="auto">
          <a:xfrm>
            <a:off x="5127625" y="2940050"/>
            <a:ext cx="914400" cy="381000"/>
          </a:xfrm>
          <a:prstGeom prst="rect">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68" name="Rectangle 52"/>
          <p:cNvSpPr>
            <a:spLocks noChangeArrowheads="1"/>
          </p:cNvSpPr>
          <p:nvPr/>
        </p:nvSpPr>
        <p:spPr bwMode="auto">
          <a:xfrm>
            <a:off x="1709738" y="3005138"/>
            <a:ext cx="1546225" cy="685800"/>
          </a:xfrm>
          <a:prstGeom prst="rect">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 name="Group 2"/>
          <p:cNvGrpSpPr>
            <a:grpSpLocks/>
          </p:cNvGrpSpPr>
          <p:nvPr/>
        </p:nvGrpSpPr>
        <p:grpSpPr bwMode="auto">
          <a:xfrm>
            <a:off x="914400" y="1600200"/>
            <a:ext cx="4941888" cy="990600"/>
            <a:chOff x="576" y="1296"/>
            <a:chExt cx="3113" cy="624"/>
          </a:xfrm>
        </p:grpSpPr>
        <p:sp>
          <p:nvSpPr>
            <p:cNvPr id="17456" name="Text Box 3"/>
            <p:cNvSpPr txBox="1">
              <a:spLocks noChangeArrowheads="1"/>
            </p:cNvSpPr>
            <p:nvPr/>
          </p:nvSpPr>
          <p:spPr bwMode="auto">
            <a:xfrm>
              <a:off x="576" y="1326"/>
              <a:ext cx="7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Growth</a:t>
              </a:r>
            </a:p>
          </p:txBody>
        </p:sp>
        <p:sp>
          <p:nvSpPr>
            <p:cNvPr id="17457" name="Text Box 4"/>
            <p:cNvSpPr txBox="1">
              <a:spLocks noChangeArrowheads="1"/>
            </p:cNvSpPr>
            <p:nvPr/>
          </p:nvSpPr>
          <p:spPr bwMode="auto">
            <a:xfrm>
              <a:off x="576" y="1632"/>
              <a:ext cx="10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Recruitment</a:t>
              </a:r>
            </a:p>
          </p:txBody>
        </p:sp>
        <p:sp>
          <p:nvSpPr>
            <p:cNvPr id="17458" name="Text Box 5"/>
            <p:cNvSpPr txBox="1">
              <a:spLocks noChangeArrowheads="1"/>
            </p:cNvSpPr>
            <p:nvPr/>
          </p:nvSpPr>
          <p:spPr bwMode="auto">
            <a:xfrm>
              <a:off x="1935" y="1355"/>
              <a:ext cx="783"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Stock or</a:t>
              </a:r>
            </a:p>
            <a:p>
              <a:pPr algn="ctr"/>
              <a:r>
                <a:rPr lang="en-US" altLang="en-US" sz="2400">
                  <a:latin typeface="Times New Roman" panose="02020603050405020304" pitchFamily="18" charset="0"/>
                </a:rPr>
                <a:t>Biomass</a:t>
              </a:r>
            </a:p>
          </p:txBody>
        </p:sp>
        <p:sp>
          <p:nvSpPr>
            <p:cNvPr id="17459" name="Text Box 6"/>
            <p:cNvSpPr txBox="1">
              <a:spLocks noChangeArrowheads="1"/>
            </p:cNvSpPr>
            <p:nvPr/>
          </p:nvSpPr>
          <p:spPr bwMode="auto">
            <a:xfrm>
              <a:off x="2976" y="1296"/>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Natural</a:t>
              </a:r>
            </a:p>
          </p:txBody>
        </p:sp>
        <p:sp>
          <p:nvSpPr>
            <p:cNvPr id="17460" name="Text Box 7"/>
            <p:cNvSpPr txBox="1">
              <a:spLocks noChangeArrowheads="1"/>
            </p:cNvSpPr>
            <p:nvPr/>
          </p:nvSpPr>
          <p:spPr bwMode="auto">
            <a:xfrm>
              <a:off x="2976" y="1632"/>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Harvest</a:t>
              </a:r>
            </a:p>
          </p:txBody>
        </p:sp>
        <p:sp>
          <p:nvSpPr>
            <p:cNvPr id="17461" name="Line 8"/>
            <p:cNvSpPr>
              <a:spLocks noChangeShapeType="1"/>
            </p:cNvSpPr>
            <p:nvPr/>
          </p:nvSpPr>
          <p:spPr bwMode="auto">
            <a:xfrm>
              <a:off x="1266" y="147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2" name="Line 9"/>
            <p:cNvSpPr>
              <a:spLocks noChangeShapeType="1"/>
            </p:cNvSpPr>
            <p:nvPr/>
          </p:nvSpPr>
          <p:spPr bwMode="auto">
            <a:xfrm>
              <a:off x="1584" y="1785"/>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3" name="Line 10"/>
            <p:cNvSpPr>
              <a:spLocks noChangeShapeType="1"/>
            </p:cNvSpPr>
            <p:nvPr/>
          </p:nvSpPr>
          <p:spPr bwMode="auto">
            <a:xfrm>
              <a:off x="2736" y="14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4" name="Line 11"/>
            <p:cNvSpPr>
              <a:spLocks noChangeShapeType="1"/>
            </p:cNvSpPr>
            <p:nvPr/>
          </p:nvSpPr>
          <p:spPr bwMode="auto">
            <a:xfrm>
              <a:off x="2736" y="177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2"/>
          <p:cNvGrpSpPr>
            <a:grpSpLocks/>
          </p:cNvGrpSpPr>
          <p:nvPr/>
        </p:nvGrpSpPr>
        <p:grpSpPr bwMode="auto">
          <a:xfrm>
            <a:off x="4038600" y="4800600"/>
            <a:ext cx="1624013" cy="1127125"/>
            <a:chOff x="2544" y="3312"/>
            <a:chExt cx="1023" cy="710"/>
          </a:xfrm>
        </p:grpSpPr>
        <p:sp>
          <p:nvSpPr>
            <p:cNvPr id="17454" name="Text Box 13"/>
            <p:cNvSpPr txBox="1">
              <a:spLocks noChangeArrowheads="1"/>
            </p:cNvSpPr>
            <p:nvPr/>
          </p:nvSpPr>
          <p:spPr bwMode="auto">
            <a:xfrm>
              <a:off x="2544" y="3504"/>
              <a:ext cx="10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Risk</a:t>
              </a:r>
            </a:p>
            <a:p>
              <a:r>
                <a:rPr lang="en-US" altLang="en-US" sz="2400">
                  <a:latin typeface="Times New Roman" panose="02020603050405020304" pitchFamily="18" charset="0"/>
                </a:rPr>
                <a:t>Assessment</a:t>
              </a:r>
            </a:p>
          </p:txBody>
        </p:sp>
        <p:sp>
          <p:nvSpPr>
            <p:cNvPr id="17455" name="Line 14"/>
            <p:cNvSpPr>
              <a:spLocks noChangeShapeType="1"/>
            </p:cNvSpPr>
            <p:nvPr/>
          </p:nvSpPr>
          <p:spPr bwMode="auto">
            <a:xfrm>
              <a:off x="2736" y="3312"/>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15"/>
          <p:cNvGrpSpPr>
            <a:grpSpLocks/>
          </p:cNvGrpSpPr>
          <p:nvPr/>
        </p:nvGrpSpPr>
        <p:grpSpPr bwMode="auto">
          <a:xfrm>
            <a:off x="1739900" y="4648203"/>
            <a:ext cx="1990726" cy="1673226"/>
            <a:chOff x="1096" y="3216"/>
            <a:chExt cx="1254" cy="1054"/>
          </a:xfrm>
        </p:grpSpPr>
        <p:sp>
          <p:nvSpPr>
            <p:cNvPr id="17452" name="Text Box 16"/>
            <p:cNvSpPr txBox="1">
              <a:spLocks noChangeArrowheads="1"/>
            </p:cNvSpPr>
            <p:nvPr/>
          </p:nvSpPr>
          <p:spPr bwMode="auto">
            <a:xfrm>
              <a:off x="1096" y="3514"/>
              <a:ext cx="125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latin typeface="Times New Roman" panose="02020603050405020304" pitchFamily="18" charset="0"/>
                </a:rPr>
                <a:t>Economics</a:t>
              </a:r>
            </a:p>
            <a:p>
              <a:r>
                <a:rPr lang="en-US" altLang="en-US" sz="2400" dirty="0" smtClean="0">
                  <a:latin typeface="Times New Roman" panose="02020603050405020304" pitchFamily="18" charset="0"/>
                </a:rPr>
                <a:t>Sociocultural</a:t>
              </a:r>
            </a:p>
            <a:p>
              <a:r>
                <a:rPr lang="en-US" altLang="en-US" sz="2400" dirty="0" smtClean="0">
                  <a:latin typeface="Times New Roman" panose="02020603050405020304" pitchFamily="18" charset="0"/>
                </a:rPr>
                <a:t>Political/Legal</a:t>
              </a:r>
              <a:endParaRPr lang="en-US" altLang="en-US" sz="2400" dirty="0">
                <a:latin typeface="Times New Roman" panose="02020603050405020304" pitchFamily="18" charset="0"/>
              </a:endParaRPr>
            </a:p>
          </p:txBody>
        </p:sp>
        <p:sp>
          <p:nvSpPr>
            <p:cNvPr id="17453" name="Line 17"/>
            <p:cNvSpPr>
              <a:spLocks noChangeShapeType="1"/>
            </p:cNvSpPr>
            <p:nvPr/>
          </p:nvSpPr>
          <p:spPr bwMode="auto">
            <a:xfrm flipV="1">
              <a:off x="1488" y="3216"/>
              <a:ext cx="7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8"/>
          <p:cNvGrpSpPr>
            <a:grpSpLocks/>
          </p:cNvGrpSpPr>
          <p:nvPr/>
        </p:nvGrpSpPr>
        <p:grpSpPr bwMode="auto">
          <a:xfrm>
            <a:off x="669925" y="3962400"/>
            <a:ext cx="4587875" cy="822325"/>
            <a:chOff x="422" y="2784"/>
            <a:chExt cx="2890" cy="518"/>
          </a:xfrm>
        </p:grpSpPr>
        <p:sp>
          <p:nvSpPr>
            <p:cNvPr id="17449" name="Text Box 19"/>
            <p:cNvSpPr txBox="1">
              <a:spLocks noChangeArrowheads="1"/>
            </p:cNvSpPr>
            <p:nvPr/>
          </p:nvSpPr>
          <p:spPr bwMode="auto">
            <a:xfrm>
              <a:off x="422" y="2784"/>
              <a:ext cx="11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Management</a:t>
              </a:r>
            </a:p>
            <a:p>
              <a:r>
                <a:rPr lang="en-US" altLang="en-US" sz="2400">
                  <a:latin typeface="Times New Roman" panose="02020603050405020304" pitchFamily="18" charset="0"/>
                </a:rPr>
                <a:t>Objectives</a:t>
              </a:r>
            </a:p>
          </p:txBody>
        </p:sp>
        <p:sp>
          <p:nvSpPr>
            <p:cNvPr id="17450" name="Text Box 20"/>
            <p:cNvSpPr txBox="1">
              <a:spLocks noChangeArrowheads="1"/>
            </p:cNvSpPr>
            <p:nvPr/>
          </p:nvSpPr>
          <p:spPr bwMode="auto">
            <a:xfrm>
              <a:off x="2195" y="2784"/>
              <a:ext cx="11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Management</a:t>
              </a:r>
            </a:p>
            <a:p>
              <a:pPr algn="ctr"/>
              <a:r>
                <a:rPr lang="en-US" altLang="en-US" sz="2400">
                  <a:latin typeface="Times New Roman" panose="02020603050405020304" pitchFamily="18" charset="0"/>
                </a:rPr>
                <a:t>Actions</a:t>
              </a:r>
            </a:p>
          </p:txBody>
        </p:sp>
        <p:sp>
          <p:nvSpPr>
            <p:cNvPr id="17451" name="Line 21"/>
            <p:cNvSpPr>
              <a:spLocks noChangeShapeType="1"/>
            </p:cNvSpPr>
            <p:nvPr/>
          </p:nvSpPr>
          <p:spPr bwMode="auto">
            <a:xfrm>
              <a:off x="1488" y="307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22"/>
          <p:cNvGrpSpPr>
            <a:grpSpLocks/>
          </p:cNvGrpSpPr>
          <p:nvPr/>
        </p:nvGrpSpPr>
        <p:grpSpPr bwMode="auto">
          <a:xfrm>
            <a:off x="1676400" y="2590800"/>
            <a:ext cx="1981200" cy="1600200"/>
            <a:chOff x="1056" y="1920"/>
            <a:chExt cx="1248" cy="1008"/>
          </a:xfrm>
        </p:grpSpPr>
        <p:sp>
          <p:nvSpPr>
            <p:cNvPr id="17446" name="Text Box 23"/>
            <p:cNvSpPr txBox="1">
              <a:spLocks noChangeArrowheads="1"/>
            </p:cNvSpPr>
            <p:nvPr/>
          </p:nvSpPr>
          <p:spPr bwMode="auto">
            <a:xfrm>
              <a:off x="1056" y="2122"/>
              <a:ext cx="10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Stock</a:t>
              </a:r>
            </a:p>
            <a:p>
              <a:r>
                <a:rPr lang="en-US" altLang="en-US" sz="2400">
                  <a:latin typeface="Times New Roman" panose="02020603050405020304" pitchFamily="18" charset="0"/>
                </a:rPr>
                <a:t>Assessment</a:t>
              </a:r>
            </a:p>
          </p:txBody>
        </p:sp>
        <p:sp>
          <p:nvSpPr>
            <p:cNvPr id="17447" name="Line 24"/>
            <p:cNvSpPr>
              <a:spLocks noChangeShapeType="1"/>
            </p:cNvSpPr>
            <p:nvPr/>
          </p:nvSpPr>
          <p:spPr bwMode="auto">
            <a:xfrm flipH="1">
              <a:off x="1632" y="1920"/>
              <a:ext cx="672"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8" name="Line 25"/>
            <p:cNvSpPr>
              <a:spLocks noChangeShapeType="1"/>
            </p:cNvSpPr>
            <p:nvPr/>
          </p:nvSpPr>
          <p:spPr bwMode="auto">
            <a:xfrm>
              <a:off x="1584" y="2592"/>
              <a:ext cx="62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26"/>
          <p:cNvGrpSpPr>
            <a:grpSpLocks/>
          </p:cNvGrpSpPr>
          <p:nvPr/>
        </p:nvGrpSpPr>
        <p:grpSpPr bwMode="auto">
          <a:xfrm>
            <a:off x="5029200" y="3962400"/>
            <a:ext cx="3162300" cy="822325"/>
            <a:chOff x="3168" y="2784"/>
            <a:chExt cx="1992" cy="518"/>
          </a:xfrm>
        </p:grpSpPr>
        <p:sp>
          <p:nvSpPr>
            <p:cNvPr id="17444" name="Text Box 27"/>
            <p:cNvSpPr txBox="1">
              <a:spLocks noChangeArrowheads="1"/>
            </p:cNvSpPr>
            <p:nvPr/>
          </p:nvSpPr>
          <p:spPr bwMode="auto">
            <a:xfrm>
              <a:off x="4128" y="2784"/>
              <a:ext cx="10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Harvest</a:t>
              </a:r>
            </a:p>
            <a:p>
              <a:r>
                <a:rPr lang="en-US" altLang="en-US" sz="2400">
                  <a:latin typeface="Times New Roman" panose="02020603050405020304" pitchFamily="18" charset="0"/>
                </a:rPr>
                <a:t>Regulations</a:t>
              </a:r>
            </a:p>
          </p:txBody>
        </p:sp>
        <p:sp>
          <p:nvSpPr>
            <p:cNvPr id="17445" name="Line 28"/>
            <p:cNvSpPr>
              <a:spLocks noChangeShapeType="1"/>
            </p:cNvSpPr>
            <p:nvPr/>
          </p:nvSpPr>
          <p:spPr bwMode="auto">
            <a:xfrm>
              <a:off x="3168" y="3072"/>
              <a:ext cx="9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 name="Group 29"/>
          <p:cNvGrpSpPr>
            <a:grpSpLocks/>
          </p:cNvGrpSpPr>
          <p:nvPr/>
        </p:nvGrpSpPr>
        <p:grpSpPr bwMode="auto">
          <a:xfrm>
            <a:off x="5791200" y="1905000"/>
            <a:ext cx="1373188" cy="457200"/>
            <a:chOff x="3648" y="1488"/>
            <a:chExt cx="865" cy="288"/>
          </a:xfrm>
        </p:grpSpPr>
        <p:sp>
          <p:nvSpPr>
            <p:cNvPr id="17442" name="Text Box 30"/>
            <p:cNvSpPr txBox="1">
              <a:spLocks noChangeArrowheads="1"/>
            </p:cNvSpPr>
            <p:nvPr/>
          </p:nvSpPr>
          <p:spPr bwMode="auto">
            <a:xfrm>
              <a:off x="3939" y="1488"/>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Effort</a:t>
              </a:r>
            </a:p>
          </p:txBody>
        </p:sp>
        <p:sp>
          <p:nvSpPr>
            <p:cNvPr id="17443" name="Line 31"/>
            <p:cNvSpPr>
              <a:spLocks noChangeShapeType="1"/>
            </p:cNvSpPr>
            <p:nvPr/>
          </p:nvSpPr>
          <p:spPr bwMode="auto">
            <a:xfrm flipH="1">
              <a:off x="3648" y="1632"/>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 name="Group 32"/>
          <p:cNvGrpSpPr>
            <a:grpSpLocks/>
          </p:cNvGrpSpPr>
          <p:nvPr/>
        </p:nvGrpSpPr>
        <p:grpSpPr bwMode="auto">
          <a:xfrm>
            <a:off x="7162800" y="1447800"/>
            <a:ext cx="1566863" cy="822325"/>
            <a:chOff x="4512" y="1200"/>
            <a:chExt cx="987" cy="518"/>
          </a:xfrm>
        </p:grpSpPr>
        <p:sp>
          <p:nvSpPr>
            <p:cNvPr id="17440" name="Text Box 33"/>
            <p:cNvSpPr txBox="1">
              <a:spLocks noChangeArrowheads="1"/>
            </p:cNvSpPr>
            <p:nvPr/>
          </p:nvSpPr>
          <p:spPr bwMode="auto">
            <a:xfrm>
              <a:off x="4722" y="1200"/>
              <a:ext cx="7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Input</a:t>
              </a:r>
            </a:p>
            <a:p>
              <a:r>
                <a:rPr lang="en-US" altLang="en-US" sz="2400">
                  <a:latin typeface="Times New Roman" panose="02020603050405020304" pitchFamily="18" charset="0"/>
                </a:rPr>
                <a:t>Controls</a:t>
              </a:r>
            </a:p>
          </p:txBody>
        </p:sp>
        <p:sp>
          <p:nvSpPr>
            <p:cNvPr id="17441" name="Line 34"/>
            <p:cNvSpPr>
              <a:spLocks noChangeShapeType="1"/>
            </p:cNvSpPr>
            <p:nvPr/>
          </p:nvSpPr>
          <p:spPr bwMode="auto">
            <a:xfrm flipH="1">
              <a:off x="4512" y="1440"/>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35"/>
          <p:cNvGrpSpPr>
            <a:grpSpLocks/>
          </p:cNvGrpSpPr>
          <p:nvPr/>
        </p:nvGrpSpPr>
        <p:grpSpPr bwMode="auto">
          <a:xfrm>
            <a:off x="7162800" y="2530475"/>
            <a:ext cx="1566863" cy="1508125"/>
            <a:chOff x="4512" y="1882"/>
            <a:chExt cx="987" cy="950"/>
          </a:xfrm>
        </p:grpSpPr>
        <p:sp>
          <p:nvSpPr>
            <p:cNvPr id="17437" name="Text Box 36"/>
            <p:cNvSpPr txBox="1">
              <a:spLocks noChangeArrowheads="1"/>
            </p:cNvSpPr>
            <p:nvPr/>
          </p:nvSpPr>
          <p:spPr bwMode="auto">
            <a:xfrm>
              <a:off x="4722" y="1882"/>
              <a:ext cx="7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Output</a:t>
              </a:r>
            </a:p>
            <a:p>
              <a:r>
                <a:rPr lang="en-US" altLang="en-US" sz="2400">
                  <a:latin typeface="Times New Roman" panose="02020603050405020304" pitchFamily="18" charset="0"/>
                </a:rPr>
                <a:t>Controls</a:t>
              </a:r>
            </a:p>
          </p:txBody>
        </p:sp>
        <p:sp>
          <p:nvSpPr>
            <p:cNvPr id="17438" name="Line 37"/>
            <p:cNvSpPr>
              <a:spLocks noChangeShapeType="1"/>
            </p:cNvSpPr>
            <p:nvPr/>
          </p:nvSpPr>
          <p:spPr bwMode="auto">
            <a:xfrm flipH="1" flipV="1">
              <a:off x="4512" y="1968"/>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9" name="Line 38"/>
            <p:cNvSpPr>
              <a:spLocks noChangeShapeType="1"/>
            </p:cNvSpPr>
            <p:nvPr/>
          </p:nvSpPr>
          <p:spPr bwMode="auto">
            <a:xfrm flipV="1">
              <a:off x="4800" y="2352"/>
              <a:ext cx="28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1" name="Group 39"/>
          <p:cNvGrpSpPr>
            <a:grpSpLocks/>
          </p:cNvGrpSpPr>
          <p:nvPr/>
        </p:nvGrpSpPr>
        <p:grpSpPr bwMode="auto">
          <a:xfrm>
            <a:off x="5791200" y="2362200"/>
            <a:ext cx="1350963" cy="457200"/>
            <a:chOff x="3648" y="1776"/>
            <a:chExt cx="851" cy="288"/>
          </a:xfrm>
        </p:grpSpPr>
        <p:sp>
          <p:nvSpPr>
            <p:cNvPr id="17435" name="Text Box 40"/>
            <p:cNvSpPr txBox="1">
              <a:spLocks noChangeArrowheads="1"/>
            </p:cNvSpPr>
            <p:nvPr/>
          </p:nvSpPr>
          <p:spPr bwMode="auto">
            <a:xfrm>
              <a:off x="3936" y="1776"/>
              <a:ext cx="5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Catch</a:t>
              </a:r>
            </a:p>
          </p:txBody>
        </p:sp>
        <p:sp>
          <p:nvSpPr>
            <p:cNvPr id="17436" name="Line 41"/>
            <p:cNvSpPr>
              <a:spLocks noChangeShapeType="1"/>
            </p:cNvSpPr>
            <p:nvPr/>
          </p:nvSpPr>
          <p:spPr bwMode="auto">
            <a:xfrm flipH="1" flipV="1">
              <a:off x="3648" y="1824"/>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 name="Group 42"/>
          <p:cNvGrpSpPr>
            <a:grpSpLocks/>
          </p:cNvGrpSpPr>
          <p:nvPr/>
        </p:nvGrpSpPr>
        <p:grpSpPr bwMode="auto">
          <a:xfrm>
            <a:off x="5105400" y="2743200"/>
            <a:ext cx="1219200" cy="609600"/>
            <a:chOff x="3216" y="2016"/>
            <a:chExt cx="768" cy="384"/>
          </a:xfrm>
        </p:grpSpPr>
        <p:sp>
          <p:nvSpPr>
            <p:cNvPr id="17433" name="Line 43"/>
            <p:cNvSpPr>
              <a:spLocks noChangeShapeType="1"/>
            </p:cNvSpPr>
            <p:nvPr/>
          </p:nvSpPr>
          <p:spPr bwMode="auto">
            <a:xfrm flipH="1">
              <a:off x="3696" y="2016"/>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4" name="Text Box 44"/>
            <p:cNvSpPr txBox="1">
              <a:spLocks noChangeArrowheads="1"/>
            </p:cNvSpPr>
            <p:nvPr/>
          </p:nvSpPr>
          <p:spPr bwMode="auto">
            <a:xfrm>
              <a:off x="3216" y="2112"/>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CPUE</a:t>
              </a:r>
            </a:p>
          </p:txBody>
        </p:sp>
      </p:grpSp>
      <p:sp>
        <p:nvSpPr>
          <p:cNvPr id="34861" name="Line 45"/>
          <p:cNvSpPr>
            <a:spLocks noChangeShapeType="1"/>
          </p:cNvSpPr>
          <p:nvPr/>
        </p:nvSpPr>
        <p:spPr bwMode="auto">
          <a:xfrm flipH="1">
            <a:off x="2971800" y="3124200"/>
            <a:ext cx="2133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3" name="Group 46"/>
          <p:cNvGrpSpPr>
            <a:grpSpLocks/>
          </p:cNvGrpSpPr>
          <p:nvPr/>
        </p:nvGrpSpPr>
        <p:grpSpPr bwMode="auto">
          <a:xfrm>
            <a:off x="3838575" y="3276600"/>
            <a:ext cx="1724025" cy="838200"/>
            <a:chOff x="2418" y="2352"/>
            <a:chExt cx="1086" cy="528"/>
          </a:xfrm>
        </p:grpSpPr>
        <p:sp>
          <p:nvSpPr>
            <p:cNvPr id="17430" name="Text Box 47"/>
            <p:cNvSpPr txBox="1">
              <a:spLocks noChangeArrowheads="1"/>
            </p:cNvSpPr>
            <p:nvPr/>
          </p:nvSpPr>
          <p:spPr bwMode="auto">
            <a:xfrm>
              <a:off x="2418" y="2400"/>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Monitoring</a:t>
              </a:r>
            </a:p>
          </p:txBody>
        </p:sp>
        <p:sp>
          <p:nvSpPr>
            <p:cNvPr id="17431" name="Line 48"/>
            <p:cNvSpPr>
              <a:spLocks noChangeShapeType="1"/>
            </p:cNvSpPr>
            <p:nvPr/>
          </p:nvSpPr>
          <p:spPr bwMode="auto">
            <a:xfrm flipH="1">
              <a:off x="3360" y="235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2" name="Line 49"/>
            <p:cNvSpPr>
              <a:spLocks noChangeShapeType="1"/>
            </p:cNvSpPr>
            <p:nvPr/>
          </p:nvSpPr>
          <p:spPr bwMode="auto">
            <a:xfrm flipH="1">
              <a:off x="2736" y="2640"/>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27" name="Rectangle 50"/>
          <p:cNvSpPr>
            <a:spLocks noGrp="1" noChangeArrowheads="1"/>
          </p:cNvSpPr>
          <p:nvPr>
            <p:ph type="title"/>
          </p:nvPr>
        </p:nvSpPr>
        <p:spPr>
          <a:noFill/>
        </p:spPr>
        <p:txBody>
          <a:bodyPr/>
          <a:lstStyle/>
          <a:p>
            <a:pPr eaLnBrk="1" hangingPunct="1"/>
            <a:r>
              <a:rPr lang="en-US" altLang="en-US" smtClean="0"/>
              <a:t>Conceptual Model</a:t>
            </a:r>
          </a:p>
        </p:txBody>
      </p:sp>
      <p:sp>
        <p:nvSpPr>
          <p:cNvPr id="17428" name="Text Box 51"/>
          <p:cNvSpPr txBox="1">
            <a:spLocks noChangeArrowheads="1"/>
          </p:cNvSpPr>
          <p:nvPr/>
        </p:nvSpPr>
        <p:spPr bwMode="auto">
          <a:xfrm>
            <a:off x="0" y="6583363"/>
            <a:ext cx="3043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From Dr. Mike Hansen, UW-Stevens Point</a:t>
            </a:r>
          </a:p>
        </p:txBody>
      </p:sp>
      <p:sp>
        <p:nvSpPr>
          <p:cNvPr id="34870" name="Text Box 54"/>
          <p:cNvSpPr txBox="1">
            <a:spLocks noChangeArrowheads="1"/>
          </p:cNvSpPr>
          <p:nvPr/>
        </p:nvSpPr>
        <p:spPr bwMode="auto">
          <a:xfrm>
            <a:off x="6443663" y="5181600"/>
            <a:ext cx="20907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Two Sources of “Data”</a:t>
            </a:r>
          </a:p>
        </p:txBody>
      </p:sp>
    </p:spTree>
    <p:extLst>
      <p:ext uri="{BB962C8B-B14F-4D97-AF65-F5344CB8AC3E}">
        <p14:creationId xmlns:p14="http://schemas.microsoft.com/office/powerpoint/2010/main" val="1170237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right)">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right)">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right)">
                                      <p:cBhvr>
                                        <p:cTn id="60" dur="500"/>
                                        <p:tgtEl>
                                          <p:spTgt spid="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34861"/>
                                        </p:tgtEl>
                                        <p:attrNameLst>
                                          <p:attrName>style.visibility</p:attrName>
                                        </p:attrNameLst>
                                      </p:cBhvr>
                                      <p:to>
                                        <p:strVal val="visible"/>
                                      </p:to>
                                    </p:set>
                                    <p:animEffect transition="in" filter="wipe(right)">
                                      <p:cBhvr>
                                        <p:cTn id="65" dur="500"/>
                                        <p:tgtEl>
                                          <p:spTgt spid="3486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87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8" presetClass="entr" presetSubtype="32" fill="hold" grpId="0" nodeType="clickEffect">
                                  <p:stCondLst>
                                    <p:cond delay="0"/>
                                  </p:stCondLst>
                                  <p:childTnLst>
                                    <p:set>
                                      <p:cBhvr>
                                        <p:cTn id="73" dur="1" fill="hold">
                                          <p:stCondLst>
                                            <p:cond delay="0"/>
                                          </p:stCondLst>
                                        </p:cTn>
                                        <p:tgtEl>
                                          <p:spTgt spid="34868"/>
                                        </p:tgtEl>
                                        <p:attrNameLst>
                                          <p:attrName>style.visibility</p:attrName>
                                        </p:attrNameLst>
                                      </p:cBhvr>
                                      <p:to>
                                        <p:strVal val="visible"/>
                                      </p:to>
                                    </p:set>
                                    <p:animEffect transition="in" filter="diamond(out)">
                                      <p:cBhvr>
                                        <p:cTn id="74" dur="2000"/>
                                        <p:tgtEl>
                                          <p:spTgt spid="34868"/>
                                        </p:tgtEl>
                                      </p:cBhvr>
                                    </p:animEffect>
                                  </p:childTnLst>
                                </p:cTn>
                              </p:par>
                              <p:par>
                                <p:cTn id="75" presetID="8" presetClass="entr" presetSubtype="32" fill="hold" grpId="0" nodeType="withEffect">
                                  <p:stCondLst>
                                    <p:cond delay="0"/>
                                  </p:stCondLst>
                                  <p:childTnLst>
                                    <p:set>
                                      <p:cBhvr>
                                        <p:cTn id="76" dur="1" fill="hold">
                                          <p:stCondLst>
                                            <p:cond delay="0"/>
                                          </p:stCondLst>
                                        </p:cTn>
                                        <p:tgtEl>
                                          <p:spTgt spid="34869"/>
                                        </p:tgtEl>
                                        <p:attrNameLst>
                                          <p:attrName>style.visibility</p:attrName>
                                        </p:attrNameLst>
                                      </p:cBhvr>
                                      <p:to>
                                        <p:strVal val="visible"/>
                                      </p:to>
                                    </p:set>
                                    <p:animEffect transition="in" filter="diamond(out)">
                                      <p:cBhvr>
                                        <p:cTn id="77" dur="2000"/>
                                        <p:tgtEl>
                                          <p:spTgt spid="3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9" grpId="0" animBg="1"/>
      <p:bldP spid="34868" grpId="0" animBg="1"/>
      <p:bldP spid="34861" grpId="0" animBg="1"/>
      <p:bldP spid="348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2628D7-9579-466A-AA6C-AD55FFC2FE97}" type="slidenum">
              <a:rPr lang="en-US" smtClean="0"/>
              <a:pPr eaLnBrk="1" hangingPunct="1"/>
              <a:t>14</a:t>
            </a:fld>
            <a:endParaRPr lang="en-US" smtClean="0"/>
          </a:p>
        </p:txBody>
      </p:sp>
      <p:sp>
        <p:nvSpPr>
          <p:cNvPr id="19460" name="Rectangle 2"/>
          <p:cNvSpPr>
            <a:spLocks noGrp="1" noChangeArrowheads="1"/>
          </p:cNvSpPr>
          <p:nvPr>
            <p:ph type="title"/>
          </p:nvPr>
        </p:nvSpPr>
        <p:spPr/>
        <p:txBody>
          <a:bodyPr/>
          <a:lstStyle/>
          <a:p>
            <a:pPr eaLnBrk="1" hangingPunct="1"/>
            <a:r>
              <a:rPr lang="en-US" sz="4000" smtClean="0"/>
              <a:t>Fisheries Management: Art &amp; Science</a:t>
            </a:r>
          </a:p>
        </p:txBody>
      </p:sp>
      <p:sp>
        <p:nvSpPr>
          <p:cNvPr id="36867" name="Rectangle 3"/>
          <p:cNvSpPr>
            <a:spLocks noGrp="1" noChangeArrowheads="1"/>
          </p:cNvSpPr>
          <p:nvPr>
            <p:ph type="body" idx="1"/>
          </p:nvPr>
        </p:nvSpPr>
        <p:spPr>
          <a:xfrm>
            <a:off x="152400" y="1066800"/>
            <a:ext cx="8839200" cy="5486400"/>
          </a:xfrm>
        </p:spPr>
        <p:txBody>
          <a:bodyPr/>
          <a:lstStyle/>
          <a:p>
            <a:pPr eaLnBrk="1" hangingPunct="1"/>
            <a:r>
              <a:rPr lang="en-US" sz="2800" b="1" dirty="0" smtClean="0"/>
              <a:t>Science</a:t>
            </a:r>
          </a:p>
          <a:p>
            <a:pPr lvl="1" eaLnBrk="1" hangingPunct="1"/>
            <a:r>
              <a:rPr lang="en-US" sz="2400" dirty="0" smtClean="0"/>
              <a:t>Estimate parameters of the stock to be managed.</a:t>
            </a:r>
          </a:p>
          <a:p>
            <a:pPr lvl="1" eaLnBrk="1" hangingPunct="1"/>
            <a:r>
              <a:rPr lang="en-US" sz="2400" dirty="0" smtClean="0"/>
              <a:t>Statistics and model based.</a:t>
            </a:r>
          </a:p>
          <a:p>
            <a:pPr lvl="1" eaLnBrk="1" hangingPunct="1"/>
            <a:r>
              <a:rPr lang="en-US" sz="2400" dirty="0" smtClean="0"/>
              <a:t>Generally “well-known.”</a:t>
            </a:r>
          </a:p>
          <a:p>
            <a:pPr lvl="1" eaLnBrk="1" hangingPunct="1">
              <a:buFontTx/>
              <a:buNone/>
            </a:pPr>
            <a:endParaRPr lang="en-US" sz="1200" dirty="0" smtClean="0"/>
          </a:p>
          <a:p>
            <a:pPr eaLnBrk="1" hangingPunct="1"/>
            <a:r>
              <a:rPr lang="en-US" sz="2800" b="1" dirty="0" smtClean="0"/>
              <a:t>Art</a:t>
            </a:r>
          </a:p>
          <a:p>
            <a:pPr lvl="1" eaLnBrk="1" hangingPunct="1"/>
            <a:r>
              <a:rPr lang="en-US" sz="2400" dirty="0" smtClean="0"/>
              <a:t>Forming management decision from science information and knowledge of stakeholders, society, etc.</a:t>
            </a:r>
          </a:p>
          <a:p>
            <a:pPr lvl="1" eaLnBrk="1" hangingPunct="1"/>
            <a:r>
              <a:rPr lang="en-US" sz="2400" dirty="0" smtClean="0"/>
              <a:t>Incorporates a wide array of information.</a:t>
            </a:r>
          </a:p>
          <a:p>
            <a:pPr lvl="1" eaLnBrk="1" hangingPunct="1"/>
            <a:r>
              <a:rPr lang="en-US" sz="2400" dirty="0" smtClean="0"/>
              <a:t>Incorporates uncertainty, precautionary principle.</a:t>
            </a:r>
          </a:p>
          <a:p>
            <a:pPr lvl="1" eaLnBrk="1" hangingPunct="1"/>
            <a:r>
              <a:rPr lang="en-US" sz="2400" dirty="0" smtClean="0"/>
              <a:t>May be specific to situation.</a:t>
            </a:r>
          </a:p>
          <a:p>
            <a:pPr lvl="1" eaLnBrk="1" hangingPunct="1"/>
            <a:r>
              <a:rPr lang="en-US" sz="2400" dirty="0" smtClean="0"/>
              <a:t>May rely on experience.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Management</a:t>
            </a:r>
            <a:endParaRPr lang="en-US" dirty="0"/>
          </a:p>
        </p:txBody>
      </p:sp>
      <p:sp>
        <p:nvSpPr>
          <p:cNvPr id="3" name="Content Placeholder 2"/>
          <p:cNvSpPr>
            <a:spLocks noGrp="1"/>
          </p:cNvSpPr>
          <p:nvPr>
            <p:ph idx="1"/>
          </p:nvPr>
        </p:nvSpPr>
        <p:spPr>
          <a:xfrm>
            <a:off x="76200" y="1143000"/>
            <a:ext cx="9067800" cy="5334000"/>
          </a:xfrm>
        </p:spPr>
        <p:txBody>
          <a:bodyPr/>
          <a:lstStyle/>
          <a:p>
            <a:r>
              <a:rPr lang="en-US" dirty="0" smtClean="0"/>
              <a:t>Structured, iterative process of decision making</a:t>
            </a:r>
          </a:p>
          <a:p>
            <a:r>
              <a:rPr lang="en-US" dirty="0" smtClean="0"/>
              <a:t>Experimentation with management decisions</a:t>
            </a:r>
          </a:p>
          <a:p>
            <a:endParaRPr lang="en-US" dirty="0" smtClean="0"/>
          </a:p>
          <a:p>
            <a:r>
              <a:rPr lang="en-US" dirty="0" smtClean="0"/>
              <a:t>Aims</a:t>
            </a:r>
          </a:p>
          <a:p>
            <a:pPr lvl="1"/>
            <a:r>
              <a:rPr lang="en-US" dirty="0" smtClean="0"/>
              <a:t>Meet management objective(s)</a:t>
            </a:r>
          </a:p>
          <a:p>
            <a:pPr lvl="1"/>
            <a:r>
              <a:rPr lang="en-US" dirty="0" smtClean="0"/>
              <a:t>Accrue information to inform future decisions</a:t>
            </a:r>
          </a:p>
          <a:p>
            <a:pPr lvl="1"/>
            <a:r>
              <a:rPr lang="en-US" dirty="0" smtClean="0"/>
              <a:t>Reduce uncertainty over time</a:t>
            </a:r>
          </a:p>
          <a:p>
            <a:r>
              <a:rPr lang="en-US" dirty="0" smtClean="0"/>
              <a:t>Challenges</a:t>
            </a:r>
          </a:p>
          <a:p>
            <a:pPr lvl="1"/>
            <a:r>
              <a:rPr lang="en-US" dirty="0" smtClean="0"/>
              <a:t>Balance short-term management outcome with long-term increase in knowledge</a:t>
            </a:r>
            <a:endParaRPr lang="en-US" dirty="0"/>
          </a:p>
        </p:txBody>
      </p:sp>
      <p:sp>
        <p:nvSpPr>
          <p:cNvPr id="4" name="Footer Placeholder 3"/>
          <p:cNvSpPr>
            <a:spLocks noGrp="1"/>
          </p:cNvSpPr>
          <p:nvPr>
            <p:ph type="ftr" sz="quarter" idx="10"/>
          </p:nvPr>
        </p:nvSpPr>
        <p:spPr/>
        <p:txBody>
          <a:bodyPr/>
          <a:lstStyle/>
          <a:p>
            <a:pPr>
              <a:defRPr/>
            </a:pPr>
            <a:r>
              <a:rPr lang="en-US" smtClean="0"/>
              <a:t>Introduction</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15</a:t>
            </a:fld>
            <a:endParaRPr lang="en-US"/>
          </a:p>
        </p:txBody>
      </p:sp>
    </p:spTree>
    <p:extLst>
      <p:ext uri="{BB962C8B-B14F-4D97-AF65-F5344CB8AC3E}">
        <p14:creationId xmlns:p14="http://schemas.microsoft.com/office/powerpoint/2010/main" val="403724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94"/>
          <a:stretch/>
        </p:blipFill>
        <p:spPr>
          <a:xfrm>
            <a:off x="288527" y="906582"/>
            <a:ext cx="8169673" cy="5714818"/>
          </a:xfrm>
          <a:prstGeom prst="rect">
            <a:avLst/>
          </a:prstGeom>
          <a:solidFill>
            <a:srgbClr val="F4F3EC"/>
          </a:solidFill>
        </p:spPr>
      </p:pic>
      <p:sp>
        <p:nvSpPr>
          <p:cNvPr id="2" name="Title 1"/>
          <p:cNvSpPr>
            <a:spLocks noGrp="1"/>
          </p:cNvSpPr>
          <p:nvPr>
            <p:ph type="title"/>
          </p:nvPr>
        </p:nvSpPr>
        <p:spPr>
          <a:xfrm>
            <a:off x="76200" y="-152400"/>
            <a:ext cx="8915400" cy="1143000"/>
          </a:xfrm>
        </p:spPr>
        <p:txBody>
          <a:bodyPr>
            <a:normAutofit/>
          </a:bodyPr>
          <a:lstStyle/>
          <a:p>
            <a:r>
              <a:rPr lang="en-US" dirty="0" smtClean="0"/>
              <a:t>Example: Black bass and walleye</a:t>
            </a:r>
            <a:endParaRPr lang="en-US" dirty="0"/>
          </a:p>
        </p:txBody>
      </p:sp>
      <p:sp>
        <p:nvSpPr>
          <p:cNvPr id="3" name="TextBox 2"/>
          <p:cNvSpPr txBox="1"/>
          <p:nvPr/>
        </p:nvSpPr>
        <p:spPr>
          <a:xfrm>
            <a:off x="1049168" y="2557790"/>
            <a:ext cx="870751" cy="523220"/>
          </a:xfrm>
          <a:prstGeom prst="rect">
            <a:avLst/>
          </a:prstGeom>
          <a:noFill/>
        </p:spPr>
        <p:txBody>
          <a:bodyPr wrap="none" rtlCol="0">
            <a:spAutoFit/>
          </a:bodyPr>
          <a:lstStyle/>
          <a:p>
            <a:r>
              <a:rPr lang="en-US" sz="2800" b="1" dirty="0" smtClean="0">
                <a:solidFill>
                  <a:schemeClr val="accent1">
                    <a:lumMod val="50000"/>
                  </a:schemeClr>
                </a:solidFill>
              </a:rPr>
              <a:t>SMB</a:t>
            </a:r>
            <a:endParaRPr lang="en-US" sz="2800" b="1" dirty="0">
              <a:solidFill>
                <a:schemeClr val="accent1">
                  <a:lumMod val="50000"/>
                </a:schemeClr>
              </a:solidFill>
            </a:endParaRPr>
          </a:p>
        </p:txBody>
      </p:sp>
      <p:sp>
        <p:nvSpPr>
          <p:cNvPr id="4" name="TextBox 3"/>
          <p:cNvSpPr txBox="1"/>
          <p:nvPr/>
        </p:nvSpPr>
        <p:spPr>
          <a:xfrm>
            <a:off x="1066800" y="1949688"/>
            <a:ext cx="853119" cy="523220"/>
          </a:xfrm>
          <a:prstGeom prst="rect">
            <a:avLst/>
          </a:prstGeom>
          <a:noFill/>
        </p:spPr>
        <p:txBody>
          <a:bodyPr wrap="none" rtlCol="0">
            <a:spAutoFit/>
          </a:bodyPr>
          <a:lstStyle/>
          <a:p>
            <a:r>
              <a:rPr lang="en-US" sz="2800" b="1" dirty="0" smtClean="0">
                <a:solidFill>
                  <a:schemeClr val="accent1">
                    <a:lumMod val="40000"/>
                    <a:lumOff val="60000"/>
                  </a:schemeClr>
                </a:solidFill>
              </a:rPr>
              <a:t>LMB</a:t>
            </a:r>
            <a:endParaRPr lang="en-US" sz="2800" b="1" dirty="0">
              <a:solidFill>
                <a:schemeClr val="accent1">
                  <a:lumMod val="40000"/>
                  <a:lumOff val="60000"/>
                </a:schemeClr>
              </a:solidFill>
            </a:endParaRPr>
          </a:p>
        </p:txBody>
      </p:sp>
      <p:sp>
        <p:nvSpPr>
          <p:cNvPr id="7" name="Rectangle 6"/>
          <p:cNvSpPr/>
          <p:nvPr/>
        </p:nvSpPr>
        <p:spPr>
          <a:xfrm>
            <a:off x="4114800" y="3649044"/>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3553312"/>
            <a:ext cx="2974789" cy="369332"/>
          </a:xfrm>
          <a:prstGeom prst="rect">
            <a:avLst/>
          </a:prstGeom>
          <a:noFill/>
        </p:spPr>
        <p:txBody>
          <a:bodyPr wrap="none" rtlCol="0">
            <a:spAutoFit/>
          </a:bodyPr>
          <a:lstStyle/>
          <a:p>
            <a:r>
              <a:rPr lang="en-US" dirty="0" smtClean="0"/>
              <a:t>YOY Walleye (Ceded Territory)</a:t>
            </a:r>
            <a:endParaRPr lang="en-US" dirty="0"/>
          </a:p>
        </p:txBody>
      </p:sp>
      <p:sp>
        <p:nvSpPr>
          <p:cNvPr id="9" name="Rectangle 8"/>
          <p:cNvSpPr/>
          <p:nvPr/>
        </p:nvSpPr>
        <p:spPr>
          <a:xfrm rot="16200000">
            <a:off x="-42959" y="3541064"/>
            <a:ext cx="1186191" cy="26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1441235" y="3450374"/>
            <a:ext cx="3825086" cy="400110"/>
          </a:xfrm>
          <a:prstGeom prst="rect">
            <a:avLst/>
          </a:prstGeom>
          <a:noFill/>
        </p:spPr>
        <p:txBody>
          <a:bodyPr wrap="none" rtlCol="0">
            <a:spAutoFit/>
          </a:bodyPr>
          <a:lstStyle/>
          <a:p>
            <a:r>
              <a:rPr lang="en-US" sz="2000" dirty="0" smtClean="0"/>
              <a:t>LN(CPUE)- annual mean +/- SE</a:t>
            </a:r>
            <a:endParaRPr lang="en-US" sz="2000" dirty="0"/>
          </a:p>
        </p:txBody>
      </p:sp>
      <p:sp>
        <p:nvSpPr>
          <p:cNvPr id="12" name="Rectangle 11"/>
          <p:cNvSpPr/>
          <p:nvPr/>
        </p:nvSpPr>
        <p:spPr>
          <a:xfrm>
            <a:off x="4111491" y="1173617"/>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66800" y="1066800"/>
            <a:ext cx="2645340" cy="369332"/>
          </a:xfrm>
          <a:prstGeom prst="rect">
            <a:avLst/>
          </a:prstGeom>
          <a:noFill/>
        </p:spPr>
        <p:txBody>
          <a:bodyPr wrap="none" rtlCol="0">
            <a:spAutoFit/>
          </a:bodyPr>
          <a:lstStyle/>
          <a:p>
            <a:r>
              <a:rPr lang="en-US" dirty="0" smtClean="0"/>
              <a:t>Bass &gt;8 inches (statewide)</a:t>
            </a:r>
            <a:endParaRPr lang="en-US" dirty="0"/>
          </a:p>
        </p:txBody>
      </p:sp>
      <p:sp>
        <p:nvSpPr>
          <p:cNvPr id="8" name="TextBox 7"/>
          <p:cNvSpPr txBox="1"/>
          <p:nvPr/>
        </p:nvSpPr>
        <p:spPr>
          <a:xfrm>
            <a:off x="6649462" y="3928646"/>
            <a:ext cx="1503938" cy="338554"/>
          </a:xfrm>
          <a:prstGeom prst="rect">
            <a:avLst/>
          </a:prstGeom>
          <a:noFill/>
        </p:spPr>
        <p:txBody>
          <a:bodyPr wrap="none" rtlCol="0">
            <a:spAutoFit/>
          </a:bodyPr>
          <a:lstStyle/>
          <a:p>
            <a:r>
              <a:rPr lang="en-US" sz="1600" dirty="0" smtClean="0"/>
              <a:t>R</a:t>
            </a:r>
            <a:r>
              <a:rPr lang="en-US" sz="1600" baseline="30000" dirty="0" smtClean="0"/>
              <a:t>2</a:t>
            </a:r>
            <a:r>
              <a:rPr lang="en-US" sz="1600" dirty="0" smtClean="0"/>
              <a:t>=0.28, p=0.01</a:t>
            </a:r>
            <a:endParaRPr lang="en-US" sz="1600" dirty="0"/>
          </a:p>
        </p:txBody>
      </p:sp>
      <p:sp>
        <p:nvSpPr>
          <p:cNvPr id="13" name="TextBox 12"/>
          <p:cNvSpPr txBox="1"/>
          <p:nvPr/>
        </p:nvSpPr>
        <p:spPr>
          <a:xfrm>
            <a:off x="5867400" y="2971800"/>
            <a:ext cx="2186817" cy="584775"/>
          </a:xfrm>
          <a:prstGeom prst="rect">
            <a:avLst/>
          </a:prstGeom>
          <a:noFill/>
        </p:spPr>
        <p:txBody>
          <a:bodyPr wrap="none" rtlCol="0">
            <a:spAutoFit/>
          </a:bodyPr>
          <a:lstStyle/>
          <a:p>
            <a:r>
              <a:rPr lang="en-US" sz="1600" dirty="0" smtClean="0"/>
              <a:t>LMB</a:t>
            </a:r>
            <a:r>
              <a:rPr lang="en-US" sz="1600" dirty="0"/>
              <a:t>: </a:t>
            </a:r>
            <a:r>
              <a:rPr lang="en-US" sz="1600" dirty="0" smtClean="0"/>
              <a:t>R</a:t>
            </a:r>
            <a:r>
              <a:rPr lang="en-US" sz="1600" baseline="30000" dirty="0" smtClean="0"/>
              <a:t>2</a:t>
            </a:r>
            <a:r>
              <a:rPr lang="en-US" sz="1600" dirty="0" smtClean="0"/>
              <a:t>=0.46, p=0.0006</a:t>
            </a:r>
            <a:endParaRPr lang="en-US" sz="1600" dirty="0"/>
          </a:p>
          <a:p>
            <a:r>
              <a:rPr lang="en-US" sz="1600" dirty="0" smtClean="0"/>
              <a:t>SMB: R</a:t>
            </a:r>
            <a:r>
              <a:rPr lang="en-US" sz="1600" baseline="30000" dirty="0" smtClean="0"/>
              <a:t>2</a:t>
            </a:r>
            <a:r>
              <a:rPr lang="en-US" sz="1600" dirty="0" smtClean="0"/>
              <a:t>=0.19, p=0.05</a:t>
            </a:r>
            <a:endParaRPr lang="en-US" sz="1600" dirty="0"/>
          </a:p>
        </p:txBody>
      </p:sp>
      <p:sp>
        <p:nvSpPr>
          <p:cNvPr id="14" name="TextBox 50"/>
          <p:cNvSpPr txBox="1">
            <a:spLocks noChangeArrowheads="1"/>
          </p:cNvSpPr>
          <p:nvPr/>
        </p:nvSpPr>
        <p:spPr bwMode="auto">
          <a:xfrm>
            <a:off x="6952374" y="6592956"/>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Tree>
    <p:extLst>
      <p:ext uri="{BB962C8B-B14F-4D97-AF65-F5344CB8AC3E}">
        <p14:creationId xmlns:p14="http://schemas.microsoft.com/office/powerpoint/2010/main" val="879652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76200" y="147935"/>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smtClean="0">
                <a:solidFill>
                  <a:srgbClr val="003300"/>
                </a:solidFill>
              </a:rPr>
              <a:t>Black Bass &amp; Walleye: Complex &amp; Uncertain Interactions</a:t>
            </a:r>
            <a:endParaRPr lang="en-US" sz="2400" b="1" dirty="0">
              <a:solidFill>
                <a:srgbClr val="003300"/>
              </a:solidFill>
            </a:endParaRPr>
          </a:p>
        </p:txBody>
      </p:sp>
      <p:pic>
        <p:nvPicPr>
          <p:cNvPr id="28676" name="Picture 3" descr="walleye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34000" y="838200"/>
            <a:ext cx="3352800" cy="170021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pic>
        <p:nvPicPr>
          <p:cNvPr id="28677" name="Picture 4" descr="lmb-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1000" y="838200"/>
            <a:ext cx="3429000" cy="170497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sp>
        <p:nvSpPr>
          <p:cNvPr id="28678" name="Line 5"/>
          <p:cNvSpPr>
            <a:spLocks noChangeShapeType="1"/>
          </p:cNvSpPr>
          <p:nvPr/>
        </p:nvSpPr>
        <p:spPr bwMode="auto">
          <a:xfrm>
            <a:off x="4114800" y="1066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flipH="1">
            <a:off x="4038600" y="2209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Text Box 15"/>
          <p:cNvSpPr txBox="1">
            <a:spLocks noChangeArrowheads="1"/>
          </p:cNvSpPr>
          <p:nvPr/>
        </p:nvSpPr>
        <p:spPr bwMode="auto">
          <a:xfrm>
            <a:off x="3886200" y="1219200"/>
            <a:ext cx="129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4400" b="1" dirty="0"/>
              <a:t>?</a:t>
            </a:r>
          </a:p>
        </p:txBody>
      </p:sp>
      <p:sp>
        <p:nvSpPr>
          <p:cNvPr id="28715" name="Text Box 42"/>
          <p:cNvSpPr txBox="1">
            <a:spLocks noChangeArrowheads="1"/>
          </p:cNvSpPr>
          <p:nvPr/>
        </p:nvSpPr>
        <p:spPr bwMode="auto">
          <a:xfrm>
            <a:off x="762000" y="3048000"/>
            <a:ext cx="1981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a:solidFill>
                  <a:schemeClr val="accent2"/>
                </a:solidFill>
              </a:rPr>
              <a:t>Exploitation</a:t>
            </a:r>
          </a:p>
        </p:txBody>
      </p:sp>
      <p:sp>
        <p:nvSpPr>
          <p:cNvPr id="28717" name="Line 44"/>
          <p:cNvSpPr>
            <a:spLocks noChangeShapeType="1"/>
          </p:cNvSpPr>
          <p:nvPr/>
        </p:nvSpPr>
        <p:spPr bwMode="auto">
          <a:xfrm flipV="1">
            <a:off x="1676400" y="2590800"/>
            <a:ext cx="0" cy="3810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0" name="Text Box 7"/>
          <p:cNvSpPr txBox="1">
            <a:spLocks noChangeArrowheads="1"/>
          </p:cNvSpPr>
          <p:nvPr/>
        </p:nvSpPr>
        <p:spPr bwMode="auto">
          <a:xfrm>
            <a:off x="457200" y="6096000"/>
            <a:ext cx="3276600" cy="466725"/>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3300"/>
                </a:solidFill>
              </a:rPr>
              <a:t>Lower water levels</a:t>
            </a:r>
          </a:p>
        </p:txBody>
      </p:sp>
      <p:sp>
        <p:nvSpPr>
          <p:cNvPr id="28681" name="Text Box 8"/>
          <p:cNvSpPr txBox="1">
            <a:spLocks noChangeArrowheads="1"/>
          </p:cNvSpPr>
          <p:nvPr/>
        </p:nvSpPr>
        <p:spPr bwMode="auto">
          <a:xfrm>
            <a:off x="5257800" y="6096000"/>
            <a:ext cx="3581400" cy="46672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800000"/>
                </a:solidFill>
              </a:rPr>
              <a:t>Warming temperatures</a:t>
            </a:r>
          </a:p>
        </p:txBody>
      </p:sp>
      <p:sp>
        <p:nvSpPr>
          <p:cNvPr id="28682" name="Line 9"/>
          <p:cNvSpPr>
            <a:spLocks noChangeShapeType="1"/>
          </p:cNvSpPr>
          <p:nvPr/>
        </p:nvSpPr>
        <p:spPr bwMode="auto">
          <a:xfrm flipH="1" flipV="1">
            <a:off x="3276600" y="2590800"/>
            <a:ext cx="4800600" cy="3429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Line 10"/>
          <p:cNvSpPr>
            <a:spLocks noChangeShapeType="1"/>
          </p:cNvSpPr>
          <p:nvPr/>
        </p:nvSpPr>
        <p:spPr bwMode="auto">
          <a:xfrm flipV="1">
            <a:off x="8686800" y="2667000"/>
            <a:ext cx="0" cy="33528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4" name="Line 11"/>
          <p:cNvSpPr>
            <a:spLocks noChangeShapeType="1"/>
          </p:cNvSpPr>
          <p:nvPr/>
        </p:nvSpPr>
        <p:spPr bwMode="auto">
          <a:xfrm flipV="1">
            <a:off x="609600" y="2667000"/>
            <a:ext cx="472440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5" name="Line 12"/>
          <p:cNvSpPr>
            <a:spLocks noChangeShapeType="1"/>
          </p:cNvSpPr>
          <p:nvPr/>
        </p:nvSpPr>
        <p:spPr bwMode="auto">
          <a:xfrm flipV="1">
            <a:off x="457200" y="2667000"/>
            <a:ext cx="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Line 13"/>
          <p:cNvSpPr>
            <a:spLocks noChangeShapeType="1"/>
          </p:cNvSpPr>
          <p:nvPr/>
        </p:nvSpPr>
        <p:spPr bwMode="auto">
          <a:xfrm>
            <a:off x="3886200" y="6248400"/>
            <a:ext cx="1219200" cy="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7" name="Line 14"/>
          <p:cNvSpPr>
            <a:spLocks noChangeShapeType="1"/>
          </p:cNvSpPr>
          <p:nvPr/>
        </p:nvSpPr>
        <p:spPr bwMode="auto">
          <a:xfrm flipH="1">
            <a:off x="3886200" y="6477000"/>
            <a:ext cx="1219200" cy="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9" name="Text Box 16"/>
          <p:cNvSpPr txBox="1">
            <a:spLocks noChangeArrowheads="1"/>
          </p:cNvSpPr>
          <p:nvPr/>
        </p:nvSpPr>
        <p:spPr bwMode="auto">
          <a:xfrm>
            <a:off x="533400" y="3962400"/>
            <a:ext cx="2133600" cy="46672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009900"/>
                </a:solidFill>
              </a:rPr>
              <a:t>Macrophytes</a:t>
            </a:r>
          </a:p>
        </p:txBody>
      </p:sp>
      <p:sp>
        <p:nvSpPr>
          <p:cNvPr id="28690" name="Line 17"/>
          <p:cNvSpPr>
            <a:spLocks noChangeShapeType="1"/>
          </p:cNvSpPr>
          <p:nvPr/>
        </p:nvSpPr>
        <p:spPr bwMode="auto">
          <a:xfrm flipV="1">
            <a:off x="990600" y="4495800"/>
            <a:ext cx="0" cy="1524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1" name="Text Box 18"/>
          <p:cNvSpPr txBox="1">
            <a:spLocks noChangeArrowheads="1"/>
          </p:cNvSpPr>
          <p:nvPr/>
        </p:nvSpPr>
        <p:spPr bwMode="auto">
          <a:xfrm>
            <a:off x="3581400" y="4343400"/>
            <a:ext cx="1981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t>Other fishes</a:t>
            </a:r>
          </a:p>
        </p:txBody>
      </p:sp>
      <p:sp>
        <p:nvSpPr>
          <p:cNvPr id="28692" name="Line 19"/>
          <p:cNvSpPr>
            <a:spLocks noChangeShapeType="1"/>
          </p:cNvSpPr>
          <p:nvPr/>
        </p:nvSpPr>
        <p:spPr bwMode="auto">
          <a:xfrm>
            <a:off x="2743200" y="4267200"/>
            <a:ext cx="762000" cy="2286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3" name="Line 20"/>
          <p:cNvSpPr>
            <a:spLocks noChangeShapeType="1"/>
          </p:cNvSpPr>
          <p:nvPr/>
        </p:nvSpPr>
        <p:spPr bwMode="auto">
          <a:xfrm flipV="1">
            <a:off x="609600" y="2667000"/>
            <a:ext cx="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Line 21"/>
          <p:cNvSpPr>
            <a:spLocks noChangeShapeType="1"/>
          </p:cNvSpPr>
          <p:nvPr/>
        </p:nvSpPr>
        <p:spPr bwMode="auto">
          <a:xfrm flipV="1">
            <a:off x="2514600" y="2667000"/>
            <a:ext cx="419100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5" name="Line 22"/>
          <p:cNvSpPr>
            <a:spLocks noChangeShapeType="1"/>
          </p:cNvSpPr>
          <p:nvPr/>
        </p:nvSpPr>
        <p:spPr bwMode="auto">
          <a:xfrm flipH="1" flipV="1">
            <a:off x="3276600" y="2667000"/>
            <a:ext cx="8382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6" name="Line 23"/>
          <p:cNvSpPr>
            <a:spLocks noChangeShapeType="1"/>
          </p:cNvSpPr>
          <p:nvPr/>
        </p:nvSpPr>
        <p:spPr bwMode="auto">
          <a:xfrm>
            <a:off x="2667000" y="2667000"/>
            <a:ext cx="1295400" cy="16002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7" name="Line 24"/>
          <p:cNvSpPr>
            <a:spLocks noChangeShapeType="1"/>
          </p:cNvSpPr>
          <p:nvPr/>
        </p:nvSpPr>
        <p:spPr bwMode="auto">
          <a:xfrm flipV="1">
            <a:off x="5029200" y="2667000"/>
            <a:ext cx="7620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8" name="Line 25"/>
          <p:cNvSpPr>
            <a:spLocks noChangeShapeType="1"/>
          </p:cNvSpPr>
          <p:nvPr/>
        </p:nvSpPr>
        <p:spPr bwMode="auto">
          <a:xfrm flipV="1">
            <a:off x="3276600" y="4876800"/>
            <a:ext cx="7620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9" name="Line 26"/>
          <p:cNvSpPr>
            <a:spLocks noChangeShapeType="1"/>
          </p:cNvSpPr>
          <p:nvPr/>
        </p:nvSpPr>
        <p:spPr bwMode="auto">
          <a:xfrm flipH="1">
            <a:off x="5334000" y="2667000"/>
            <a:ext cx="1066800" cy="15240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0" name="Line 27"/>
          <p:cNvSpPr>
            <a:spLocks noChangeShapeType="1"/>
          </p:cNvSpPr>
          <p:nvPr/>
        </p:nvSpPr>
        <p:spPr bwMode="auto">
          <a:xfrm flipH="1" flipV="1">
            <a:off x="5181600" y="4876800"/>
            <a:ext cx="762000" cy="1143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1" name="Line 28"/>
          <p:cNvSpPr>
            <a:spLocks noChangeShapeType="1"/>
          </p:cNvSpPr>
          <p:nvPr/>
        </p:nvSpPr>
        <p:spPr bwMode="auto">
          <a:xfrm flipH="1" flipV="1">
            <a:off x="2743200" y="4419600"/>
            <a:ext cx="2819400" cy="1600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2" name="Text Box 29"/>
          <p:cNvSpPr txBox="1">
            <a:spLocks noChangeArrowheads="1"/>
          </p:cNvSpPr>
          <p:nvPr/>
        </p:nvSpPr>
        <p:spPr bwMode="auto">
          <a:xfrm>
            <a:off x="6248400" y="3124200"/>
            <a:ext cx="2133600" cy="831850"/>
          </a:xfrm>
          <a:prstGeom prst="rect">
            <a:avLst/>
          </a:prstGeom>
          <a:noFill/>
          <a:ln w="9525">
            <a:solidFill>
              <a:srgbClr val="4D4D4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4D4D4D"/>
                </a:solidFill>
              </a:rPr>
              <a:t>Shoreline development</a:t>
            </a:r>
          </a:p>
        </p:txBody>
      </p:sp>
      <p:sp>
        <p:nvSpPr>
          <p:cNvPr id="28703" name="Line 30"/>
          <p:cNvSpPr>
            <a:spLocks noChangeShapeType="1"/>
          </p:cNvSpPr>
          <p:nvPr/>
        </p:nvSpPr>
        <p:spPr bwMode="auto">
          <a:xfrm flipH="1">
            <a:off x="2743200" y="3733800"/>
            <a:ext cx="3352800" cy="2286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4" name="Line 31"/>
          <p:cNvSpPr>
            <a:spLocks noChangeShapeType="1"/>
          </p:cNvSpPr>
          <p:nvPr/>
        </p:nvSpPr>
        <p:spPr bwMode="auto">
          <a:xfrm flipV="1">
            <a:off x="7239000" y="2590800"/>
            <a:ext cx="0" cy="457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Line 32"/>
          <p:cNvSpPr>
            <a:spLocks noChangeShapeType="1"/>
          </p:cNvSpPr>
          <p:nvPr/>
        </p:nvSpPr>
        <p:spPr bwMode="auto">
          <a:xfrm flipH="1" flipV="1">
            <a:off x="2819400" y="2667000"/>
            <a:ext cx="3276600" cy="838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6" name="Line 33"/>
          <p:cNvSpPr>
            <a:spLocks noChangeShapeType="1"/>
          </p:cNvSpPr>
          <p:nvPr/>
        </p:nvSpPr>
        <p:spPr bwMode="auto">
          <a:xfrm flipV="1">
            <a:off x="3657600" y="4038600"/>
            <a:ext cx="3048000" cy="19812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Text Box 34"/>
          <p:cNvSpPr txBox="1">
            <a:spLocks noChangeArrowheads="1"/>
          </p:cNvSpPr>
          <p:nvPr/>
        </p:nvSpPr>
        <p:spPr bwMode="auto">
          <a:xfrm>
            <a:off x="7086600" y="4343400"/>
            <a:ext cx="1447800" cy="831850"/>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0066"/>
                </a:solidFill>
              </a:rPr>
              <a:t>Invasive species</a:t>
            </a:r>
          </a:p>
        </p:txBody>
      </p:sp>
      <p:sp>
        <p:nvSpPr>
          <p:cNvPr id="28708" name="Line 35"/>
          <p:cNvSpPr>
            <a:spLocks noChangeShapeType="1"/>
          </p:cNvSpPr>
          <p:nvPr/>
        </p:nvSpPr>
        <p:spPr bwMode="auto">
          <a:xfrm flipV="1">
            <a:off x="8534400" y="2667000"/>
            <a:ext cx="0" cy="1524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9" name="Line 36"/>
          <p:cNvSpPr>
            <a:spLocks noChangeShapeType="1"/>
          </p:cNvSpPr>
          <p:nvPr/>
        </p:nvSpPr>
        <p:spPr bwMode="auto">
          <a:xfrm>
            <a:off x="7239000" y="3962400"/>
            <a:ext cx="457200" cy="3048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Line 37"/>
          <p:cNvSpPr>
            <a:spLocks noChangeShapeType="1"/>
          </p:cNvSpPr>
          <p:nvPr/>
        </p:nvSpPr>
        <p:spPr bwMode="auto">
          <a:xfrm flipH="1" flipV="1">
            <a:off x="5638800" y="4572000"/>
            <a:ext cx="1371600" cy="152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1" name="Line 38"/>
          <p:cNvSpPr>
            <a:spLocks noChangeShapeType="1"/>
          </p:cNvSpPr>
          <p:nvPr/>
        </p:nvSpPr>
        <p:spPr bwMode="auto">
          <a:xfrm flipH="1" flipV="1">
            <a:off x="2743200" y="4038600"/>
            <a:ext cx="4191000" cy="381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2" name="Line 39"/>
          <p:cNvSpPr>
            <a:spLocks noChangeShapeType="1"/>
          </p:cNvSpPr>
          <p:nvPr/>
        </p:nvSpPr>
        <p:spPr bwMode="auto">
          <a:xfrm flipH="1" flipV="1">
            <a:off x="3886200" y="2590800"/>
            <a:ext cx="3124200" cy="2057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3" name="Line 40"/>
          <p:cNvSpPr>
            <a:spLocks noChangeShapeType="1"/>
          </p:cNvSpPr>
          <p:nvPr/>
        </p:nvSpPr>
        <p:spPr bwMode="auto">
          <a:xfrm flipV="1">
            <a:off x="7010400" y="5181600"/>
            <a:ext cx="457200" cy="838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4" name="Line 41"/>
          <p:cNvSpPr>
            <a:spLocks noChangeShapeType="1"/>
          </p:cNvSpPr>
          <p:nvPr/>
        </p:nvSpPr>
        <p:spPr bwMode="auto">
          <a:xfrm flipV="1">
            <a:off x="3810000" y="4953000"/>
            <a:ext cx="32004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6" name="Line 43"/>
          <p:cNvSpPr>
            <a:spLocks noChangeShapeType="1"/>
          </p:cNvSpPr>
          <p:nvPr/>
        </p:nvSpPr>
        <p:spPr bwMode="auto">
          <a:xfrm>
            <a:off x="2590800" y="3581400"/>
            <a:ext cx="9906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8" name="Line 45"/>
          <p:cNvSpPr>
            <a:spLocks noChangeShapeType="1"/>
          </p:cNvSpPr>
          <p:nvPr/>
        </p:nvSpPr>
        <p:spPr bwMode="auto">
          <a:xfrm flipV="1">
            <a:off x="2819400" y="2667000"/>
            <a:ext cx="28194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9" name="Text Box 46"/>
          <p:cNvSpPr txBox="1">
            <a:spLocks noChangeArrowheads="1"/>
          </p:cNvSpPr>
          <p:nvPr/>
        </p:nvSpPr>
        <p:spPr bwMode="auto">
          <a:xfrm>
            <a:off x="1752600" y="5257800"/>
            <a:ext cx="1524000" cy="466725"/>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6699"/>
                </a:solidFill>
              </a:rPr>
              <a:t>Stocking</a:t>
            </a:r>
          </a:p>
        </p:txBody>
      </p:sp>
      <p:sp>
        <p:nvSpPr>
          <p:cNvPr id="28720" name="Line 47"/>
          <p:cNvSpPr>
            <a:spLocks noChangeShapeType="1"/>
          </p:cNvSpPr>
          <p:nvPr/>
        </p:nvSpPr>
        <p:spPr bwMode="auto">
          <a:xfrm flipV="1">
            <a:off x="2209800" y="2667000"/>
            <a:ext cx="3886200" cy="25146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1" name="Line 48"/>
          <p:cNvSpPr>
            <a:spLocks noChangeShapeType="1"/>
          </p:cNvSpPr>
          <p:nvPr/>
        </p:nvSpPr>
        <p:spPr bwMode="auto">
          <a:xfrm flipV="1">
            <a:off x="2971800" y="4876800"/>
            <a:ext cx="838200" cy="3048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2" name="Line 49"/>
          <p:cNvSpPr>
            <a:spLocks noChangeShapeType="1"/>
          </p:cNvSpPr>
          <p:nvPr/>
        </p:nvSpPr>
        <p:spPr bwMode="auto">
          <a:xfrm flipH="1">
            <a:off x="5486400" y="3886200"/>
            <a:ext cx="685800" cy="3810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3" name="TextBox 50"/>
          <p:cNvSpPr txBox="1">
            <a:spLocks noChangeArrowheads="1"/>
          </p:cNvSpPr>
          <p:nvPr/>
        </p:nvSpPr>
        <p:spPr bwMode="auto">
          <a:xfrm>
            <a:off x="6952374" y="6581001"/>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
        <p:nvSpPr>
          <p:cNvPr id="4" name="TextBox 3"/>
          <p:cNvSpPr txBox="1"/>
          <p:nvPr/>
        </p:nvSpPr>
        <p:spPr>
          <a:xfrm>
            <a:off x="1371600" y="1859340"/>
            <a:ext cx="6438900" cy="1077218"/>
          </a:xfrm>
          <a:prstGeom prst="rect">
            <a:avLst/>
          </a:prstGeom>
          <a:solidFill>
            <a:srgbClr val="FFFF99"/>
          </a:solidFill>
          <a:ln w="15875">
            <a:solidFill>
              <a:schemeClr val="tx1"/>
            </a:solidFill>
          </a:ln>
          <a:effectLst>
            <a:glow rad="101600">
              <a:schemeClr val="tx1">
                <a:alpha val="40000"/>
              </a:schemeClr>
            </a:glow>
            <a:outerShdw blurRad="50800" dist="38100" dir="2700000" algn="tl" rotWithShape="0">
              <a:prstClr val="black">
                <a:alpha val="40000"/>
              </a:prstClr>
            </a:outerShdw>
          </a:effectLst>
        </p:spPr>
        <p:txBody>
          <a:bodyPr wrap="square" rtlCol="0">
            <a:spAutoFit/>
          </a:bodyPr>
          <a:lstStyle/>
          <a:p>
            <a:r>
              <a:rPr lang="en-US" sz="3200" dirty="0" smtClean="0">
                <a:latin typeface="Calibri" pitchFamily="34" charset="0"/>
              </a:rPr>
              <a:t>Can we manage in such a way as to better understand these interactions?</a:t>
            </a:r>
            <a:endParaRPr lang="en-US" sz="3200" dirty="0">
              <a:latin typeface="Calibri" pitchFamily="34" charset="0"/>
            </a:endParaRPr>
          </a:p>
        </p:txBody>
      </p:sp>
    </p:spTree>
    <p:extLst>
      <p:ext uri="{BB962C8B-B14F-4D97-AF65-F5344CB8AC3E}">
        <p14:creationId xmlns:p14="http://schemas.microsoft.com/office/powerpoint/2010/main" val="86176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715"/>
                                        </p:tgtEl>
                                        <p:attrNameLst>
                                          <p:attrName>style.visibility</p:attrName>
                                        </p:attrNameLst>
                                      </p:cBhvr>
                                      <p:to>
                                        <p:strVal val="visible"/>
                                      </p:to>
                                    </p:set>
                                    <p:animEffect transition="in" filter="wipe(down)">
                                      <p:cBhvr>
                                        <p:cTn id="7" dur="500"/>
                                        <p:tgtEl>
                                          <p:spTgt spid="287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717"/>
                                        </p:tgtEl>
                                        <p:attrNameLst>
                                          <p:attrName>style.visibility</p:attrName>
                                        </p:attrNameLst>
                                      </p:cBhvr>
                                      <p:to>
                                        <p:strVal val="visible"/>
                                      </p:to>
                                    </p:set>
                                    <p:animEffect transition="in" filter="wipe(down)">
                                      <p:cBhvr>
                                        <p:cTn id="11" dur="500"/>
                                        <p:tgtEl>
                                          <p:spTgt spid="2871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28688"/>
                                        </p:tgtEl>
                                        <p:attrNameLst>
                                          <p:attrName>style.visibility</p:attrName>
                                        </p:attrNameLst>
                                      </p:cBhvr>
                                      <p:to>
                                        <p:strVal val="visible"/>
                                      </p:to>
                                    </p:set>
                                    <p:anim calcmode="lin" valueType="num">
                                      <p:cBhvr>
                                        <p:cTn id="16" dur="500" fill="hold"/>
                                        <p:tgtEl>
                                          <p:spTgt spid="28688"/>
                                        </p:tgtEl>
                                        <p:attrNameLst>
                                          <p:attrName>ppt_w</p:attrName>
                                        </p:attrNameLst>
                                      </p:cBhvr>
                                      <p:tavLst>
                                        <p:tav tm="0">
                                          <p:val>
                                            <p:fltVal val="0"/>
                                          </p:val>
                                        </p:tav>
                                        <p:tav tm="100000">
                                          <p:val>
                                            <p:strVal val="#ppt_w"/>
                                          </p:val>
                                        </p:tav>
                                      </p:tavLst>
                                    </p:anim>
                                    <p:anim calcmode="lin" valueType="num">
                                      <p:cBhvr>
                                        <p:cTn id="17" dur="500" fill="hold"/>
                                        <p:tgtEl>
                                          <p:spTgt spid="28688"/>
                                        </p:tgtEl>
                                        <p:attrNameLst>
                                          <p:attrName>ppt_h</p:attrName>
                                        </p:attrNameLst>
                                      </p:cBhvr>
                                      <p:tavLst>
                                        <p:tav tm="0">
                                          <p:val>
                                            <p:fltVal val="0"/>
                                          </p:val>
                                        </p:tav>
                                        <p:tav tm="100000">
                                          <p:val>
                                            <p:strVal val="#ppt_h"/>
                                          </p:val>
                                        </p:tav>
                                      </p:tavLst>
                                    </p:anim>
                                    <p:animEffect transition="in" filter="fade">
                                      <p:cBhvr>
                                        <p:cTn id="18" dur="500"/>
                                        <p:tgtEl>
                                          <p:spTgt spid="2868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8679"/>
                                        </p:tgtEl>
                                        <p:attrNameLst>
                                          <p:attrName>style.visibility</p:attrName>
                                        </p:attrNameLst>
                                      </p:cBhvr>
                                      <p:to>
                                        <p:strVal val="visible"/>
                                      </p:to>
                                    </p:set>
                                    <p:anim calcmode="lin" valueType="num">
                                      <p:cBhvr>
                                        <p:cTn id="21" dur="500" fill="hold"/>
                                        <p:tgtEl>
                                          <p:spTgt spid="28679"/>
                                        </p:tgtEl>
                                        <p:attrNameLst>
                                          <p:attrName>ppt_w</p:attrName>
                                        </p:attrNameLst>
                                      </p:cBhvr>
                                      <p:tavLst>
                                        <p:tav tm="0">
                                          <p:val>
                                            <p:fltVal val="0"/>
                                          </p:val>
                                        </p:tav>
                                        <p:tav tm="100000">
                                          <p:val>
                                            <p:strVal val="#ppt_w"/>
                                          </p:val>
                                        </p:tav>
                                      </p:tavLst>
                                    </p:anim>
                                    <p:anim calcmode="lin" valueType="num">
                                      <p:cBhvr>
                                        <p:cTn id="22" dur="500" fill="hold"/>
                                        <p:tgtEl>
                                          <p:spTgt spid="28679"/>
                                        </p:tgtEl>
                                        <p:attrNameLst>
                                          <p:attrName>ppt_h</p:attrName>
                                        </p:attrNameLst>
                                      </p:cBhvr>
                                      <p:tavLst>
                                        <p:tav tm="0">
                                          <p:val>
                                            <p:fltVal val="0"/>
                                          </p:val>
                                        </p:tav>
                                        <p:tav tm="100000">
                                          <p:val>
                                            <p:strVal val="#ppt_h"/>
                                          </p:val>
                                        </p:tav>
                                      </p:tavLst>
                                    </p:anim>
                                    <p:animEffect transition="in" filter="fade">
                                      <p:cBhvr>
                                        <p:cTn id="23" dur="500"/>
                                        <p:tgtEl>
                                          <p:spTgt spid="28679"/>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28680"/>
                                        </p:tgtEl>
                                        <p:attrNameLst>
                                          <p:attrName>style.visibility</p:attrName>
                                        </p:attrNameLst>
                                      </p:cBhvr>
                                      <p:to>
                                        <p:strVal val="visible"/>
                                      </p:to>
                                    </p:set>
                                    <p:anim calcmode="lin" valueType="num">
                                      <p:cBhvr>
                                        <p:cTn id="27" dur="500" fill="hold"/>
                                        <p:tgtEl>
                                          <p:spTgt spid="28680"/>
                                        </p:tgtEl>
                                        <p:attrNameLst>
                                          <p:attrName>ppt_w</p:attrName>
                                        </p:attrNameLst>
                                      </p:cBhvr>
                                      <p:tavLst>
                                        <p:tav tm="0">
                                          <p:val>
                                            <p:fltVal val="0"/>
                                          </p:val>
                                        </p:tav>
                                        <p:tav tm="100000">
                                          <p:val>
                                            <p:strVal val="#ppt_w"/>
                                          </p:val>
                                        </p:tav>
                                      </p:tavLst>
                                    </p:anim>
                                    <p:anim calcmode="lin" valueType="num">
                                      <p:cBhvr>
                                        <p:cTn id="28" dur="500" fill="hold"/>
                                        <p:tgtEl>
                                          <p:spTgt spid="28680"/>
                                        </p:tgtEl>
                                        <p:attrNameLst>
                                          <p:attrName>ppt_h</p:attrName>
                                        </p:attrNameLst>
                                      </p:cBhvr>
                                      <p:tavLst>
                                        <p:tav tm="0">
                                          <p:val>
                                            <p:fltVal val="0"/>
                                          </p:val>
                                        </p:tav>
                                        <p:tav tm="100000">
                                          <p:val>
                                            <p:strVal val="#ppt_h"/>
                                          </p:val>
                                        </p:tav>
                                      </p:tavLst>
                                    </p:anim>
                                    <p:animEffect transition="in" filter="fade">
                                      <p:cBhvr>
                                        <p:cTn id="29" dur="500"/>
                                        <p:tgtEl>
                                          <p:spTgt spid="2868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681"/>
                                        </p:tgtEl>
                                        <p:attrNameLst>
                                          <p:attrName>style.visibility</p:attrName>
                                        </p:attrNameLst>
                                      </p:cBhvr>
                                      <p:to>
                                        <p:strVal val="visible"/>
                                      </p:to>
                                    </p:set>
                                    <p:anim calcmode="lin" valueType="num">
                                      <p:cBhvr>
                                        <p:cTn id="32" dur="500" fill="hold"/>
                                        <p:tgtEl>
                                          <p:spTgt spid="28681"/>
                                        </p:tgtEl>
                                        <p:attrNameLst>
                                          <p:attrName>ppt_w</p:attrName>
                                        </p:attrNameLst>
                                      </p:cBhvr>
                                      <p:tavLst>
                                        <p:tav tm="0">
                                          <p:val>
                                            <p:fltVal val="0"/>
                                          </p:val>
                                        </p:tav>
                                        <p:tav tm="100000">
                                          <p:val>
                                            <p:strVal val="#ppt_w"/>
                                          </p:val>
                                        </p:tav>
                                      </p:tavLst>
                                    </p:anim>
                                    <p:anim calcmode="lin" valueType="num">
                                      <p:cBhvr>
                                        <p:cTn id="33" dur="500" fill="hold"/>
                                        <p:tgtEl>
                                          <p:spTgt spid="28681"/>
                                        </p:tgtEl>
                                        <p:attrNameLst>
                                          <p:attrName>ppt_h</p:attrName>
                                        </p:attrNameLst>
                                      </p:cBhvr>
                                      <p:tavLst>
                                        <p:tav tm="0">
                                          <p:val>
                                            <p:fltVal val="0"/>
                                          </p:val>
                                        </p:tav>
                                        <p:tav tm="100000">
                                          <p:val>
                                            <p:strVal val="#ppt_h"/>
                                          </p:val>
                                        </p:tav>
                                      </p:tavLst>
                                    </p:anim>
                                    <p:animEffect transition="in" filter="fade">
                                      <p:cBhvr>
                                        <p:cTn id="34" dur="500"/>
                                        <p:tgtEl>
                                          <p:spTgt spid="2868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8682"/>
                                        </p:tgtEl>
                                        <p:attrNameLst>
                                          <p:attrName>style.visibility</p:attrName>
                                        </p:attrNameLst>
                                      </p:cBhvr>
                                      <p:to>
                                        <p:strVal val="visible"/>
                                      </p:to>
                                    </p:set>
                                    <p:anim calcmode="lin" valueType="num">
                                      <p:cBhvr>
                                        <p:cTn id="37" dur="500" fill="hold"/>
                                        <p:tgtEl>
                                          <p:spTgt spid="28682"/>
                                        </p:tgtEl>
                                        <p:attrNameLst>
                                          <p:attrName>ppt_w</p:attrName>
                                        </p:attrNameLst>
                                      </p:cBhvr>
                                      <p:tavLst>
                                        <p:tav tm="0">
                                          <p:val>
                                            <p:fltVal val="0"/>
                                          </p:val>
                                        </p:tav>
                                        <p:tav tm="100000">
                                          <p:val>
                                            <p:strVal val="#ppt_w"/>
                                          </p:val>
                                        </p:tav>
                                      </p:tavLst>
                                    </p:anim>
                                    <p:anim calcmode="lin" valueType="num">
                                      <p:cBhvr>
                                        <p:cTn id="38" dur="500" fill="hold"/>
                                        <p:tgtEl>
                                          <p:spTgt spid="28682"/>
                                        </p:tgtEl>
                                        <p:attrNameLst>
                                          <p:attrName>ppt_h</p:attrName>
                                        </p:attrNameLst>
                                      </p:cBhvr>
                                      <p:tavLst>
                                        <p:tav tm="0">
                                          <p:val>
                                            <p:fltVal val="0"/>
                                          </p:val>
                                        </p:tav>
                                        <p:tav tm="100000">
                                          <p:val>
                                            <p:strVal val="#ppt_h"/>
                                          </p:val>
                                        </p:tav>
                                      </p:tavLst>
                                    </p:anim>
                                    <p:animEffect transition="in" filter="fade">
                                      <p:cBhvr>
                                        <p:cTn id="39" dur="500"/>
                                        <p:tgtEl>
                                          <p:spTgt spid="2868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683"/>
                                        </p:tgtEl>
                                        <p:attrNameLst>
                                          <p:attrName>style.visibility</p:attrName>
                                        </p:attrNameLst>
                                      </p:cBhvr>
                                      <p:to>
                                        <p:strVal val="visible"/>
                                      </p:to>
                                    </p:set>
                                    <p:anim calcmode="lin" valueType="num">
                                      <p:cBhvr>
                                        <p:cTn id="42" dur="500" fill="hold"/>
                                        <p:tgtEl>
                                          <p:spTgt spid="28683"/>
                                        </p:tgtEl>
                                        <p:attrNameLst>
                                          <p:attrName>ppt_w</p:attrName>
                                        </p:attrNameLst>
                                      </p:cBhvr>
                                      <p:tavLst>
                                        <p:tav tm="0">
                                          <p:val>
                                            <p:fltVal val="0"/>
                                          </p:val>
                                        </p:tav>
                                        <p:tav tm="100000">
                                          <p:val>
                                            <p:strVal val="#ppt_w"/>
                                          </p:val>
                                        </p:tav>
                                      </p:tavLst>
                                    </p:anim>
                                    <p:anim calcmode="lin" valueType="num">
                                      <p:cBhvr>
                                        <p:cTn id="43" dur="500" fill="hold"/>
                                        <p:tgtEl>
                                          <p:spTgt spid="28683"/>
                                        </p:tgtEl>
                                        <p:attrNameLst>
                                          <p:attrName>ppt_h</p:attrName>
                                        </p:attrNameLst>
                                      </p:cBhvr>
                                      <p:tavLst>
                                        <p:tav tm="0">
                                          <p:val>
                                            <p:fltVal val="0"/>
                                          </p:val>
                                        </p:tav>
                                        <p:tav tm="100000">
                                          <p:val>
                                            <p:strVal val="#ppt_h"/>
                                          </p:val>
                                        </p:tav>
                                      </p:tavLst>
                                    </p:anim>
                                    <p:animEffect transition="in" filter="fade">
                                      <p:cBhvr>
                                        <p:cTn id="44" dur="500"/>
                                        <p:tgtEl>
                                          <p:spTgt spid="2868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8684"/>
                                        </p:tgtEl>
                                        <p:attrNameLst>
                                          <p:attrName>style.visibility</p:attrName>
                                        </p:attrNameLst>
                                      </p:cBhvr>
                                      <p:to>
                                        <p:strVal val="visible"/>
                                      </p:to>
                                    </p:set>
                                    <p:anim calcmode="lin" valueType="num">
                                      <p:cBhvr>
                                        <p:cTn id="47" dur="500" fill="hold"/>
                                        <p:tgtEl>
                                          <p:spTgt spid="28684"/>
                                        </p:tgtEl>
                                        <p:attrNameLst>
                                          <p:attrName>ppt_w</p:attrName>
                                        </p:attrNameLst>
                                      </p:cBhvr>
                                      <p:tavLst>
                                        <p:tav tm="0">
                                          <p:val>
                                            <p:fltVal val="0"/>
                                          </p:val>
                                        </p:tav>
                                        <p:tav tm="100000">
                                          <p:val>
                                            <p:strVal val="#ppt_w"/>
                                          </p:val>
                                        </p:tav>
                                      </p:tavLst>
                                    </p:anim>
                                    <p:anim calcmode="lin" valueType="num">
                                      <p:cBhvr>
                                        <p:cTn id="48" dur="500" fill="hold"/>
                                        <p:tgtEl>
                                          <p:spTgt spid="28684"/>
                                        </p:tgtEl>
                                        <p:attrNameLst>
                                          <p:attrName>ppt_h</p:attrName>
                                        </p:attrNameLst>
                                      </p:cBhvr>
                                      <p:tavLst>
                                        <p:tav tm="0">
                                          <p:val>
                                            <p:fltVal val="0"/>
                                          </p:val>
                                        </p:tav>
                                        <p:tav tm="100000">
                                          <p:val>
                                            <p:strVal val="#ppt_h"/>
                                          </p:val>
                                        </p:tav>
                                      </p:tavLst>
                                    </p:anim>
                                    <p:animEffect transition="in" filter="fade">
                                      <p:cBhvr>
                                        <p:cTn id="49" dur="500"/>
                                        <p:tgtEl>
                                          <p:spTgt spid="2868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685"/>
                                        </p:tgtEl>
                                        <p:attrNameLst>
                                          <p:attrName>style.visibility</p:attrName>
                                        </p:attrNameLst>
                                      </p:cBhvr>
                                      <p:to>
                                        <p:strVal val="visible"/>
                                      </p:to>
                                    </p:set>
                                    <p:anim calcmode="lin" valueType="num">
                                      <p:cBhvr>
                                        <p:cTn id="52" dur="500" fill="hold"/>
                                        <p:tgtEl>
                                          <p:spTgt spid="28685"/>
                                        </p:tgtEl>
                                        <p:attrNameLst>
                                          <p:attrName>ppt_w</p:attrName>
                                        </p:attrNameLst>
                                      </p:cBhvr>
                                      <p:tavLst>
                                        <p:tav tm="0">
                                          <p:val>
                                            <p:fltVal val="0"/>
                                          </p:val>
                                        </p:tav>
                                        <p:tav tm="100000">
                                          <p:val>
                                            <p:strVal val="#ppt_w"/>
                                          </p:val>
                                        </p:tav>
                                      </p:tavLst>
                                    </p:anim>
                                    <p:anim calcmode="lin" valueType="num">
                                      <p:cBhvr>
                                        <p:cTn id="53" dur="500" fill="hold"/>
                                        <p:tgtEl>
                                          <p:spTgt spid="28685"/>
                                        </p:tgtEl>
                                        <p:attrNameLst>
                                          <p:attrName>ppt_h</p:attrName>
                                        </p:attrNameLst>
                                      </p:cBhvr>
                                      <p:tavLst>
                                        <p:tav tm="0">
                                          <p:val>
                                            <p:fltVal val="0"/>
                                          </p:val>
                                        </p:tav>
                                        <p:tav tm="100000">
                                          <p:val>
                                            <p:strVal val="#ppt_h"/>
                                          </p:val>
                                        </p:tav>
                                      </p:tavLst>
                                    </p:anim>
                                    <p:animEffect transition="in" filter="fade">
                                      <p:cBhvr>
                                        <p:cTn id="54" dur="500"/>
                                        <p:tgtEl>
                                          <p:spTgt spid="2868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8686"/>
                                        </p:tgtEl>
                                        <p:attrNameLst>
                                          <p:attrName>style.visibility</p:attrName>
                                        </p:attrNameLst>
                                      </p:cBhvr>
                                      <p:to>
                                        <p:strVal val="visible"/>
                                      </p:to>
                                    </p:set>
                                    <p:anim calcmode="lin" valueType="num">
                                      <p:cBhvr>
                                        <p:cTn id="57" dur="500" fill="hold"/>
                                        <p:tgtEl>
                                          <p:spTgt spid="28686"/>
                                        </p:tgtEl>
                                        <p:attrNameLst>
                                          <p:attrName>ppt_w</p:attrName>
                                        </p:attrNameLst>
                                      </p:cBhvr>
                                      <p:tavLst>
                                        <p:tav tm="0">
                                          <p:val>
                                            <p:fltVal val="0"/>
                                          </p:val>
                                        </p:tav>
                                        <p:tav tm="100000">
                                          <p:val>
                                            <p:strVal val="#ppt_w"/>
                                          </p:val>
                                        </p:tav>
                                      </p:tavLst>
                                    </p:anim>
                                    <p:anim calcmode="lin" valueType="num">
                                      <p:cBhvr>
                                        <p:cTn id="58" dur="500" fill="hold"/>
                                        <p:tgtEl>
                                          <p:spTgt spid="28686"/>
                                        </p:tgtEl>
                                        <p:attrNameLst>
                                          <p:attrName>ppt_h</p:attrName>
                                        </p:attrNameLst>
                                      </p:cBhvr>
                                      <p:tavLst>
                                        <p:tav tm="0">
                                          <p:val>
                                            <p:fltVal val="0"/>
                                          </p:val>
                                        </p:tav>
                                        <p:tav tm="100000">
                                          <p:val>
                                            <p:strVal val="#ppt_h"/>
                                          </p:val>
                                        </p:tav>
                                      </p:tavLst>
                                    </p:anim>
                                    <p:animEffect transition="in" filter="fade">
                                      <p:cBhvr>
                                        <p:cTn id="59" dur="500"/>
                                        <p:tgtEl>
                                          <p:spTgt spid="2868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8687"/>
                                        </p:tgtEl>
                                        <p:attrNameLst>
                                          <p:attrName>style.visibility</p:attrName>
                                        </p:attrNameLst>
                                      </p:cBhvr>
                                      <p:to>
                                        <p:strVal val="visible"/>
                                      </p:to>
                                    </p:set>
                                    <p:anim calcmode="lin" valueType="num">
                                      <p:cBhvr>
                                        <p:cTn id="62" dur="500" fill="hold"/>
                                        <p:tgtEl>
                                          <p:spTgt spid="28687"/>
                                        </p:tgtEl>
                                        <p:attrNameLst>
                                          <p:attrName>ppt_w</p:attrName>
                                        </p:attrNameLst>
                                      </p:cBhvr>
                                      <p:tavLst>
                                        <p:tav tm="0">
                                          <p:val>
                                            <p:fltVal val="0"/>
                                          </p:val>
                                        </p:tav>
                                        <p:tav tm="100000">
                                          <p:val>
                                            <p:strVal val="#ppt_w"/>
                                          </p:val>
                                        </p:tav>
                                      </p:tavLst>
                                    </p:anim>
                                    <p:anim calcmode="lin" valueType="num">
                                      <p:cBhvr>
                                        <p:cTn id="63" dur="500" fill="hold"/>
                                        <p:tgtEl>
                                          <p:spTgt spid="28687"/>
                                        </p:tgtEl>
                                        <p:attrNameLst>
                                          <p:attrName>ppt_h</p:attrName>
                                        </p:attrNameLst>
                                      </p:cBhvr>
                                      <p:tavLst>
                                        <p:tav tm="0">
                                          <p:val>
                                            <p:fltVal val="0"/>
                                          </p:val>
                                        </p:tav>
                                        <p:tav tm="100000">
                                          <p:val>
                                            <p:strVal val="#ppt_h"/>
                                          </p:val>
                                        </p:tav>
                                      </p:tavLst>
                                    </p:anim>
                                    <p:animEffect transition="in" filter="fade">
                                      <p:cBhvr>
                                        <p:cTn id="64" dur="500"/>
                                        <p:tgtEl>
                                          <p:spTgt spid="2868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8689"/>
                                        </p:tgtEl>
                                        <p:attrNameLst>
                                          <p:attrName>style.visibility</p:attrName>
                                        </p:attrNameLst>
                                      </p:cBhvr>
                                      <p:to>
                                        <p:strVal val="visible"/>
                                      </p:to>
                                    </p:set>
                                    <p:anim calcmode="lin" valueType="num">
                                      <p:cBhvr>
                                        <p:cTn id="67" dur="500" fill="hold"/>
                                        <p:tgtEl>
                                          <p:spTgt spid="28689"/>
                                        </p:tgtEl>
                                        <p:attrNameLst>
                                          <p:attrName>ppt_w</p:attrName>
                                        </p:attrNameLst>
                                      </p:cBhvr>
                                      <p:tavLst>
                                        <p:tav tm="0">
                                          <p:val>
                                            <p:fltVal val="0"/>
                                          </p:val>
                                        </p:tav>
                                        <p:tav tm="100000">
                                          <p:val>
                                            <p:strVal val="#ppt_w"/>
                                          </p:val>
                                        </p:tav>
                                      </p:tavLst>
                                    </p:anim>
                                    <p:anim calcmode="lin" valueType="num">
                                      <p:cBhvr>
                                        <p:cTn id="68" dur="500" fill="hold"/>
                                        <p:tgtEl>
                                          <p:spTgt spid="28689"/>
                                        </p:tgtEl>
                                        <p:attrNameLst>
                                          <p:attrName>ppt_h</p:attrName>
                                        </p:attrNameLst>
                                      </p:cBhvr>
                                      <p:tavLst>
                                        <p:tav tm="0">
                                          <p:val>
                                            <p:fltVal val="0"/>
                                          </p:val>
                                        </p:tav>
                                        <p:tav tm="100000">
                                          <p:val>
                                            <p:strVal val="#ppt_h"/>
                                          </p:val>
                                        </p:tav>
                                      </p:tavLst>
                                    </p:anim>
                                    <p:animEffect transition="in" filter="fade">
                                      <p:cBhvr>
                                        <p:cTn id="69" dur="500"/>
                                        <p:tgtEl>
                                          <p:spTgt spid="2868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8690"/>
                                        </p:tgtEl>
                                        <p:attrNameLst>
                                          <p:attrName>style.visibility</p:attrName>
                                        </p:attrNameLst>
                                      </p:cBhvr>
                                      <p:to>
                                        <p:strVal val="visible"/>
                                      </p:to>
                                    </p:set>
                                    <p:anim calcmode="lin" valueType="num">
                                      <p:cBhvr>
                                        <p:cTn id="72" dur="500" fill="hold"/>
                                        <p:tgtEl>
                                          <p:spTgt spid="28690"/>
                                        </p:tgtEl>
                                        <p:attrNameLst>
                                          <p:attrName>ppt_w</p:attrName>
                                        </p:attrNameLst>
                                      </p:cBhvr>
                                      <p:tavLst>
                                        <p:tav tm="0">
                                          <p:val>
                                            <p:fltVal val="0"/>
                                          </p:val>
                                        </p:tav>
                                        <p:tav tm="100000">
                                          <p:val>
                                            <p:strVal val="#ppt_w"/>
                                          </p:val>
                                        </p:tav>
                                      </p:tavLst>
                                    </p:anim>
                                    <p:anim calcmode="lin" valueType="num">
                                      <p:cBhvr>
                                        <p:cTn id="73" dur="500" fill="hold"/>
                                        <p:tgtEl>
                                          <p:spTgt spid="28690"/>
                                        </p:tgtEl>
                                        <p:attrNameLst>
                                          <p:attrName>ppt_h</p:attrName>
                                        </p:attrNameLst>
                                      </p:cBhvr>
                                      <p:tavLst>
                                        <p:tav tm="0">
                                          <p:val>
                                            <p:fltVal val="0"/>
                                          </p:val>
                                        </p:tav>
                                        <p:tav tm="100000">
                                          <p:val>
                                            <p:strVal val="#ppt_h"/>
                                          </p:val>
                                        </p:tav>
                                      </p:tavLst>
                                    </p:anim>
                                    <p:animEffect transition="in" filter="fade">
                                      <p:cBhvr>
                                        <p:cTn id="74" dur="500"/>
                                        <p:tgtEl>
                                          <p:spTgt spid="2869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8691"/>
                                        </p:tgtEl>
                                        <p:attrNameLst>
                                          <p:attrName>style.visibility</p:attrName>
                                        </p:attrNameLst>
                                      </p:cBhvr>
                                      <p:to>
                                        <p:strVal val="visible"/>
                                      </p:to>
                                    </p:set>
                                    <p:anim calcmode="lin" valueType="num">
                                      <p:cBhvr>
                                        <p:cTn id="77" dur="500" fill="hold"/>
                                        <p:tgtEl>
                                          <p:spTgt spid="28691"/>
                                        </p:tgtEl>
                                        <p:attrNameLst>
                                          <p:attrName>ppt_w</p:attrName>
                                        </p:attrNameLst>
                                      </p:cBhvr>
                                      <p:tavLst>
                                        <p:tav tm="0">
                                          <p:val>
                                            <p:fltVal val="0"/>
                                          </p:val>
                                        </p:tav>
                                        <p:tav tm="100000">
                                          <p:val>
                                            <p:strVal val="#ppt_w"/>
                                          </p:val>
                                        </p:tav>
                                      </p:tavLst>
                                    </p:anim>
                                    <p:anim calcmode="lin" valueType="num">
                                      <p:cBhvr>
                                        <p:cTn id="78" dur="500" fill="hold"/>
                                        <p:tgtEl>
                                          <p:spTgt spid="28691"/>
                                        </p:tgtEl>
                                        <p:attrNameLst>
                                          <p:attrName>ppt_h</p:attrName>
                                        </p:attrNameLst>
                                      </p:cBhvr>
                                      <p:tavLst>
                                        <p:tav tm="0">
                                          <p:val>
                                            <p:fltVal val="0"/>
                                          </p:val>
                                        </p:tav>
                                        <p:tav tm="100000">
                                          <p:val>
                                            <p:strVal val="#ppt_h"/>
                                          </p:val>
                                        </p:tav>
                                      </p:tavLst>
                                    </p:anim>
                                    <p:animEffect transition="in" filter="fade">
                                      <p:cBhvr>
                                        <p:cTn id="79" dur="500"/>
                                        <p:tgtEl>
                                          <p:spTgt spid="2869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8692"/>
                                        </p:tgtEl>
                                        <p:attrNameLst>
                                          <p:attrName>style.visibility</p:attrName>
                                        </p:attrNameLst>
                                      </p:cBhvr>
                                      <p:to>
                                        <p:strVal val="visible"/>
                                      </p:to>
                                    </p:set>
                                    <p:anim calcmode="lin" valueType="num">
                                      <p:cBhvr>
                                        <p:cTn id="82" dur="500" fill="hold"/>
                                        <p:tgtEl>
                                          <p:spTgt spid="28692"/>
                                        </p:tgtEl>
                                        <p:attrNameLst>
                                          <p:attrName>ppt_w</p:attrName>
                                        </p:attrNameLst>
                                      </p:cBhvr>
                                      <p:tavLst>
                                        <p:tav tm="0">
                                          <p:val>
                                            <p:fltVal val="0"/>
                                          </p:val>
                                        </p:tav>
                                        <p:tav tm="100000">
                                          <p:val>
                                            <p:strVal val="#ppt_w"/>
                                          </p:val>
                                        </p:tav>
                                      </p:tavLst>
                                    </p:anim>
                                    <p:anim calcmode="lin" valueType="num">
                                      <p:cBhvr>
                                        <p:cTn id="83" dur="500" fill="hold"/>
                                        <p:tgtEl>
                                          <p:spTgt spid="28692"/>
                                        </p:tgtEl>
                                        <p:attrNameLst>
                                          <p:attrName>ppt_h</p:attrName>
                                        </p:attrNameLst>
                                      </p:cBhvr>
                                      <p:tavLst>
                                        <p:tav tm="0">
                                          <p:val>
                                            <p:fltVal val="0"/>
                                          </p:val>
                                        </p:tav>
                                        <p:tav tm="100000">
                                          <p:val>
                                            <p:strVal val="#ppt_h"/>
                                          </p:val>
                                        </p:tav>
                                      </p:tavLst>
                                    </p:anim>
                                    <p:animEffect transition="in" filter="fade">
                                      <p:cBhvr>
                                        <p:cTn id="84" dur="500"/>
                                        <p:tgtEl>
                                          <p:spTgt spid="2869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8693"/>
                                        </p:tgtEl>
                                        <p:attrNameLst>
                                          <p:attrName>style.visibility</p:attrName>
                                        </p:attrNameLst>
                                      </p:cBhvr>
                                      <p:to>
                                        <p:strVal val="visible"/>
                                      </p:to>
                                    </p:set>
                                    <p:anim calcmode="lin" valueType="num">
                                      <p:cBhvr>
                                        <p:cTn id="87" dur="500" fill="hold"/>
                                        <p:tgtEl>
                                          <p:spTgt spid="28693"/>
                                        </p:tgtEl>
                                        <p:attrNameLst>
                                          <p:attrName>ppt_w</p:attrName>
                                        </p:attrNameLst>
                                      </p:cBhvr>
                                      <p:tavLst>
                                        <p:tav tm="0">
                                          <p:val>
                                            <p:fltVal val="0"/>
                                          </p:val>
                                        </p:tav>
                                        <p:tav tm="100000">
                                          <p:val>
                                            <p:strVal val="#ppt_w"/>
                                          </p:val>
                                        </p:tav>
                                      </p:tavLst>
                                    </p:anim>
                                    <p:anim calcmode="lin" valueType="num">
                                      <p:cBhvr>
                                        <p:cTn id="88" dur="500" fill="hold"/>
                                        <p:tgtEl>
                                          <p:spTgt spid="28693"/>
                                        </p:tgtEl>
                                        <p:attrNameLst>
                                          <p:attrName>ppt_h</p:attrName>
                                        </p:attrNameLst>
                                      </p:cBhvr>
                                      <p:tavLst>
                                        <p:tav tm="0">
                                          <p:val>
                                            <p:fltVal val="0"/>
                                          </p:val>
                                        </p:tav>
                                        <p:tav tm="100000">
                                          <p:val>
                                            <p:strVal val="#ppt_h"/>
                                          </p:val>
                                        </p:tav>
                                      </p:tavLst>
                                    </p:anim>
                                    <p:animEffect transition="in" filter="fade">
                                      <p:cBhvr>
                                        <p:cTn id="89" dur="500"/>
                                        <p:tgtEl>
                                          <p:spTgt spid="2869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8694"/>
                                        </p:tgtEl>
                                        <p:attrNameLst>
                                          <p:attrName>style.visibility</p:attrName>
                                        </p:attrNameLst>
                                      </p:cBhvr>
                                      <p:to>
                                        <p:strVal val="visible"/>
                                      </p:to>
                                    </p:set>
                                    <p:anim calcmode="lin" valueType="num">
                                      <p:cBhvr>
                                        <p:cTn id="92" dur="500" fill="hold"/>
                                        <p:tgtEl>
                                          <p:spTgt spid="28694"/>
                                        </p:tgtEl>
                                        <p:attrNameLst>
                                          <p:attrName>ppt_w</p:attrName>
                                        </p:attrNameLst>
                                      </p:cBhvr>
                                      <p:tavLst>
                                        <p:tav tm="0">
                                          <p:val>
                                            <p:fltVal val="0"/>
                                          </p:val>
                                        </p:tav>
                                        <p:tav tm="100000">
                                          <p:val>
                                            <p:strVal val="#ppt_w"/>
                                          </p:val>
                                        </p:tav>
                                      </p:tavLst>
                                    </p:anim>
                                    <p:anim calcmode="lin" valueType="num">
                                      <p:cBhvr>
                                        <p:cTn id="93" dur="500" fill="hold"/>
                                        <p:tgtEl>
                                          <p:spTgt spid="28694"/>
                                        </p:tgtEl>
                                        <p:attrNameLst>
                                          <p:attrName>ppt_h</p:attrName>
                                        </p:attrNameLst>
                                      </p:cBhvr>
                                      <p:tavLst>
                                        <p:tav tm="0">
                                          <p:val>
                                            <p:fltVal val="0"/>
                                          </p:val>
                                        </p:tav>
                                        <p:tav tm="100000">
                                          <p:val>
                                            <p:strVal val="#ppt_h"/>
                                          </p:val>
                                        </p:tav>
                                      </p:tavLst>
                                    </p:anim>
                                    <p:animEffect transition="in" filter="fade">
                                      <p:cBhvr>
                                        <p:cTn id="94" dur="500"/>
                                        <p:tgtEl>
                                          <p:spTgt spid="28694"/>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8695"/>
                                        </p:tgtEl>
                                        <p:attrNameLst>
                                          <p:attrName>style.visibility</p:attrName>
                                        </p:attrNameLst>
                                      </p:cBhvr>
                                      <p:to>
                                        <p:strVal val="visible"/>
                                      </p:to>
                                    </p:set>
                                    <p:anim calcmode="lin" valueType="num">
                                      <p:cBhvr>
                                        <p:cTn id="97" dur="500" fill="hold"/>
                                        <p:tgtEl>
                                          <p:spTgt spid="28695"/>
                                        </p:tgtEl>
                                        <p:attrNameLst>
                                          <p:attrName>ppt_w</p:attrName>
                                        </p:attrNameLst>
                                      </p:cBhvr>
                                      <p:tavLst>
                                        <p:tav tm="0">
                                          <p:val>
                                            <p:fltVal val="0"/>
                                          </p:val>
                                        </p:tav>
                                        <p:tav tm="100000">
                                          <p:val>
                                            <p:strVal val="#ppt_w"/>
                                          </p:val>
                                        </p:tav>
                                      </p:tavLst>
                                    </p:anim>
                                    <p:anim calcmode="lin" valueType="num">
                                      <p:cBhvr>
                                        <p:cTn id="98" dur="500" fill="hold"/>
                                        <p:tgtEl>
                                          <p:spTgt spid="28695"/>
                                        </p:tgtEl>
                                        <p:attrNameLst>
                                          <p:attrName>ppt_h</p:attrName>
                                        </p:attrNameLst>
                                      </p:cBhvr>
                                      <p:tavLst>
                                        <p:tav tm="0">
                                          <p:val>
                                            <p:fltVal val="0"/>
                                          </p:val>
                                        </p:tav>
                                        <p:tav tm="100000">
                                          <p:val>
                                            <p:strVal val="#ppt_h"/>
                                          </p:val>
                                        </p:tav>
                                      </p:tavLst>
                                    </p:anim>
                                    <p:animEffect transition="in" filter="fade">
                                      <p:cBhvr>
                                        <p:cTn id="99" dur="500"/>
                                        <p:tgtEl>
                                          <p:spTgt spid="28695"/>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8696"/>
                                        </p:tgtEl>
                                        <p:attrNameLst>
                                          <p:attrName>style.visibility</p:attrName>
                                        </p:attrNameLst>
                                      </p:cBhvr>
                                      <p:to>
                                        <p:strVal val="visible"/>
                                      </p:to>
                                    </p:set>
                                    <p:anim calcmode="lin" valueType="num">
                                      <p:cBhvr>
                                        <p:cTn id="102" dur="500" fill="hold"/>
                                        <p:tgtEl>
                                          <p:spTgt spid="28696"/>
                                        </p:tgtEl>
                                        <p:attrNameLst>
                                          <p:attrName>ppt_w</p:attrName>
                                        </p:attrNameLst>
                                      </p:cBhvr>
                                      <p:tavLst>
                                        <p:tav tm="0">
                                          <p:val>
                                            <p:fltVal val="0"/>
                                          </p:val>
                                        </p:tav>
                                        <p:tav tm="100000">
                                          <p:val>
                                            <p:strVal val="#ppt_w"/>
                                          </p:val>
                                        </p:tav>
                                      </p:tavLst>
                                    </p:anim>
                                    <p:anim calcmode="lin" valueType="num">
                                      <p:cBhvr>
                                        <p:cTn id="103" dur="500" fill="hold"/>
                                        <p:tgtEl>
                                          <p:spTgt spid="28696"/>
                                        </p:tgtEl>
                                        <p:attrNameLst>
                                          <p:attrName>ppt_h</p:attrName>
                                        </p:attrNameLst>
                                      </p:cBhvr>
                                      <p:tavLst>
                                        <p:tav tm="0">
                                          <p:val>
                                            <p:fltVal val="0"/>
                                          </p:val>
                                        </p:tav>
                                        <p:tav tm="100000">
                                          <p:val>
                                            <p:strVal val="#ppt_h"/>
                                          </p:val>
                                        </p:tav>
                                      </p:tavLst>
                                    </p:anim>
                                    <p:animEffect transition="in" filter="fade">
                                      <p:cBhvr>
                                        <p:cTn id="104" dur="500"/>
                                        <p:tgtEl>
                                          <p:spTgt spid="2869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8697"/>
                                        </p:tgtEl>
                                        <p:attrNameLst>
                                          <p:attrName>style.visibility</p:attrName>
                                        </p:attrNameLst>
                                      </p:cBhvr>
                                      <p:to>
                                        <p:strVal val="visible"/>
                                      </p:to>
                                    </p:set>
                                    <p:anim calcmode="lin" valueType="num">
                                      <p:cBhvr>
                                        <p:cTn id="107" dur="500" fill="hold"/>
                                        <p:tgtEl>
                                          <p:spTgt spid="28697"/>
                                        </p:tgtEl>
                                        <p:attrNameLst>
                                          <p:attrName>ppt_w</p:attrName>
                                        </p:attrNameLst>
                                      </p:cBhvr>
                                      <p:tavLst>
                                        <p:tav tm="0">
                                          <p:val>
                                            <p:fltVal val="0"/>
                                          </p:val>
                                        </p:tav>
                                        <p:tav tm="100000">
                                          <p:val>
                                            <p:strVal val="#ppt_w"/>
                                          </p:val>
                                        </p:tav>
                                      </p:tavLst>
                                    </p:anim>
                                    <p:anim calcmode="lin" valueType="num">
                                      <p:cBhvr>
                                        <p:cTn id="108" dur="500" fill="hold"/>
                                        <p:tgtEl>
                                          <p:spTgt spid="28697"/>
                                        </p:tgtEl>
                                        <p:attrNameLst>
                                          <p:attrName>ppt_h</p:attrName>
                                        </p:attrNameLst>
                                      </p:cBhvr>
                                      <p:tavLst>
                                        <p:tav tm="0">
                                          <p:val>
                                            <p:fltVal val="0"/>
                                          </p:val>
                                        </p:tav>
                                        <p:tav tm="100000">
                                          <p:val>
                                            <p:strVal val="#ppt_h"/>
                                          </p:val>
                                        </p:tav>
                                      </p:tavLst>
                                    </p:anim>
                                    <p:animEffect transition="in" filter="fade">
                                      <p:cBhvr>
                                        <p:cTn id="109" dur="500"/>
                                        <p:tgtEl>
                                          <p:spTgt spid="2869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8698"/>
                                        </p:tgtEl>
                                        <p:attrNameLst>
                                          <p:attrName>style.visibility</p:attrName>
                                        </p:attrNameLst>
                                      </p:cBhvr>
                                      <p:to>
                                        <p:strVal val="visible"/>
                                      </p:to>
                                    </p:set>
                                    <p:anim calcmode="lin" valueType="num">
                                      <p:cBhvr>
                                        <p:cTn id="112" dur="500" fill="hold"/>
                                        <p:tgtEl>
                                          <p:spTgt spid="28698"/>
                                        </p:tgtEl>
                                        <p:attrNameLst>
                                          <p:attrName>ppt_w</p:attrName>
                                        </p:attrNameLst>
                                      </p:cBhvr>
                                      <p:tavLst>
                                        <p:tav tm="0">
                                          <p:val>
                                            <p:fltVal val="0"/>
                                          </p:val>
                                        </p:tav>
                                        <p:tav tm="100000">
                                          <p:val>
                                            <p:strVal val="#ppt_w"/>
                                          </p:val>
                                        </p:tav>
                                      </p:tavLst>
                                    </p:anim>
                                    <p:anim calcmode="lin" valueType="num">
                                      <p:cBhvr>
                                        <p:cTn id="113" dur="500" fill="hold"/>
                                        <p:tgtEl>
                                          <p:spTgt spid="28698"/>
                                        </p:tgtEl>
                                        <p:attrNameLst>
                                          <p:attrName>ppt_h</p:attrName>
                                        </p:attrNameLst>
                                      </p:cBhvr>
                                      <p:tavLst>
                                        <p:tav tm="0">
                                          <p:val>
                                            <p:fltVal val="0"/>
                                          </p:val>
                                        </p:tav>
                                        <p:tav tm="100000">
                                          <p:val>
                                            <p:strVal val="#ppt_h"/>
                                          </p:val>
                                        </p:tav>
                                      </p:tavLst>
                                    </p:anim>
                                    <p:animEffect transition="in" filter="fade">
                                      <p:cBhvr>
                                        <p:cTn id="114" dur="500"/>
                                        <p:tgtEl>
                                          <p:spTgt spid="28698"/>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8699"/>
                                        </p:tgtEl>
                                        <p:attrNameLst>
                                          <p:attrName>style.visibility</p:attrName>
                                        </p:attrNameLst>
                                      </p:cBhvr>
                                      <p:to>
                                        <p:strVal val="visible"/>
                                      </p:to>
                                    </p:set>
                                    <p:anim calcmode="lin" valueType="num">
                                      <p:cBhvr>
                                        <p:cTn id="117" dur="500" fill="hold"/>
                                        <p:tgtEl>
                                          <p:spTgt spid="28699"/>
                                        </p:tgtEl>
                                        <p:attrNameLst>
                                          <p:attrName>ppt_w</p:attrName>
                                        </p:attrNameLst>
                                      </p:cBhvr>
                                      <p:tavLst>
                                        <p:tav tm="0">
                                          <p:val>
                                            <p:fltVal val="0"/>
                                          </p:val>
                                        </p:tav>
                                        <p:tav tm="100000">
                                          <p:val>
                                            <p:strVal val="#ppt_w"/>
                                          </p:val>
                                        </p:tav>
                                      </p:tavLst>
                                    </p:anim>
                                    <p:anim calcmode="lin" valueType="num">
                                      <p:cBhvr>
                                        <p:cTn id="118" dur="500" fill="hold"/>
                                        <p:tgtEl>
                                          <p:spTgt spid="28699"/>
                                        </p:tgtEl>
                                        <p:attrNameLst>
                                          <p:attrName>ppt_h</p:attrName>
                                        </p:attrNameLst>
                                      </p:cBhvr>
                                      <p:tavLst>
                                        <p:tav tm="0">
                                          <p:val>
                                            <p:fltVal val="0"/>
                                          </p:val>
                                        </p:tav>
                                        <p:tav tm="100000">
                                          <p:val>
                                            <p:strVal val="#ppt_h"/>
                                          </p:val>
                                        </p:tav>
                                      </p:tavLst>
                                    </p:anim>
                                    <p:animEffect transition="in" filter="fade">
                                      <p:cBhvr>
                                        <p:cTn id="119" dur="500"/>
                                        <p:tgtEl>
                                          <p:spTgt spid="28699"/>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28700"/>
                                        </p:tgtEl>
                                        <p:attrNameLst>
                                          <p:attrName>style.visibility</p:attrName>
                                        </p:attrNameLst>
                                      </p:cBhvr>
                                      <p:to>
                                        <p:strVal val="visible"/>
                                      </p:to>
                                    </p:set>
                                    <p:anim calcmode="lin" valueType="num">
                                      <p:cBhvr>
                                        <p:cTn id="122" dur="500" fill="hold"/>
                                        <p:tgtEl>
                                          <p:spTgt spid="28700"/>
                                        </p:tgtEl>
                                        <p:attrNameLst>
                                          <p:attrName>ppt_w</p:attrName>
                                        </p:attrNameLst>
                                      </p:cBhvr>
                                      <p:tavLst>
                                        <p:tav tm="0">
                                          <p:val>
                                            <p:fltVal val="0"/>
                                          </p:val>
                                        </p:tav>
                                        <p:tav tm="100000">
                                          <p:val>
                                            <p:strVal val="#ppt_w"/>
                                          </p:val>
                                        </p:tav>
                                      </p:tavLst>
                                    </p:anim>
                                    <p:anim calcmode="lin" valueType="num">
                                      <p:cBhvr>
                                        <p:cTn id="123" dur="500" fill="hold"/>
                                        <p:tgtEl>
                                          <p:spTgt spid="28700"/>
                                        </p:tgtEl>
                                        <p:attrNameLst>
                                          <p:attrName>ppt_h</p:attrName>
                                        </p:attrNameLst>
                                      </p:cBhvr>
                                      <p:tavLst>
                                        <p:tav tm="0">
                                          <p:val>
                                            <p:fltVal val="0"/>
                                          </p:val>
                                        </p:tav>
                                        <p:tav tm="100000">
                                          <p:val>
                                            <p:strVal val="#ppt_h"/>
                                          </p:val>
                                        </p:tav>
                                      </p:tavLst>
                                    </p:anim>
                                    <p:animEffect transition="in" filter="fade">
                                      <p:cBhvr>
                                        <p:cTn id="124" dur="500"/>
                                        <p:tgtEl>
                                          <p:spTgt spid="28700"/>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28701"/>
                                        </p:tgtEl>
                                        <p:attrNameLst>
                                          <p:attrName>style.visibility</p:attrName>
                                        </p:attrNameLst>
                                      </p:cBhvr>
                                      <p:to>
                                        <p:strVal val="visible"/>
                                      </p:to>
                                    </p:set>
                                    <p:anim calcmode="lin" valueType="num">
                                      <p:cBhvr>
                                        <p:cTn id="127" dur="500" fill="hold"/>
                                        <p:tgtEl>
                                          <p:spTgt spid="28701"/>
                                        </p:tgtEl>
                                        <p:attrNameLst>
                                          <p:attrName>ppt_w</p:attrName>
                                        </p:attrNameLst>
                                      </p:cBhvr>
                                      <p:tavLst>
                                        <p:tav tm="0">
                                          <p:val>
                                            <p:fltVal val="0"/>
                                          </p:val>
                                        </p:tav>
                                        <p:tav tm="100000">
                                          <p:val>
                                            <p:strVal val="#ppt_w"/>
                                          </p:val>
                                        </p:tav>
                                      </p:tavLst>
                                    </p:anim>
                                    <p:anim calcmode="lin" valueType="num">
                                      <p:cBhvr>
                                        <p:cTn id="128" dur="500" fill="hold"/>
                                        <p:tgtEl>
                                          <p:spTgt spid="28701"/>
                                        </p:tgtEl>
                                        <p:attrNameLst>
                                          <p:attrName>ppt_h</p:attrName>
                                        </p:attrNameLst>
                                      </p:cBhvr>
                                      <p:tavLst>
                                        <p:tav tm="0">
                                          <p:val>
                                            <p:fltVal val="0"/>
                                          </p:val>
                                        </p:tav>
                                        <p:tav tm="100000">
                                          <p:val>
                                            <p:strVal val="#ppt_h"/>
                                          </p:val>
                                        </p:tav>
                                      </p:tavLst>
                                    </p:anim>
                                    <p:animEffect transition="in" filter="fade">
                                      <p:cBhvr>
                                        <p:cTn id="129" dur="500"/>
                                        <p:tgtEl>
                                          <p:spTgt spid="28701"/>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702"/>
                                        </p:tgtEl>
                                        <p:attrNameLst>
                                          <p:attrName>style.visibility</p:attrName>
                                        </p:attrNameLst>
                                      </p:cBhvr>
                                      <p:to>
                                        <p:strVal val="visible"/>
                                      </p:to>
                                    </p:set>
                                    <p:anim calcmode="lin" valueType="num">
                                      <p:cBhvr>
                                        <p:cTn id="132" dur="500" fill="hold"/>
                                        <p:tgtEl>
                                          <p:spTgt spid="28702"/>
                                        </p:tgtEl>
                                        <p:attrNameLst>
                                          <p:attrName>ppt_w</p:attrName>
                                        </p:attrNameLst>
                                      </p:cBhvr>
                                      <p:tavLst>
                                        <p:tav tm="0">
                                          <p:val>
                                            <p:fltVal val="0"/>
                                          </p:val>
                                        </p:tav>
                                        <p:tav tm="100000">
                                          <p:val>
                                            <p:strVal val="#ppt_w"/>
                                          </p:val>
                                        </p:tav>
                                      </p:tavLst>
                                    </p:anim>
                                    <p:anim calcmode="lin" valueType="num">
                                      <p:cBhvr>
                                        <p:cTn id="133" dur="500" fill="hold"/>
                                        <p:tgtEl>
                                          <p:spTgt spid="28702"/>
                                        </p:tgtEl>
                                        <p:attrNameLst>
                                          <p:attrName>ppt_h</p:attrName>
                                        </p:attrNameLst>
                                      </p:cBhvr>
                                      <p:tavLst>
                                        <p:tav tm="0">
                                          <p:val>
                                            <p:fltVal val="0"/>
                                          </p:val>
                                        </p:tav>
                                        <p:tav tm="100000">
                                          <p:val>
                                            <p:strVal val="#ppt_h"/>
                                          </p:val>
                                        </p:tav>
                                      </p:tavLst>
                                    </p:anim>
                                    <p:animEffect transition="in" filter="fade">
                                      <p:cBhvr>
                                        <p:cTn id="134" dur="500"/>
                                        <p:tgtEl>
                                          <p:spTgt spid="28702"/>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28703"/>
                                        </p:tgtEl>
                                        <p:attrNameLst>
                                          <p:attrName>style.visibility</p:attrName>
                                        </p:attrNameLst>
                                      </p:cBhvr>
                                      <p:to>
                                        <p:strVal val="visible"/>
                                      </p:to>
                                    </p:set>
                                    <p:anim calcmode="lin" valueType="num">
                                      <p:cBhvr>
                                        <p:cTn id="137" dur="500" fill="hold"/>
                                        <p:tgtEl>
                                          <p:spTgt spid="28703"/>
                                        </p:tgtEl>
                                        <p:attrNameLst>
                                          <p:attrName>ppt_w</p:attrName>
                                        </p:attrNameLst>
                                      </p:cBhvr>
                                      <p:tavLst>
                                        <p:tav tm="0">
                                          <p:val>
                                            <p:fltVal val="0"/>
                                          </p:val>
                                        </p:tav>
                                        <p:tav tm="100000">
                                          <p:val>
                                            <p:strVal val="#ppt_w"/>
                                          </p:val>
                                        </p:tav>
                                      </p:tavLst>
                                    </p:anim>
                                    <p:anim calcmode="lin" valueType="num">
                                      <p:cBhvr>
                                        <p:cTn id="138" dur="500" fill="hold"/>
                                        <p:tgtEl>
                                          <p:spTgt spid="28703"/>
                                        </p:tgtEl>
                                        <p:attrNameLst>
                                          <p:attrName>ppt_h</p:attrName>
                                        </p:attrNameLst>
                                      </p:cBhvr>
                                      <p:tavLst>
                                        <p:tav tm="0">
                                          <p:val>
                                            <p:fltVal val="0"/>
                                          </p:val>
                                        </p:tav>
                                        <p:tav tm="100000">
                                          <p:val>
                                            <p:strVal val="#ppt_h"/>
                                          </p:val>
                                        </p:tav>
                                      </p:tavLst>
                                    </p:anim>
                                    <p:animEffect transition="in" filter="fade">
                                      <p:cBhvr>
                                        <p:cTn id="139" dur="500"/>
                                        <p:tgtEl>
                                          <p:spTgt spid="28703"/>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28704"/>
                                        </p:tgtEl>
                                        <p:attrNameLst>
                                          <p:attrName>style.visibility</p:attrName>
                                        </p:attrNameLst>
                                      </p:cBhvr>
                                      <p:to>
                                        <p:strVal val="visible"/>
                                      </p:to>
                                    </p:set>
                                    <p:anim calcmode="lin" valueType="num">
                                      <p:cBhvr>
                                        <p:cTn id="142" dur="500" fill="hold"/>
                                        <p:tgtEl>
                                          <p:spTgt spid="28704"/>
                                        </p:tgtEl>
                                        <p:attrNameLst>
                                          <p:attrName>ppt_w</p:attrName>
                                        </p:attrNameLst>
                                      </p:cBhvr>
                                      <p:tavLst>
                                        <p:tav tm="0">
                                          <p:val>
                                            <p:fltVal val="0"/>
                                          </p:val>
                                        </p:tav>
                                        <p:tav tm="100000">
                                          <p:val>
                                            <p:strVal val="#ppt_w"/>
                                          </p:val>
                                        </p:tav>
                                      </p:tavLst>
                                    </p:anim>
                                    <p:anim calcmode="lin" valueType="num">
                                      <p:cBhvr>
                                        <p:cTn id="143" dur="500" fill="hold"/>
                                        <p:tgtEl>
                                          <p:spTgt spid="28704"/>
                                        </p:tgtEl>
                                        <p:attrNameLst>
                                          <p:attrName>ppt_h</p:attrName>
                                        </p:attrNameLst>
                                      </p:cBhvr>
                                      <p:tavLst>
                                        <p:tav tm="0">
                                          <p:val>
                                            <p:fltVal val="0"/>
                                          </p:val>
                                        </p:tav>
                                        <p:tav tm="100000">
                                          <p:val>
                                            <p:strVal val="#ppt_h"/>
                                          </p:val>
                                        </p:tav>
                                      </p:tavLst>
                                    </p:anim>
                                    <p:animEffect transition="in" filter="fade">
                                      <p:cBhvr>
                                        <p:cTn id="144" dur="500"/>
                                        <p:tgtEl>
                                          <p:spTgt spid="28704"/>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28705"/>
                                        </p:tgtEl>
                                        <p:attrNameLst>
                                          <p:attrName>style.visibility</p:attrName>
                                        </p:attrNameLst>
                                      </p:cBhvr>
                                      <p:to>
                                        <p:strVal val="visible"/>
                                      </p:to>
                                    </p:set>
                                    <p:anim calcmode="lin" valueType="num">
                                      <p:cBhvr>
                                        <p:cTn id="147" dur="500" fill="hold"/>
                                        <p:tgtEl>
                                          <p:spTgt spid="28705"/>
                                        </p:tgtEl>
                                        <p:attrNameLst>
                                          <p:attrName>ppt_w</p:attrName>
                                        </p:attrNameLst>
                                      </p:cBhvr>
                                      <p:tavLst>
                                        <p:tav tm="0">
                                          <p:val>
                                            <p:fltVal val="0"/>
                                          </p:val>
                                        </p:tav>
                                        <p:tav tm="100000">
                                          <p:val>
                                            <p:strVal val="#ppt_w"/>
                                          </p:val>
                                        </p:tav>
                                      </p:tavLst>
                                    </p:anim>
                                    <p:anim calcmode="lin" valueType="num">
                                      <p:cBhvr>
                                        <p:cTn id="148" dur="500" fill="hold"/>
                                        <p:tgtEl>
                                          <p:spTgt spid="28705"/>
                                        </p:tgtEl>
                                        <p:attrNameLst>
                                          <p:attrName>ppt_h</p:attrName>
                                        </p:attrNameLst>
                                      </p:cBhvr>
                                      <p:tavLst>
                                        <p:tav tm="0">
                                          <p:val>
                                            <p:fltVal val="0"/>
                                          </p:val>
                                        </p:tav>
                                        <p:tav tm="100000">
                                          <p:val>
                                            <p:strVal val="#ppt_h"/>
                                          </p:val>
                                        </p:tav>
                                      </p:tavLst>
                                    </p:anim>
                                    <p:animEffect transition="in" filter="fade">
                                      <p:cBhvr>
                                        <p:cTn id="149" dur="500"/>
                                        <p:tgtEl>
                                          <p:spTgt spid="28705"/>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28706"/>
                                        </p:tgtEl>
                                        <p:attrNameLst>
                                          <p:attrName>style.visibility</p:attrName>
                                        </p:attrNameLst>
                                      </p:cBhvr>
                                      <p:to>
                                        <p:strVal val="visible"/>
                                      </p:to>
                                    </p:set>
                                    <p:anim calcmode="lin" valueType="num">
                                      <p:cBhvr>
                                        <p:cTn id="152" dur="500" fill="hold"/>
                                        <p:tgtEl>
                                          <p:spTgt spid="28706"/>
                                        </p:tgtEl>
                                        <p:attrNameLst>
                                          <p:attrName>ppt_w</p:attrName>
                                        </p:attrNameLst>
                                      </p:cBhvr>
                                      <p:tavLst>
                                        <p:tav tm="0">
                                          <p:val>
                                            <p:fltVal val="0"/>
                                          </p:val>
                                        </p:tav>
                                        <p:tav tm="100000">
                                          <p:val>
                                            <p:strVal val="#ppt_w"/>
                                          </p:val>
                                        </p:tav>
                                      </p:tavLst>
                                    </p:anim>
                                    <p:anim calcmode="lin" valueType="num">
                                      <p:cBhvr>
                                        <p:cTn id="153" dur="500" fill="hold"/>
                                        <p:tgtEl>
                                          <p:spTgt spid="28706"/>
                                        </p:tgtEl>
                                        <p:attrNameLst>
                                          <p:attrName>ppt_h</p:attrName>
                                        </p:attrNameLst>
                                      </p:cBhvr>
                                      <p:tavLst>
                                        <p:tav tm="0">
                                          <p:val>
                                            <p:fltVal val="0"/>
                                          </p:val>
                                        </p:tav>
                                        <p:tav tm="100000">
                                          <p:val>
                                            <p:strVal val="#ppt_h"/>
                                          </p:val>
                                        </p:tav>
                                      </p:tavLst>
                                    </p:anim>
                                    <p:animEffect transition="in" filter="fade">
                                      <p:cBhvr>
                                        <p:cTn id="154" dur="500"/>
                                        <p:tgtEl>
                                          <p:spTgt spid="28706"/>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28707"/>
                                        </p:tgtEl>
                                        <p:attrNameLst>
                                          <p:attrName>style.visibility</p:attrName>
                                        </p:attrNameLst>
                                      </p:cBhvr>
                                      <p:to>
                                        <p:strVal val="visible"/>
                                      </p:to>
                                    </p:set>
                                    <p:anim calcmode="lin" valueType="num">
                                      <p:cBhvr>
                                        <p:cTn id="157" dur="500" fill="hold"/>
                                        <p:tgtEl>
                                          <p:spTgt spid="28707"/>
                                        </p:tgtEl>
                                        <p:attrNameLst>
                                          <p:attrName>ppt_w</p:attrName>
                                        </p:attrNameLst>
                                      </p:cBhvr>
                                      <p:tavLst>
                                        <p:tav tm="0">
                                          <p:val>
                                            <p:fltVal val="0"/>
                                          </p:val>
                                        </p:tav>
                                        <p:tav tm="100000">
                                          <p:val>
                                            <p:strVal val="#ppt_w"/>
                                          </p:val>
                                        </p:tav>
                                      </p:tavLst>
                                    </p:anim>
                                    <p:anim calcmode="lin" valueType="num">
                                      <p:cBhvr>
                                        <p:cTn id="158" dur="500" fill="hold"/>
                                        <p:tgtEl>
                                          <p:spTgt spid="28707"/>
                                        </p:tgtEl>
                                        <p:attrNameLst>
                                          <p:attrName>ppt_h</p:attrName>
                                        </p:attrNameLst>
                                      </p:cBhvr>
                                      <p:tavLst>
                                        <p:tav tm="0">
                                          <p:val>
                                            <p:fltVal val="0"/>
                                          </p:val>
                                        </p:tav>
                                        <p:tav tm="100000">
                                          <p:val>
                                            <p:strVal val="#ppt_h"/>
                                          </p:val>
                                        </p:tav>
                                      </p:tavLst>
                                    </p:anim>
                                    <p:animEffect transition="in" filter="fade">
                                      <p:cBhvr>
                                        <p:cTn id="159" dur="500"/>
                                        <p:tgtEl>
                                          <p:spTgt spid="28707"/>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28708"/>
                                        </p:tgtEl>
                                        <p:attrNameLst>
                                          <p:attrName>style.visibility</p:attrName>
                                        </p:attrNameLst>
                                      </p:cBhvr>
                                      <p:to>
                                        <p:strVal val="visible"/>
                                      </p:to>
                                    </p:set>
                                    <p:anim calcmode="lin" valueType="num">
                                      <p:cBhvr>
                                        <p:cTn id="162" dur="500" fill="hold"/>
                                        <p:tgtEl>
                                          <p:spTgt spid="28708"/>
                                        </p:tgtEl>
                                        <p:attrNameLst>
                                          <p:attrName>ppt_w</p:attrName>
                                        </p:attrNameLst>
                                      </p:cBhvr>
                                      <p:tavLst>
                                        <p:tav tm="0">
                                          <p:val>
                                            <p:fltVal val="0"/>
                                          </p:val>
                                        </p:tav>
                                        <p:tav tm="100000">
                                          <p:val>
                                            <p:strVal val="#ppt_w"/>
                                          </p:val>
                                        </p:tav>
                                      </p:tavLst>
                                    </p:anim>
                                    <p:anim calcmode="lin" valueType="num">
                                      <p:cBhvr>
                                        <p:cTn id="163" dur="500" fill="hold"/>
                                        <p:tgtEl>
                                          <p:spTgt spid="28708"/>
                                        </p:tgtEl>
                                        <p:attrNameLst>
                                          <p:attrName>ppt_h</p:attrName>
                                        </p:attrNameLst>
                                      </p:cBhvr>
                                      <p:tavLst>
                                        <p:tav tm="0">
                                          <p:val>
                                            <p:fltVal val="0"/>
                                          </p:val>
                                        </p:tav>
                                        <p:tav tm="100000">
                                          <p:val>
                                            <p:strVal val="#ppt_h"/>
                                          </p:val>
                                        </p:tav>
                                      </p:tavLst>
                                    </p:anim>
                                    <p:animEffect transition="in" filter="fade">
                                      <p:cBhvr>
                                        <p:cTn id="164" dur="500"/>
                                        <p:tgtEl>
                                          <p:spTgt spid="28708"/>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28709"/>
                                        </p:tgtEl>
                                        <p:attrNameLst>
                                          <p:attrName>style.visibility</p:attrName>
                                        </p:attrNameLst>
                                      </p:cBhvr>
                                      <p:to>
                                        <p:strVal val="visible"/>
                                      </p:to>
                                    </p:set>
                                    <p:anim calcmode="lin" valueType="num">
                                      <p:cBhvr>
                                        <p:cTn id="167" dur="500" fill="hold"/>
                                        <p:tgtEl>
                                          <p:spTgt spid="28709"/>
                                        </p:tgtEl>
                                        <p:attrNameLst>
                                          <p:attrName>ppt_w</p:attrName>
                                        </p:attrNameLst>
                                      </p:cBhvr>
                                      <p:tavLst>
                                        <p:tav tm="0">
                                          <p:val>
                                            <p:fltVal val="0"/>
                                          </p:val>
                                        </p:tav>
                                        <p:tav tm="100000">
                                          <p:val>
                                            <p:strVal val="#ppt_w"/>
                                          </p:val>
                                        </p:tav>
                                      </p:tavLst>
                                    </p:anim>
                                    <p:anim calcmode="lin" valueType="num">
                                      <p:cBhvr>
                                        <p:cTn id="168" dur="500" fill="hold"/>
                                        <p:tgtEl>
                                          <p:spTgt spid="28709"/>
                                        </p:tgtEl>
                                        <p:attrNameLst>
                                          <p:attrName>ppt_h</p:attrName>
                                        </p:attrNameLst>
                                      </p:cBhvr>
                                      <p:tavLst>
                                        <p:tav tm="0">
                                          <p:val>
                                            <p:fltVal val="0"/>
                                          </p:val>
                                        </p:tav>
                                        <p:tav tm="100000">
                                          <p:val>
                                            <p:strVal val="#ppt_h"/>
                                          </p:val>
                                        </p:tav>
                                      </p:tavLst>
                                    </p:anim>
                                    <p:animEffect transition="in" filter="fade">
                                      <p:cBhvr>
                                        <p:cTn id="169" dur="500"/>
                                        <p:tgtEl>
                                          <p:spTgt spid="28709"/>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28710"/>
                                        </p:tgtEl>
                                        <p:attrNameLst>
                                          <p:attrName>style.visibility</p:attrName>
                                        </p:attrNameLst>
                                      </p:cBhvr>
                                      <p:to>
                                        <p:strVal val="visible"/>
                                      </p:to>
                                    </p:set>
                                    <p:anim calcmode="lin" valueType="num">
                                      <p:cBhvr>
                                        <p:cTn id="172" dur="500" fill="hold"/>
                                        <p:tgtEl>
                                          <p:spTgt spid="28710"/>
                                        </p:tgtEl>
                                        <p:attrNameLst>
                                          <p:attrName>ppt_w</p:attrName>
                                        </p:attrNameLst>
                                      </p:cBhvr>
                                      <p:tavLst>
                                        <p:tav tm="0">
                                          <p:val>
                                            <p:fltVal val="0"/>
                                          </p:val>
                                        </p:tav>
                                        <p:tav tm="100000">
                                          <p:val>
                                            <p:strVal val="#ppt_w"/>
                                          </p:val>
                                        </p:tav>
                                      </p:tavLst>
                                    </p:anim>
                                    <p:anim calcmode="lin" valueType="num">
                                      <p:cBhvr>
                                        <p:cTn id="173" dur="500" fill="hold"/>
                                        <p:tgtEl>
                                          <p:spTgt spid="28710"/>
                                        </p:tgtEl>
                                        <p:attrNameLst>
                                          <p:attrName>ppt_h</p:attrName>
                                        </p:attrNameLst>
                                      </p:cBhvr>
                                      <p:tavLst>
                                        <p:tav tm="0">
                                          <p:val>
                                            <p:fltVal val="0"/>
                                          </p:val>
                                        </p:tav>
                                        <p:tav tm="100000">
                                          <p:val>
                                            <p:strVal val="#ppt_h"/>
                                          </p:val>
                                        </p:tav>
                                      </p:tavLst>
                                    </p:anim>
                                    <p:animEffect transition="in" filter="fade">
                                      <p:cBhvr>
                                        <p:cTn id="174" dur="500"/>
                                        <p:tgtEl>
                                          <p:spTgt spid="28710"/>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28711"/>
                                        </p:tgtEl>
                                        <p:attrNameLst>
                                          <p:attrName>style.visibility</p:attrName>
                                        </p:attrNameLst>
                                      </p:cBhvr>
                                      <p:to>
                                        <p:strVal val="visible"/>
                                      </p:to>
                                    </p:set>
                                    <p:anim calcmode="lin" valueType="num">
                                      <p:cBhvr>
                                        <p:cTn id="177" dur="500" fill="hold"/>
                                        <p:tgtEl>
                                          <p:spTgt spid="28711"/>
                                        </p:tgtEl>
                                        <p:attrNameLst>
                                          <p:attrName>ppt_w</p:attrName>
                                        </p:attrNameLst>
                                      </p:cBhvr>
                                      <p:tavLst>
                                        <p:tav tm="0">
                                          <p:val>
                                            <p:fltVal val="0"/>
                                          </p:val>
                                        </p:tav>
                                        <p:tav tm="100000">
                                          <p:val>
                                            <p:strVal val="#ppt_w"/>
                                          </p:val>
                                        </p:tav>
                                      </p:tavLst>
                                    </p:anim>
                                    <p:anim calcmode="lin" valueType="num">
                                      <p:cBhvr>
                                        <p:cTn id="178" dur="500" fill="hold"/>
                                        <p:tgtEl>
                                          <p:spTgt spid="28711"/>
                                        </p:tgtEl>
                                        <p:attrNameLst>
                                          <p:attrName>ppt_h</p:attrName>
                                        </p:attrNameLst>
                                      </p:cBhvr>
                                      <p:tavLst>
                                        <p:tav tm="0">
                                          <p:val>
                                            <p:fltVal val="0"/>
                                          </p:val>
                                        </p:tav>
                                        <p:tav tm="100000">
                                          <p:val>
                                            <p:strVal val="#ppt_h"/>
                                          </p:val>
                                        </p:tav>
                                      </p:tavLst>
                                    </p:anim>
                                    <p:animEffect transition="in" filter="fade">
                                      <p:cBhvr>
                                        <p:cTn id="179" dur="500"/>
                                        <p:tgtEl>
                                          <p:spTgt spid="28711"/>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28712"/>
                                        </p:tgtEl>
                                        <p:attrNameLst>
                                          <p:attrName>style.visibility</p:attrName>
                                        </p:attrNameLst>
                                      </p:cBhvr>
                                      <p:to>
                                        <p:strVal val="visible"/>
                                      </p:to>
                                    </p:set>
                                    <p:anim calcmode="lin" valueType="num">
                                      <p:cBhvr>
                                        <p:cTn id="182" dur="500" fill="hold"/>
                                        <p:tgtEl>
                                          <p:spTgt spid="28712"/>
                                        </p:tgtEl>
                                        <p:attrNameLst>
                                          <p:attrName>ppt_w</p:attrName>
                                        </p:attrNameLst>
                                      </p:cBhvr>
                                      <p:tavLst>
                                        <p:tav tm="0">
                                          <p:val>
                                            <p:fltVal val="0"/>
                                          </p:val>
                                        </p:tav>
                                        <p:tav tm="100000">
                                          <p:val>
                                            <p:strVal val="#ppt_w"/>
                                          </p:val>
                                        </p:tav>
                                      </p:tavLst>
                                    </p:anim>
                                    <p:anim calcmode="lin" valueType="num">
                                      <p:cBhvr>
                                        <p:cTn id="183" dur="500" fill="hold"/>
                                        <p:tgtEl>
                                          <p:spTgt spid="28712"/>
                                        </p:tgtEl>
                                        <p:attrNameLst>
                                          <p:attrName>ppt_h</p:attrName>
                                        </p:attrNameLst>
                                      </p:cBhvr>
                                      <p:tavLst>
                                        <p:tav tm="0">
                                          <p:val>
                                            <p:fltVal val="0"/>
                                          </p:val>
                                        </p:tav>
                                        <p:tav tm="100000">
                                          <p:val>
                                            <p:strVal val="#ppt_h"/>
                                          </p:val>
                                        </p:tav>
                                      </p:tavLst>
                                    </p:anim>
                                    <p:animEffect transition="in" filter="fade">
                                      <p:cBhvr>
                                        <p:cTn id="184" dur="500"/>
                                        <p:tgtEl>
                                          <p:spTgt spid="28712"/>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28713"/>
                                        </p:tgtEl>
                                        <p:attrNameLst>
                                          <p:attrName>style.visibility</p:attrName>
                                        </p:attrNameLst>
                                      </p:cBhvr>
                                      <p:to>
                                        <p:strVal val="visible"/>
                                      </p:to>
                                    </p:set>
                                    <p:anim calcmode="lin" valueType="num">
                                      <p:cBhvr>
                                        <p:cTn id="187" dur="500" fill="hold"/>
                                        <p:tgtEl>
                                          <p:spTgt spid="28713"/>
                                        </p:tgtEl>
                                        <p:attrNameLst>
                                          <p:attrName>ppt_w</p:attrName>
                                        </p:attrNameLst>
                                      </p:cBhvr>
                                      <p:tavLst>
                                        <p:tav tm="0">
                                          <p:val>
                                            <p:fltVal val="0"/>
                                          </p:val>
                                        </p:tav>
                                        <p:tav tm="100000">
                                          <p:val>
                                            <p:strVal val="#ppt_w"/>
                                          </p:val>
                                        </p:tav>
                                      </p:tavLst>
                                    </p:anim>
                                    <p:anim calcmode="lin" valueType="num">
                                      <p:cBhvr>
                                        <p:cTn id="188" dur="500" fill="hold"/>
                                        <p:tgtEl>
                                          <p:spTgt spid="28713"/>
                                        </p:tgtEl>
                                        <p:attrNameLst>
                                          <p:attrName>ppt_h</p:attrName>
                                        </p:attrNameLst>
                                      </p:cBhvr>
                                      <p:tavLst>
                                        <p:tav tm="0">
                                          <p:val>
                                            <p:fltVal val="0"/>
                                          </p:val>
                                        </p:tav>
                                        <p:tav tm="100000">
                                          <p:val>
                                            <p:strVal val="#ppt_h"/>
                                          </p:val>
                                        </p:tav>
                                      </p:tavLst>
                                    </p:anim>
                                    <p:animEffect transition="in" filter="fade">
                                      <p:cBhvr>
                                        <p:cTn id="189" dur="500"/>
                                        <p:tgtEl>
                                          <p:spTgt spid="28713"/>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28714"/>
                                        </p:tgtEl>
                                        <p:attrNameLst>
                                          <p:attrName>style.visibility</p:attrName>
                                        </p:attrNameLst>
                                      </p:cBhvr>
                                      <p:to>
                                        <p:strVal val="visible"/>
                                      </p:to>
                                    </p:set>
                                    <p:anim calcmode="lin" valueType="num">
                                      <p:cBhvr>
                                        <p:cTn id="192" dur="500" fill="hold"/>
                                        <p:tgtEl>
                                          <p:spTgt spid="28714"/>
                                        </p:tgtEl>
                                        <p:attrNameLst>
                                          <p:attrName>ppt_w</p:attrName>
                                        </p:attrNameLst>
                                      </p:cBhvr>
                                      <p:tavLst>
                                        <p:tav tm="0">
                                          <p:val>
                                            <p:fltVal val="0"/>
                                          </p:val>
                                        </p:tav>
                                        <p:tav tm="100000">
                                          <p:val>
                                            <p:strVal val="#ppt_w"/>
                                          </p:val>
                                        </p:tav>
                                      </p:tavLst>
                                    </p:anim>
                                    <p:anim calcmode="lin" valueType="num">
                                      <p:cBhvr>
                                        <p:cTn id="193" dur="500" fill="hold"/>
                                        <p:tgtEl>
                                          <p:spTgt spid="28714"/>
                                        </p:tgtEl>
                                        <p:attrNameLst>
                                          <p:attrName>ppt_h</p:attrName>
                                        </p:attrNameLst>
                                      </p:cBhvr>
                                      <p:tavLst>
                                        <p:tav tm="0">
                                          <p:val>
                                            <p:fltVal val="0"/>
                                          </p:val>
                                        </p:tav>
                                        <p:tav tm="100000">
                                          <p:val>
                                            <p:strVal val="#ppt_h"/>
                                          </p:val>
                                        </p:tav>
                                      </p:tavLst>
                                    </p:anim>
                                    <p:animEffect transition="in" filter="fade">
                                      <p:cBhvr>
                                        <p:cTn id="194" dur="500"/>
                                        <p:tgtEl>
                                          <p:spTgt spid="28714"/>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28716"/>
                                        </p:tgtEl>
                                        <p:attrNameLst>
                                          <p:attrName>style.visibility</p:attrName>
                                        </p:attrNameLst>
                                      </p:cBhvr>
                                      <p:to>
                                        <p:strVal val="visible"/>
                                      </p:to>
                                    </p:set>
                                    <p:anim calcmode="lin" valueType="num">
                                      <p:cBhvr>
                                        <p:cTn id="197" dur="500" fill="hold"/>
                                        <p:tgtEl>
                                          <p:spTgt spid="28716"/>
                                        </p:tgtEl>
                                        <p:attrNameLst>
                                          <p:attrName>ppt_w</p:attrName>
                                        </p:attrNameLst>
                                      </p:cBhvr>
                                      <p:tavLst>
                                        <p:tav tm="0">
                                          <p:val>
                                            <p:fltVal val="0"/>
                                          </p:val>
                                        </p:tav>
                                        <p:tav tm="100000">
                                          <p:val>
                                            <p:strVal val="#ppt_w"/>
                                          </p:val>
                                        </p:tav>
                                      </p:tavLst>
                                    </p:anim>
                                    <p:anim calcmode="lin" valueType="num">
                                      <p:cBhvr>
                                        <p:cTn id="198" dur="500" fill="hold"/>
                                        <p:tgtEl>
                                          <p:spTgt spid="28716"/>
                                        </p:tgtEl>
                                        <p:attrNameLst>
                                          <p:attrName>ppt_h</p:attrName>
                                        </p:attrNameLst>
                                      </p:cBhvr>
                                      <p:tavLst>
                                        <p:tav tm="0">
                                          <p:val>
                                            <p:fltVal val="0"/>
                                          </p:val>
                                        </p:tav>
                                        <p:tav tm="100000">
                                          <p:val>
                                            <p:strVal val="#ppt_h"/>
                                          </p:val>
                                        </p:tav>
                                      </p:tavLst>
                                    </p:anim>
                                    <p:animEffect transition="in" filter="fade">
                                      <p:cBhvr>
                                        <p:cTn id="199" dur="500"/>
                                        <p:tgtEl>
                                          <p:spTgt spid="28716"/>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28718"/>
                                        </p:tgtEl>
                                        <p:attrNameLst>
                                          <p:attrName>style.visibility</p:attrName>
                                        </p:attrNameLst>
                                      </p:cBhvr>
                                      <p:to>
                                        <p:strVal val="visible"/>
                                      </p:to>
                                    </p:set>
                                    <p:anim calcmode="lin" valueType="num">
                                      <p:cBhvr>
                                        <p:cTn id="202" dur="500" fill="hold"/>
                                        <p:tgtEl>
                                          <p:spTgt spid="28718"/>
                                        </p:tgtEl>
                                        <p:attrNameLst>
                                          <p:attrName>ppt_w</p:attrName>
                                        </p:attrNameLst>
                                      </p:cBhvr>
                                      <p:tavLst>
                                        <p:tav tm="0">
                                          <p:val>
                                            <p:fltVal val="0"/>
                                          </p:val>
                                        </p:tav>
                                        <p:tav tm="100000">
                                          <p:val>
                                            <p:strVal val="#ppt_w"/>
                                          </p:val>
                                        </p:tav>
                                      </p:tavLst>
                                    </p:anim>
                                    <p:anim calcmode="lin" valueType="num">
                                      <p:cBhvr>
                                        <p:cTn id="203" dur="500" fill="hold"/>
                                        <p:tgtEl>
                                          <p:spTgt spid="28718"/>
                                        </p:tgtEl>
                                        <p:attrNameLst>
                                          <p:attrName>ppt_h</p:attrName>
                                        </p:attrNameLst>
                                      </p:cBhvr>
                                      <p:tavLst>
                                        <p:tav tm="0">
                                          <p:val>
                                            <p:fltVal val="0"/>
                                          </p:val>
                                        </p:tav>
                                        <p:tav tm="100000">
                                          <p:val>
                                            <p:strVal val="#ppt_h"/>
                                          </p:val>
                                        </p:tav>
                                      </p:tavLst>
                                    </p:anim>
                                    <p:animEffect transition="in" filter="fade">
                                      <p:cBhvr>
                                        <p:cTn id="204" dur="500"/>
                                        <p:tgtEl>
                                          <p:spTgt spid="28718"/>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28719"/>
                                        </p:tgtEl>
                                        <p:attrNameLst>
                                          <p:attrName>style.visibility</p:attrName>
                                        </p:attrNameLst>
                                      </p:cBhvr>
                                      <p:to>
                                        <p:strVal val="visible"/>
                                      </p:to>
                                    </p:set>
                                    <p:anim calcmode="lin" valueType="num">
                                      <p:cBhvr>
                                        <p:cTn id="207" dur="500" fill="hold"/>
                                        <p:tgtEl>
                                          <p:spTgt spid="28719"/>
                                        </p:tgtEl>
                                        <p:attrNameLst>
                                          <p:attrName>ppt_w</p:attrName>
                                        </p:attrNameLst>
                                      </p:cBhvr>
                                      <p:tavLst>
                                        <p:tav tm="0">
                                          <p:val>
                                            <p:fltVal val="0"/>
                                          </p:val>
                                        </p:tav>
                                        <p:tav tm="100000">
                                          <p:val>
                                            <p:strVal val="#ppt_w"/>
                                          </p:val>
                                        </p:tav>
                                      </p:tavLst>
                                    </p:anim>
                                    <p:anim calcmode="lin" valueType="num">
                                      <p:cBhvr>
                                        <p:cTn id="208" dur="500" fill="hold"/>
                                        <p:tgtEl>
                                          <p:spTgt spid="28719"/>
                                        </p:tgtEl>
                                        <p:attrNameLst>
                                          <p:attrName>ppt_h</p:attrName>
                                        </p:attrNameLst>
                                      </p:cBhvr>
                                      <p:tavLst>
                                        <p:tav tm="0">
                                          <p:val>
                                            <p:fltVal val="0"/>
                                          </p:val>
                                        </p:tav>
                                        <p:tav tm="100000">
                                          <p:val>
                                            <p:strVal val="#ppt_h"/>
                                          </p:val>
                                        </p:tav>
                                      </p:tavLst>
                                    </p:anim>
                                    <p:animEffect transition="in" filter="fade">
                                      <p:cBhvr>
                                        <p:cTn id="209" dur="500"/>
                                        <p:tgtEl>
                                          <p:spTgt spid="28719"/>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28720"/>
                                        </p:tgtEl>
                                        <p:attrNameLst>
                                          <p:attrName>style.visibility</p:attrName>
                                        </p:attrNameLst>
                                      </p:cBhvr>
                                      <p:to>
                                        <p:strVal val="visible"/>
                                      </p:to>
                                    </p:set>
                                    <p:anim calcmode="lin" valueType="num">
                                      <p:cBhvr>
                                        <p:cTn id="212" dur="500" fill="hold"/>
                                        <p:tgtEl>
                                          <p:spTgt spid="28720"/>
                                        </p:tgtEl>
                                        <p:attrNameLst>
                                          <p:attrName>ppt_w</p:attrName>
                                        </p:attrNameLst>
                                      </p:cBhvr>
                                      <p:tavLst>
                                        <p:tav tm="0">
                                          <p:val>
                                            <p:fltVal val="0"/>
                                          </p:val>
                                        </p:tav>
                                        <p:tav tm="100000">
                                          <p:val>
                                            <p:strVal val="#ppt_w"/>
                                          </p:val>
                                        </p:tav>
                                      </p:tavLst>
                                    </p:anim>
                                    <p:anim calcmode="lin" valueType="num">
                                      <p:cBhvr>
                                        <p:cTn id="213" dur="500" fill="hold"/>
                                        <p:tgtEl>
                                          <p:spTgt spid="28720"/>
                                        </p:tgtEl>
                                        <p:attrNameLst>
                                          <p:attrName>ppt_h</p:attrName>
                                        </p:attrNameLst>
                                      </p:cBhvr>
                                      <p:tavLst>
                                        <p:tav tm="0">
                                          <p:val>
                                            <p:fltVal val="0"/>
                                          </p:val>
                                        </p:tav>
                                        <p:tav tm="100000">
                                          <p:val>
                                            <p:strVal val="#ppt_h"/>
                                          </p:val>
                                        </p:tav>
                                      </p:tavLst>
                                    </p:anim>
                                    <p:animEffect transition="in" filter="fade">
                                      <p:cBhvr>
                                        <p:cTn id="214" dur="500"/>
                                        <p:tgtEl>
                                          <p:spTgt spid="28720"/>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28721"/>
                                        </p:tgtEl>
                                        <p:attrNameLst>
                                          <p:attrName>style.visibility</p:attrName>
                                        </p:attrNameLst>
                                      </p:cBhvr>
                                      <p:to>
                                        <p:strVal val="visible"/>
                                      </p:to>
                                    </p:set>
                                    <p:anim calcmode="lin" valueType="num">
                                      <p:cBhvr>
                                        <p:cTn id="217" dur="500" fill="hold"/>
                                        <p:tgtEl>
                                          <p:spTgt spid="28721"/>
                                        </p:tgtEl>
                                        <p:attrNameLst>
                                          <p:attrName>ppt_w</p:attrName>
                                        </p:attrNameLst>
                                      </p:cBhvr>
                                      <p:tavLst>
                                        <p:tav tm="0">
                                          <p:val>
                                            <p:fltVal val="0"/>
                                          </p:val>
                                        </p:tav>
                                        <p:tav tm="100000">
                                          <p:val>
                                            <p:strVal val="#ppt_w"/>
                                          </p:val>
                                        </p:tav>
                                      </p:tavLst>
                                    </p:anim>
                                    <p:anim calcmode="lin" valueType="num">
                                      <p:cBhvr>
                                        <p:cTn id="218" dur="500" fill="hold"/>
                                        <p:tgtEl>
                                          <p:spTgt spid="28721"/>
                                        </p:tgtEl>
                                        <p:attrNameLst>
                                          <p:attrName>ppt_h</p:attrName>
                                        </p:attrNameLst>
                                      </p:cBhvr>
                                      <p:tavLst>
                                        <p:tav tm="0">
                                          <p:val>
                                            <p:fltVal val="0"/>
                                          </p:val>
                                        </p:tav>
                                        <p:tav tm="100000">
                                          <p:val>
                                            <p:strVal val="#ppt_h"/>
                                          </p:val>
                                        </p:tav>
                                      </p:tavLst>
                                    </p:anim>
                                    <p:animEffect transition="in" filter="fade">
                                      <p:cBhvr>
                                        <p:cTn id="219" dur="500"/>
                                        <p:tgtEl>
                                          <p:spTgt spid="28721"/>
                                        </p:tgtEl>
                                      </p:cBhvr>
                                    </p:animEffect>
                                  </p:childTnLst>
                                </p:cTn>
                              </p:par>
                              <p:par>
                                <p:cTn id="220" presetID="53" presetClass="entr" presetSubtype="16" fill="hold" grpId="0" nodeType="withEffect">
                                  <p:stCondLst>
                                    <p:cond delay="0"/>
                                  </p:stCondLst>
                                  <p:childTnLst>
                                    <p:set>
                                      <p:cBhvr>
                                        <p:cTn id="221" dur="1" fill="hold">
                                          <p:stCondLst>
                                            <p:cond delay="0"/>
                                          </p:stCondLst>
                                        </p:cTn>
                                        <p:tgtEl>
                                          <p:spTgt spid="28722"/>
                                        </p:tgtEl>
                                        <p:attrNameLst>
                                          <p:attrName>style.visibility</p:attrName>
                                        </p:attrNameLst>
                                      </p:cBhvr>
                                      <p:to>
                                        <p:strVal val="visible"/>
                                      </p:to>
                                    </p:set>
                                    <p:anim calcmode="lin" valueType="num">
                                      <p:cBhvr>
                                        <p:cTn id="222" dur="500" fill="hold"/>
                                        <p:tgtEl>
                                          <p:spTgt spid="28722"/>
                                        </p:tgtEl>
                                        <p:attrNameLst>
                                          <p:attrName>ppt_w</p:attrName>
                                        </p:attrNameLst>
                                      </p:cBhvr>
                                      <p:tavLst>
                                        <p:tav tm="0">
                                          <p:val>
                                            <p:fltVal val="0"/>
                                          </p:val>
                                        </p:tav>
                                        <p:tav tm="100000">
                                          <p:val>
                                            <p:strVal val="#ppt_w"/>
                                          </p:val>
                                        </p:tav>
                                      </p:tavLst>
                                    </p:anim>
                                    <p:anim calcmode="lin" valueType="num">
                                      <p:cBhvr>
                                        <p:cTn id="223" dur="500" fill="hold"/>
                                        <p:tgtEl>
                                          <p:spTgt spid="28722"/>
                                        </p:tgtEl>
                                        <p:attrNameLst>
                                          <p:attrName>ppt_h</p:attrName>
                                        </p:attrNameLst>
                                      </p:cBhvr>
                                      <p:tavLst>
                                        <p:tav tm="0">
                                          <p:val>
                                            <p:fltVal val="0"/>
                                          </p:val>
                                        </p:tav>
                                        <p:tav tm="100000">
                                          <p:val>
                                            <p:strVal val="#ppt_h"/>
                                          </p:val>
                                        </p:tav>
                                      </p:tavLst>
                                    </p:anim>
                                    <p:animEffect transition="in" filter="fade">
                                      <p:cBhvr>
                                        <p:cTn id="224" dur="500"/>
                                        <p:tgtEl>
                                          <p:spTgt spid="28722"/>
                                        </p:tgtEl>
                                      </p:cBhvr>
                                    </p:animEffect>
                                  </p:childTnLst>
                                </p:cTn>
                              </p:par>
                            </p:childTnLst>
                          </p:cTn>
                        </p:par>
                      </p:childTnLst>
                    </p:cTn>
                  </p:par>
                  <p:par>
                    <p:cTn id="225" fill="hold">
                      <p:stCondLst>
                        <p:cond delay="indefinite"/>
                      </p:stCondLst>
                      <p:childTnLst>
                        <p:par>
                          <p:cTn id="226" fill="hold">
                            <p:stCondLst>
                              <p:cond delay="0"/>
                            </p:stCondLst>
                            <p:childTnLst>
                              <p:par>
                                <p:cTn id="227" presetID="6" presetClass="entr" presetSubtype="16" fill="hold" grpId="0" nodeType="clickEffect">
                                  <p:stCondLst>
                                    <p:cond delay="0"/>
                                  </p:stCondLst>
                                  <p:childTnLst>
                                    <p:set>
                                      <p:cBhvr>
                                        <p:cTn id="228" dur="1" fill="hold">
                                          <p:stCondLst>
                                            <p:cond delay="0"/>
                                          </p:stCondLst>
                                        </p:cTn>
                                        <p:tgtEl>
                                          <p:spTgt spid="4"/>
                                        </p:tgtEl>
                                        <p:attrNameLst>
                                          <p:attrName>style.visibility</p:attrName>
                                        </p:attrNameLst>
                                      </p:cBhvr>
                                      <p:to>
                                        <p:strVal val="visible"/>
                                      </p:to>
                                    </p:set>
                                    <p:animEffect transition="in" filter="circle(in)">
                                      <p:cBhvr>
                                        <p:cTn id="2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P spid="28688" grpId="0"/>
      <p:bldP spid="28715" grpId="0" animBg="1"/>
      <p:bldP spid="28717" grpId="0" animBg="1"/>
      <p:bldP spid="28680" grpId="0" animBg="1"/>
      <p:bldP spid="28681" grpId="0" animBg="1"/>
      <p:bldP spid="28682" grpId="0" animBg="1"/>
      <p:bldP spid="28683" grpId="0" animBg="1"/>
      <p:bldP spid="28684" grpId="0" animBg="1"/>
      <p:bldP spid="28685" grpId="0" animBg="1"/>
      <p:bldP spid="28686" grpId="0" animBg="1"/>
      <p:bldP spid="28687" grpId="0" animBg="1"/>
      <p:bldP spid="28689" grpId="0" animBg="1"/>
      <p:bldP spid="28690" grpId="0" animBg="1"/>
      <p:bldP spid="28691" grpId="0" animBg="1"/>
      <p:bldP spid="28692" grpId="0" animBg="1"/>
      <p:bldP spid="28693" grpId="0" animBg="1"/>
      <p:bldP spid="28694" grpId="0" animBg="1"/>
      <p:bldP spid="28695" grpId="0" animBg="1"/>
      <p:bldP spid="28696" grpId="0" animBg="1"/>
      <p:bldP spid="28697" grpId="0" animBg="1"/>
      <p:bldP spid="28698" grpId="0" animBg="1"/>
      <p:bldP spid="28699" grpId="0" animBg="1"/>
      <p:bldP spid="28700" grpId="0" animBg="1"/>
      <p:bldP spid="28701" grpId="0" animBg="1"/>
      <p:bldP spid="28702" grpId="0" animBg="1"/>
      <p:bldP spid="28703" grpId="0" animBg="1"/>
      <p:bldP spid="28704" grpId="0" animBg="1"/>
      <p:bldP spid="28705" grpId="0" animBg="1"/>
      <p:bldP spid="28706" grpId="0" animBg="1"/>
      <p:bldP spid="28707" grpId="0" animBg="1"/>
      <p:bldP spid="28708" grpId="0" animBg="1"/>
      <p:bldP spid="28709" grpId="0" animBg="1"/>
      <p:bldP spid="28710" grpId="0" animBg="1"/>
      <p:bldP spid="28711" grpId="0" animBg="1"/>
      <p:bldP spid="28712" grpId="0" animBg="1"/>
      <p:bldP spid="28713" grpId="0" animBg="1"/>
      <p:bldP spid="28714" grpId="0" animBg="1"/>
      <p:bldP spid="28716" grpId="0" animBg="1"/>
      <p:bldP spid="28718" grpId="0" animBg="1"/>
      <p:bldP spid="28719" grpId="0" animBg="1"/>
      <p:bldP spid="28720" grpId="0" animBg="1"/>
      <p:bldP spid="28721" grpId="0" animBg="1"/>
      <p:bldP spid="28722"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5A897B-2BDE-4141-908B-F0568360B39B}" type="slidenum">
              <a:rPr lang="en-US" smtClean="0"/>
              <a:pPr eaLnBrk="1" hangingPunct="1"/>
              <a:t>18</a:t>
            </a:fld>
            <a:endParaRPr lang="en-US" smtClean="0"/>
          </a:p>
        </p:txBody>
      </p:sp>
      <p:sp>
        <p:nvSpPr>
          <p:cNvPr id="40962" name="Rectangle 2"/>
          <p:cNvSpPr>
            <a:spLocks noGrp="1" noChangeArrowheads="1"/>
          </p:cNvSpPr>
          <p:nvPr>
            <p:ph type="title"/>
          </p:nvPr>
        </p:nvSpPr>
        <p:spPr/>
        <p:txBody>
          <a:bodyPr/>
          <a:lstStyle/>
          <a:p>
            <a:pPr eaLnBrk="1" hangingPunct="1"/>
            <a:r>
              <a:rPr lang="en-US" dirty="0" smtClean="0"/>
              <a:t>Adaptive Management Process</a:t>
            </a:r>
          </a:p>
        </p:txBody>
      </p:sp>
      <p:sp>
        <p:nvSpPr>
          <p:cNvPr id="40964" name="AutoShape 4"/>
          <p:cNvSpPr>
            <a:spLocks noChangeArrowheads="1"/>
          </p:cNvSpPr>
          <p:nvPr/>
        </p:nvSpPr>
        <p:spPr bwMode="auto">
          <a:xfrm>
            <a:off x="3657600" y="129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Goal</a:t>
            </a:r>
          </a:p>
          <a:p>
            <a:pPr algn="ctr"/>
            <a:endParaRPr lang="en-US" sz="2400" b="1"/>
          </a:p>
          <a:p>
            <a:pPr algn="ctr"/>
            <a:r>
              <a:rPr lang="en-US" sz="2400" b="1"/>
              <a:t>Objective</a:t>
            </a:r>
          </a:p>
        </p:txBody>
      </p:sp>
      <p:sp>
        <p:nvSpPr>
          <p:cNvPr id="40965" name="AutoShape 5"/>
          <p:cNvSpPr>
            <a:spLocks noChangeArrowheads="1"/>
          </p:cNvSpPr>
          <p:nvPr/>
        </p:nvSpPr>
        <p:spPr bwMode="auto">
          <a:xfrm>
            <a:off x="3657600" y="510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Actions</a:t>
            </a:r>
          </a:p>
        </p:txBody>
      </p:sp>
      <p:sp>
        <p:nvSpPr>
          <p:cNvPr id="40966" name="AutoShape 6"/>
          <p:cNvSpPr>
            <a:spLocks noChangeArrowheads="1"/>
          </p:cNvSpPr>
          <p:nvPr/>
        </p:nvSpPr>
        <p:spPr bwMode="auto">
          <a:xfrm>
            <a:off x="990600"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dirty="0"/>
              <a:t>Problem</a:t>
            </a:r>
          </a:p>
          <a:p>
            <a:pPr algn="ctr"/>
            <a:r>
              <a:rPr lang="en-US" sz="2400" b="1" dirty="0"/>
              <a:t>Identification</a:t>
            </a:r>
          </a:p>
        </p:txBody>
      </p:sp>
      <p:sp>
        <p:nvSpPr>
          <p:cNvPr id="40967" name="AutoShape 7"/>
          <p:cNvSpPr>
            <a:spLocks noChangeArrowheads="1"/>
          </p:cNvSpPr>
          <p:nvPr/>
        </p:nvSpPr>
        <p:spPr bwMode="auto">
          <a:xfrm>
            <a:off x="6321425"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Evaluation</a:t>
            </a:r>
          </a:p>
        </p:txBody>
      </p:sp>
      <p:sp>
        <p:nvSpPr>
          <p:cNvPr id="40969" name="Text Box 9"/>
          <p:cNvSpPr txBox="1">
            <a:spLocks noChangeArrowheads="1"/>
          </p:cNvSpPr>
          <p:nvPr/>
        </p:nvSpPr>
        <p:spPr bwMode="auto">
          <a:xfrm>
            <a:off x="3722688" y="3403600"/>
            <a:ext cx="1858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Information</a:t>
            </a:r>
          </a:p>
          <a:p>
            <a:pPr algn="ctr" eaLnBrk="1" hangingPunct="1"/>
            <a:r>
              <a:rPr lang="en-US" sz="2400" b="1">
                <a:solidFill>
                  <a:srgbClr val="FF0000"/>
                </a:solidFill>
              </a:rPr>
              <a:t>Base</a:t>
            </a:r>
          </a:p>
        </p:txBody>
      </p:sp>
      <p:sp>
        <p:nvSpPr>
          <p:cNvPr id="40970" name="AutoShape 10"/>
          <p:cNvSpPr>
            <a:spLocks noChangeArrowheads="1"/>
          </p:cNvSpPr>
          <p:nvPr/>
        </p:nvSpPr>
        <p:spPr bwMode="auto">
          <a:xfrm>
            <a:off x="4572000" y="2765425"/>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1" name="AutoShape 11"/>
          <p:cNvSpPr>
            <a:spLocks noChangeArrowheads="1"/>
          </p:cNvSpPr>
          <p:nvPr/>
        </p:nvSpPr>
        <p:spPr bwMode="auto">
          <a:xfrm>
            <a:off x="4572000" y="4300538"/>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2" name="AutoShape 12"/>
          <p:cNvSpPr>
            <a:spLocks noChangeArrowheads="1"/>
          </p:cNvSpPr>
          <p:nvPr/>
        </p:nvSpPr>
        <p:spPr bwMode="auto">
          <a:xfrm>
            <a:off x="4616450" y="1806575"/>
            <a:ext cx="76200" cy="304800"/>
          </a:xfrm>
          <a:prstGeom prst="downArrow">
            <a:avLst>
              <a:gd name="adj1" fmla="val 50000"/>
              <a:gd name="adj2" fmla="val 100000"/>
            </a:avLst>
          </a:prstGeom>
          <a:solidFill>
            <a:schemeClr val="tx1"/>
          </a:solidFill>
          <a:ln w="9525">
            <a:solidFill>
              <a:schemeClr val="tx1"/>
            </a:solidFill>
            <a:miter lim="800000"/>
            <a:headEnd/>
            <a:tailEnd/>
          </a:ln>
        </p:spPr>
        <p:txBody>
          <a:bodyPr vert="eaVert" wrap="none" anchor="ctr"/>
          <a:lstStyle/>
          <a:p>
            <a:endParaRPr lang="en-US"/>
          </a:p>
        </p:txBody>
      </p:sp>
      <p:sp>
        <p:nvSpPr>
          <p:cNvPr id="40973" name="AutoShape 13"/>
          <p:cNvSpPr>
            <a:spLocks noChangeArrowheads="1"/>
          </p:cNvSpPr>
          <p:nvPr/>
        </p:nvSpPr>
        <p:spPr bwMode="auto">
          <a:xfrm>
            <a:off x="304800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sp>
        <p:nvSpPr>
          <p:cNvPr id="40974" name="AutoShape 14"/>
          <p:cNvSpPr>
            <a:spLocks noChangeArrowheads="1"/>
          </p:cNvSpPr>
          <p:nvPr/>
        </p:nvSpPr>
        <p:spPr bwMode="auto">
          <a:xfrm>
            <a:off x="560705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cxnSp>
        <p:nvCxnSpPr>
          <p:cNvPr id="40978" name="AutoShape 18"/>
          <p:cNvCxnSpPr>
            <a:cxnSpLocks noChangeShapeType="1"/>
            <a:stCxn id="40965" idx="3"/>
            <a:endCxn id="40967" idx="2"/>
          </p:cNvCxnSpPr>
          <p:nvPr/>
        </p:nvCxnSpPr>
        <p:spPr bwMode="auto">
          <a:xfrm flipV="1">
            <a:off x="5641975" y="4495800"/>
            <a:ext cx="1671638"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79" name="AutoShape 19"/>
          <p:cNvCxnSpPr>
            <a:cxnSpLocks noChangeShapeType="1"/>
            <a:stCxn id="40967" idx="0"/>
            <a:endCxn id="40964" idx="3"/>
          </p:cNvCxnSpPr>
          <p:nvPr/>
        </p:nvCxnSpPr>
        <p:spPr bwMode="auto">
          <a:xfrm rot="5400000" flipH="1">
            <a:off x="5849144" y="1735931"/>
            <a:ext cx="1257300" cy="1671638"/>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0" name="AutoShape 20"/>
          <p:cNvCxnSpPr>
            <a:cxnSpLocks noChangeShapeType="1"/>
            <a:stCxn id="40964" idx="1"/>
            <a:endCxn id="40966" idx="0"/>
          </p:cNvCxnSpPr>
          <p:nvPr/>
        </p:nvCxnSpPr>
        <p:spPr bwMode="auto">
          <a:xfrm rot="10800000" flipV="1">
            <a:off x="1982788" y="1943100"/>
            <a:ext cx="1674812"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1" name="AutoShape 21"/>
          <p:cNvCxnSpPr>
            <a:cxnSpLocks noChangeShapeType="1"/>
            <a:stCxn id="40966" idx="2"/>
          </p:cNvCxnSpPr>
          <p:nvPr/>
        </p:nvCxnSpPr>
        <p:spPr bwMode="auto">
          <a:xfrm rot="16200000" flipH="1">
            <a:off x="2153444" y="4325144"/>
            <a:ext cx="1333500" cy="1674812"/>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40986" name="AutoShape 26"/>
          <p:cNvSpPr>
            <a:spLocks/>
          </p:cNvSpPr>
          <p:nvPr/>
        </p:nvSpPr>
        <p:spPr bwMode="auto">
          <a:xfrm>
            <a:off x="22225" y="1447800"/>
            <a:ext cx="2416175" cy="342900"/>
          </a:xfrm>
          <a:prstGeom prst="borderCallout2">
            <a:avLst>
              <a:gd name="adj1" fmla="val 33333"/>
              <a:gd name="adj2" fmla="val 103153"/>
              <a:gd name="adj3" fmla="val 33333"/>
              <a:gd name="adj4" fmla="val 111759"/>
              <a:gd name="adj5" fmla="val 537500"/>
              <a:gd name="adj6" fmla="val 120366"/>
            </a:avLst>
          </a:prstGeom>
          <a:solidFill>
            <a:srgbClr val="FFFF99"/>
          </a:solidFill>
          <a:ln w="9525">
            <a:solidFill>
              <a:schemeClr val="tx1"/>
            </a:solidFill>
            <a:miter lim="800000"/>
            <a:headEnd/>
            <a:tailEnd/>
          </a:ln>
        </p:spPr>
        <p:txBody>
          <a:bodyPr/>
          <a:lstStyle/>
          <a:p>
            <a:pPr algn="ctr"/>
            <a:r>
              <a:rPr lang="en-US" dirty="0" smtClean="0"/>
              <a:t>Identify </a:t>
            </a:r>
            <a:r>
              <a:rPr lang="en-US" b="1" dirty="0" smtClean="0"/>
              <a:t>uncertainties</a:t>
            </a:r>
            <a:endParaRPr lang="en-US" b="1" dirty="0"/>
          </a:p>
        </p:txBody>
      </p:sp>
      <p:sp>
        <p:nvSpPr>
          <p:cNvPr id="40990" name="AutoShape 30"/>
          <p:cNvSpPr>
            <a:spLocks/>
          </p:cNvSpPr>
          <p:nvPr/>
        </p:nvSpPr>
        <p:spPr bwMode="auto">
          <a:xfrm>
            <a:off x="152399" y="5753100"/>
            <a:ext cx="2822575" cy="914400"/>
          </a:xfrm>
          <a:prstGeom prst="borderCallout2">
            <a:avLst>
              <a:gd name="adj1" fmla="val 33333"/>
              <a:gd name="adj2" fmla="val 103125"/>
              <a:gd name="adj3" fmla="val 33333"/>
              <a:gd name="adj4" fmla="val 123505"/>
              <a:gd name="adj5" fmla="val 15339"/>
              <a:gd name="adj6" fmla="val 136197"/>
            </a:avLst>
          </a:prstGeom>
          <a:solidFill>
            <a:srgbClr val="FFFF99"/>
          </a:solidFill>
          <a:ln w="9525">
            <a:solidFill>
              <a:schemeClr val="tx1"/>
            </a:solidFill>
            <a:miter lim="800000"/>
            <a:headEnd/>
            <a:tailEnd/>
          </a:ln>
        </p:spPr>
        <p:txBody>
          <a:bodyPr/>
          <a:lstStyle/>
          <a:p>
            <a:pPr algn="ctr"/>
            <a:r>
              <a:rPr lang="en-US" dirty="0" smtClean="0"/>
              <a:t>Implemented as an </a:t>
            </a:r>
            <a:r>
              <a:rPr lang="en-US" b="1" dirty="0" smtClean="0"/>
              <a:t>experiment</a:t>
            </a:r>
            <a:r>
              <a:rPr lang="en-US" dirty="0" smtClean="0"/>
              <a:t> with controls, replication, etc.</a:t>
            </a:r>
            <a:endParaRPr lang="en-US" dirty="0"/>
          </a:p>
        </p:txBody>
      </p:sp>
      <p:sp>
        <p:nvSpPr>
          <p:cNvPr id="28" name="AutoShape 26"/>
          <p:cNvSpPr>
            <a:spLocks/>
          </p:cNvSpPr>
          <p:nvPr/>
        </p:nvSpPr>
        <p:spPr bwMode="auto">
          <a:xfrm>
            <a:off x="22225" y="1905000"/>
            <a:ext cx="2416175" cy="342900"/>
          </a:xfrm>
          <a:prstGeom prst="borderCallout2">
            <a:avLst>
              <a:gd name="adj1" fmla="val 33333"/>
              <a:gd name="adj2" fmla="val 103153"/>
              <a:gd name="adj3" fmla="val 33333"/>
              <a:gd name="adj4" fmla="val 111759"/>
              <a:gd name="adj5" fmla="val 401268"/>
              <a:gd name="adj6" fmla="val 120777"/>
            </a:avLst>
          </a:prstGeom>
          <a:solidFill>
            <a:srgbClr val="FFFF99"/>
          </a:solidFill>
          <a:ln w="9525">
            <a:solidFill>
              <a:schemeClr val="tx1"/>
            </a:solidFill>
            <a:miter lim="800000"/>
            <a:headEnd/>
            <a:tailEnd/>
          </a:ln>
        </p:spPr>
        <p:txBody>
          <a:bodyPr/>
          <a:lstStyle/>
          <a:p>
            <a:pPr algn="ctr"/>
            <a:r>
              <a:rPr lang="en-US" dirty="0" smtClean="0"/>
              <a:t>Form </a:t>
            </a:r>
            <a:r>
              <a:rPr lang="en-US" b="1" dirty="0" smtClean="0"/>
              <a:t>hypotheses</a:t>
            </a:r>
            <a:endParaRPr lang="en-US" b="1" dirty="0"/>
          </a:p>
        </p:txBody>
      </p:sp>
    </p:spTree>
    <p:extLst>
      <p:ext uri="{BB962C8B-B14F-4D97-AF65-F5344CB8AC3E}">
        <p14:creationId xmlns:p14="http://schemas.microsoft.com/office/powerpoint/2010/main" val="2857067717"/>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wipe(right)">
                                      <p:cBhvr>
                                        <p:cTn id="7" dur="500"/>
                                        <p:tgtEl>
                                          <p:spTgt spid="40986"/>
                                        </p:tgtEl>
                                      </p:cBhvr>
                                    </p:animEffect>
                                  </p:childTnLst>
                                </p:cTn>
                              </p:par>
                            </p:childTnLst>
                          </p:cTn>
                        </p:par>
                        <p:par>
                          <p:cTn id="8" fill="hold" nodeType="with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990"/>
                                        </p:tgtEl>
                                        <p:attrNameLst>
                                          <p:attrName>style.visibility</p:attrName>
                                        </p:attrNameLst>
                                      </p:cBhvr>
                                      <p:to>
                                        <p:strVal val="visible"/>
                                      </p:to>
                                    </p:set>
                                    <p:animEffect transition="in" filter="wipe(left)">
                                      <p:cBhvr>
                                        <p:cTn id="16" dur="500"/>
                                        <p:tgtEl>
                                          <p:spTgt spid="4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6" grpId="0" animBg="1"/>
      <p:bldP spid="40990"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a:t>A</a:t>
            </a:r>
            <a:r>
              <a:rPr lang="en-US" dirty="0" smtClean="0"/>
              <a:t>daptive Management: Planning</a:t>
            </a:r>
            <a:endParaRPr lang="en-US" dirty="0"/>
          </a:p>
        </p:txBody>
      </p:sp>
      <p:sp>
        <p:nvSpPr>
          <p:cNvPr id="3" name="Content Placeholder 2"/>
          <p:cNvSpPr>
            <a:spLocks noGrp="1"/>
          </p:cNvSpPr>
          <p:nvPr>
            <p:ph idx="1"/>
          </p:nvPr>
        </p:nvSpPr>
        <p:spPr>
          <a:xfrm>
            <a:off x="152400" y="1219200"/>
            <a:ext cx="8915400" cy="5105400"/>
          </a:xfrm>
        </p:spPr>
        <p:txBody>
          <a:bodyPr>
            <a:normAutofit fontScale="77500" lnSpcReduction="20000"/>
          </a:bodyPr>
          <a:lstStyle/>
          <a:p>
            <a:r>
              <a:rPr lang="en-US" b="1" dirty="0" smtClean="0"/>
              <a:t>Objective</a:t>
            </a:r>
            <a:endParaRPr lang="en-US" dirty="0" smtClean="0"/>
          </a:p>
          <a:p>
            <a:pPr lvl="1"/>
            <a:r>
              <a:rPr lang="en-US" dirty="0" smtClean="0"/>
              <a:t>Improve walleye fishing</a:t>
            </a:r>
          </a:p>
          <a:p>
            <a:pPr lvl="1"/>
            <a:r>
              <a:rPr lang="en-US" dirty="0" smtClean="0"/>
              <a:t>YOY walleye catch rate of </a:t>
            </a:r>
            <a:r>
              <a:rPr lang="en-US" u="sng" dirty="0" smtClean="0"/>
              <a:t>&gt;</a:t>
            </a:r>
            <a:r>
              <a:rPr lang="en-US" dirty="0" smtClean="0"/>
              <a:t>30/mile in 75% of lakes within 10 </a:t>
            </a:r>
            <a:r>
              <a:rPr lang="en-US" dirty="0" err="1" smtClean="0"/>
              <a:t>yrs</a:t>
            </a:r>
            <a:endParaRPr lang="en-US" dirty="0" smtClean="0"/>
          </a:p>
          <a:p>
            <a:pPr lvl="1"/>
            <a:endParaRPr lang="en-US" dirty="0" smtClean="0"/>
          </a:p>
          <a:p>
            <a:r>
              <a:rPr lang="en-US" b="1" dirty="0" smtClean="0"/>
              <a:t>Uncertainties</a:t>
            </a:r>
          </a:p>
          <a:p>
            <a:pPr lvl="1"/>
            <a:r>
              <a:rPr lang="en-US" dirty="0" smtClean="0"/>
              <a:t>Effects of largemouth bass (LMB) on walleye</a:t>
            </a:r>
          </a:p>
          <a:p>
            <a:pPr lvl="1"/>
            <a:r>
              <a:rPr lang="en-US" dirty="0" smtClean="0"/>
              <a:t>Role of harvest regulations in determining LMB abundance</a:t>
            </a:r>
          </a:p>
          <a:p>
            <a:pPr lvl="1"/>
            <a:endParaRPr lang="en-US" dirty="0" smtClean="0"/>
          </a:p>
          <a:p>
            <a:r>
              <a:rPr lang="en-US" b="1" dirty="0" smtClean="0"/>
              <a:t>Hypotheses</a:t>
            </a:r>
            <a:endParaRPr lang="en-US" dirty="0" smtClean="0"/>
          </a:p>
          <a:p>
            <a:pPr lvl="1"/>
            <a:r>
              <a:rPr lang="en-US" dirty="0" smtClean="0"/>
              <a:t>LMB are causing declines in </a:t>
            </a:r>
            <a:r>
              <a:rPr lang="en-US" smtClean="0"/>
              <a:t>walleye reproduction</a:t>
            </a:r>
            <a:endParaRPr lang="en-US" dirty="0" smtClean="0"/>
          </a:p>
          <a:p>
            <a:pPr lvl="1"/>
            <a:r>
              <a:rPr lang="en-US" dirty="0" smtClean="0"/>
              <a:t>Liberalized harvest regulations will decrease LMB population</a:t>
            </a:r>
          </a:p>
          <a:p>
            <a:pPr lvl="1"/>
            <a:endParaRPr lang="en-US" dirty="0"/>
          </a:p>
          <a:p>
            <a:r>
              <a:rPr lang="en-US" b="1" dirty="0" smtClean="0"/>
              <a:t>Action option</a:t>
            </a:r>
            <a:endParaRPr lang="en-US" dirty="0"/>
          </a:p>
          <a:p>
            <a:pPr lvl="1"/>
            <a:r>
              <a:rPr lang="en-US" dirty="0" smtClean="0"/>
              <a:t>Remove length and bag limits on LMB on </a:t>
            </a:r>
            <a:r>
              <a:rPr lang="en-US" b="1" u="sng" dirty="0" smtClean="0"/>
              <a:t>SOME</a:t>
            </a:r>
            <a:r>
              <a:rPr lang="en-US" dirty="0" smtClean="0"/>
              <a:t> lakes</a:t>
            </a:r>
          </a:p>
        </p:txBody>
      </p:sp>
      <p:cxnSp>
        <p:nvCxnSpPr>
          <p:cNvPr id="5" name="Straight Connector 4"/>
          <p:cNvCxnSpPr/>
          <p:nvPr/>
        </p:nvCxnSpPr>
        <p:spPr>
          <a:xfrm flipH="1">
            <a:off x="990600" y="1752600"/>
            <a:ext cx="3810000" cy="0"/>
          </a:xfrm>
          <a:prstGeom prst="line">
            <a:avLst/>
          </a:prstGeom>
          <a:ln w="825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4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88" y="0"/>
            <a:ext cx="9012237" cy="597932"/>
          </a:xfrm>
        </p:spPr>
        <p:txBody>
          <a:bodyPr/>
          <a:lstStyle/>
          <a:p>
            <a:r>
              <a:rPr lang="en-US" dirty="0" smtClean="0"/>
              <a:t>Environments of a Stock</a:t>
            </a:r>
            <a:endParaRPr lang="en-US" dirty="0"/>
          </a:p>
        </p:txBody>
      </p:sp>
      <p:sp>
        <p:nvSpPr>
          <p:cNvPr id="4" name="Footer Placeholder 3"/>
          <p:cNvSpPr>
            <a:spLocks noGrp="1"/>
          </p:cNvSpPr>
          <p:nvPr>
            <p:ph type="ftr" sz="quarter" idx="10"/>
          </p:nvPr>
        </p:nvSpPr>
        <p:spPr/>
        <p:txBody>
          <a:bodyPr/>
          <a:lstStyle/>
          <a:p>
            <a:pPr>
              <a:defRPr/>
            </a:pPr>
            <a:r>
              <a:rPr lang="en-US" smtClean="0"/>
              <a:t>Popn Ecology</a:t>
            </a:r>
            <a:endParaRPr lang="en-US"/>
          </a:p>
        </p:txBody>
      </p:sp>
      <p:sp>
        <p:nvSpPr>
          <p:cNvPr id="5" name="Slide Number Placeholder 4"/>
          <p:cNvSpPr>
            <a:spLocks noGrp="1"/>
          </p:cNvSpPr>
          <p:nvPr>
            <p:ph type="sldNum" sz="quarter" idx="11"/>
          </p:nvPr>
        </p:nvSpPr>
        <p:spPr/>
        <p:txBody>
          <a:bodyPr/>
          <a:lstStyle/>
          <a:p>
            <a:pPr>
              <a:defRPr/>
            </a:pPr>
            <a:fld id="{A4C5663D-8A97-4D07-AE54-B897400713C4}" type="slidenum">
              <a:rPr lang="en-US" smtClean="0"/>
              <a:pPr>
                <a:defRPr/>
              </a:pPr>
              <a:t>2</a:t>
            </a:fld>
            <a:endParaRPr lang="en-US"/>
          </a:p>
        </p:txBody>
      </p:sp>
      <p:grpSp>
        <p:nvGrpSpPr>
          <p:cNvPr id="14" name="Group 13"/>
          <p:cNvGrpSpPr/>
          <p:nvPr/>
        </p:nvGrpSpPr>
        <p:grpSpPr>
          <a:xfrm>
            <a:off x="115956" y="685800"/>
            <a:ext cx="8915400" cy="5943600"/>
            <a:chOff x="76200" y="685800"/>
            <a:chExt cx="8915400" cy="5943600"/>
          </a:xfrm>
        </p:grpSpPr>
        <p:sp>
          <p:nvSpPr>
            <p:cNvPr id="6" name="Rounded Rectangle 5"/>
            <p:cNvSpPr/>
            <p:nvPr/>
          </p:nvSpPr>
          <p:spPr>
            <a:xfrm>
              <a:off x="76200" y="685800"/>
              <a:ext cx="8915400" cy="594360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09600" y="685800"/>
              <a:ext cx="3935693" cy="461665"/>
            </a:xfrm>
            <a:prstGeom prst="rect">
              <a:avLst/>
            </a:prstGeom>
            <a:noFill/>
          </p:spPr>
          <p:txBody>
            <a:bodyPr wrap="none" rtlCol="0">
              <a:spAutoFit/>
            </a:bodyPr>
            <a:lstStyle/>
            <a:p>
              <a:r>
                <a:rPr lang="en-US" sz="2400" dirty="0" smtClean="0"/>
                <a:t>Socio-Cultural Environment</a:t>
              </a:r>
              <a:endParaRPr lang="en-US" sz="2400" dirty="0"/>
            </a:p>
          </p:txBody>
        </p:sp>
      </p:grpSp>
      <p:grpSp>
        <p:nvGrpSpPr>
          <p:cNvPr id="13" name="Group 12"/>
          <p:cNvGrpSpPr/>
          <p:nvPr/>
        </p:nvGrpSpPr>
        <p:grpSpPr>
          <a:xfrm>
            <a:off x="563217" y="1216751"/>
            <a:ext cx="8001000" cy="5031649"/>
            <a:chOff x="533400" y="1216751"/>
            <a:chExt cx="8001000" cy="5031649"/>
          </a:xfrm>
        </p:grpSpPr>
        <p:sp>
          <p:nvSpPr>
            <p:cNvPr id="9" name="Rounded Rectangle 8"/>
            <p:cNvSpPr/>
            <p:nvPr/>
          </p:nvSpPr>
          <p:spPr>
            <a:xfrm>
              <a:off x="533400" y="1216751"/>
              <a:ext cx="8001000" cy="5031649"/>
            </a:xfrm>
            <a:prstGeom prst="roundRect">
              <a:avLst/>
            </a:prstGeom>
            <a:solidFill>
              <a:srgbClr val="764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990600" y="1219200"/>
              <a:ext cx="3147015" cy="461665"/>
            </a:xfrm>
            <a:prstGeom prst="rect">
              <a:avLst/>
            </a:prstGeom>
            <a:noFill/>
          </p:spPr>
          <p:txBody>
            <a:bodyPr wrap="none" rtlCol="0">
              <a:spAutoFit/>
            </a:bodyPr>
            <a:lstStyle/>
            <a:p>
              <a:r>
                <a:rPr lang="en-US" sz="2400" dirty="0" smtClean="0">
                  <a:solidFill>
                    <a:srgbClr val="FFDC97"/>
                  </a:solidFill>
                </a:rPr>
                <a:t>Physical Environment</a:t>
              </a:r>
              <a:endParaRPr lang="en-US" sz="2400" dirty="0">
                <a:solidFill>
                  <a:srgbClr val="FFDC97"/>
                </a:solidFill>
              </a:endParaRPr>
            </a:p>
          </p:txBody>
        </p:sp>
      </p:grpSp>
      <p:sp>
        <p:nvSpPr>
          <p:cNvPr id="10" name="Rounded Rectangle 9"/>
          <p:cNvSpPr/>
          <p:nvPr/>
        </p:nvSpPr>
        <p:spPr>
          <a:xfrm>
            <a:off x="952500" y="1758232"/>
            <a:ext cx="7239000" cy="4191000"/>
          </a:xfrm>
          <a:prstGeom prst="roundRect">
            <a:avLst/>
          </a:prstGeom>
          <a:solidFill>
            <a:srgbClr val="C5D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TextBox 10"/>
          <p:cNvSpPr txBox="1"/>
          <p:nvPr/>
        </p:nvSpPr>
        <p:spPr>
          <a:xfrm>
            <a:off x="1333500" y="1758232"/>
            <a:ext cx="3004349" cy="461665"/>
          </a:xfrm>
          <a:prstGeom prst="rect">
            <a:avLst/>
          </a:prstGeom>
          <a:noFill/>
        </p:spPr>
        <p:txBody>
          <a:bodyPr wrap="none" rtlCol="0">
            <a:spAutoFit/>
          </a:bodyPr>
          <a:lstStyle/>
          <a:p>
            <a:r>
              <a:rPr lang="en-US" sz="2400" b="1" dirty="0" smtClean="0">
                <a:solidFill>
                  <a:schemeClr val="accent6"/>
                </a:solidFill>
              </a:rPr>
              <a:t>Biotic Environment</a:t>
            </a:r>
            <a:endParaRPr lang="en-US" sz="2400" b="1" dirty="0">
              <a:solidFill>
                <a:schemeClr val="accent6"/>
              </a:solidFill>
            </a:endParaRPr>
          </a:p>
        </p:txBody>
      </p:sp>
      <p:sp>
        <p:nvSpPr>
          <p:cNvPr id="15" name="Rectangle 14"/>
          <p:cNvSpPr/>
          <p:nvPr/>
        </p:nvSpPr>
        <p:spPr>
          <a:xfrm>
            <a:off x="3667539" y="33528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solidFill>
              </a:rPr>
              <a:t>Population</a:t>
            </a:r>
          </a:p>
          <a:p>
            <a:pPr algn="ctr"/>
            <a:r>
              <a:rPr lang="en-US" sz="2400" b="1" dirty="0" smtClean="0">
                <a:solidFill>
                  <a:schemeClr val="accent6"/>
                </a:solidFill>
              </a:rPr>
              <a:t>Biomass</a:t>
            </a:r>
            <a:endParaRPr lang="en-US" sz="2400" b="1" dirty="0">
              <a:solidFill>
                <a:schemeClr val="accent6"/>
              </a:solidFill>
            </a:endParaRPr>
          </a:p>
        </p:txBody>
      </p:sp>
      <p:cxnSp>
        <p:nvCxnSpPr>
          <p:cNvPr id="17" name="Straight Arrow Connector 16"/>
          <p:cNvCxnSpPr>
            <a:stCxn id="23" idx="3"/>
          </p:cNvCxnSpPr>
          <p:nvPr/>
        </p:nvCxnSpPr>
        <p:spPr>
          <a:xfrm>
            <a:off x="3139440" y="2987040"/>
            <a:ext cx="528099" cy="634116"/>
          </a:xfrm>
          <a:prstGeom prst="straightConnector1">
            <a:avLst/>
          </a:prstGeom>
          <a:ln w="50800" cap="flat">
            <a:solidFill>
              <a:srgbClr val="FF0000"/>
            </a:solidFill>
            <a:roun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2"/>
          </p:cNvCxnSpPr>
          <p:nvPr/>
        </p:nvCxnSpPr>
        <p:spPr>
          <a:xfrm flipH="1" flipV="1">
            <a:off x="4581939" y="4267200"/>
            <a:ext cx="3110" cy="533400"/>
          </a:xfrm>
          <a:prstGeom prst="straightConnector1">
            <a:avLst/>
          </a:prstGeom>
          <a:ln w="50800" cap="flat">
            <a:solidFill>
              <a:srgbClr val="33CC33"/>
            </a:solidFill>
            <a:round/>
            <a:headEnd type="stealth"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149379" y="4078356"/>
            <a:ext cx="518160" cy="554604"/>
          </a:xfrm>
          <a:prstGeom prst="straightConnector1">
            <a:avLst/>
          </a:prstGeom>
          <a:ln w="50800" cap="flat">
            <a:solidFill>
              <a:srgbClr val="FF0000"/>
            </a:solidFill>
            <a:round/>
            <a:tailEnd type="stealth"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447800" y="2667000"/>
            <a:ext cx="1691640" cy="640080"/>
          </a:xfrm>
          <a:prstGeom prst="rect">
            <a:avLst/>
          </a:prstGeom>
          <a:solidFill>
            <a:srgbClr val="FFB8A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Recruitment</a:t>
            </a:r>
            <a:endParaRPr lang="en-US" b="1" dirty="0">
              <a:solidFill>
                <a:srgbClr val="FF0000"/>
              </a:solidFill>
            </a:endParaRPr>
          </a:p>
        </p:txBody>
      </p:sp>
      <p:sp>
        <p:nvSpPr>
          <p:cNvPr id="24" name="Rectangle 23"/>
          <p:cNvSpPr/>
          <p:nvPr/>
        </p:nvSpPr>
        <p:spPr>
          <a:xfrm>
            <a:off x="3718688" y="4800600"/>
            <a:ext cx="1691640" cy="640080"/>
          </a:xfrm>
          <a:prstGeom prst="rect">
            <a:avLst/>
          </a:prstGeom>
          <a:solidFill>
            <a:srgbClr val="C0E399"/>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9900"/>
                </a:solidFill>
              </a:rPr>
              <a:t>Growth</a:t>
            </a:r>
            <a:endParaRPr lang="en-US" sz="2000" b="1" dirty="0">
              <a:solidFill>
                <a:srgbClr val="009900"/>
              </a:solidFill>
            </a:endParaRPr>
          </a:p>
        </p:txBody>
      </p:sp>
      <p:sp>
        <p:nvSpPr>
          <p:cNvPr id="25" name="Rectangle 24"/>
          <p:cNvSpPr/>
          <p:nvPr/>
        </p:nvSpPr>
        <p:spPr>
          <a:xfrm>
            <a:off x="1457739" y="4312920"/>
            <a:ext cx="1691640" cy="640080"/>
          </a:xfrm>
          <a:prstGeom prst="rect">
            <a:avLst/>
          </a:prstGeom>
          <a:solidFill>
            <a:srgbClr val="FFB8A7"/>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Immigration</a:t>
            </a:r>
            <a:endParaRPr lang="en-US" dirty="0">
              <a:solidFill>
                <a:srgbClr val="FF0000"/>
              </a:solidFill>
            </a:endParaRPr>
          </a:p>
        </p:txBody>
      </p:sp>
      <p:cxnSp>
        <p:nvCxnSpPr>
          <p:cNvPr id="28" name="Straight Arrow Connector 27"/>
          <p:cNvCxnSpPr>
            <a:endCxn id="31" idx="1"/>
          </p:cNvCxnSpPr>
          <p:nvPr/>
        </p:nvCxnSpPr>
        <p:spPr>
          <a:xfrm flipV="1">
            <a:off x="5506278" y="2987040"/>
            <a:ext cx="692427" cy="634116"/>
          </a:xfrm>
          <a:prstGeom prst="straightConnector1">
            <a:avLst/>
          </a:prstGeom>
          <a:ln w="50800" cap="flat">
            <a:solidFill>
              <a:schemeClr val="tx1">
                <a:lumMod val="75000"/>
                <a:lumOff val="25000"/>
              </a:schemeClr>
            </a:solidFill>
            <a:round/>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32" idx="1"/>
          </p:cNvCxnSpPr>
          <p:nvPr/>
        </p:nvCxnSpPr>
        <p:spPr>
          <a:xfrm>
            <a:off x="5506278" y="3810000"/>
            <a:ext cx="675861" cy="15240"/>
          </a:xfrm>
          <a:prstGeom prst="straightConnector1">
            <a:avLst/>
          </a:prstGeom>
          <a:ln w="50800" cap="flat">
            <a:solidFill>
              <a:schemeClr val="tx1">
                <a:lumMod val="75000"/>
                <a:lumOff val="25000"/>
              </a:schemeClr>
            </a:solidFill>
            <a:roun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3" idx="1"/>
          </p:cNvCxnSpPr>
          <p:nvPr/>
        </p:nvCxnSpPr>
        <p:spPr>
          <a:xfrm>
            <a:off x="5506278" y="4095054"/>
            <a:ext cx="702366" cy="537906"/>
          </a:xfrm>
          <a:prstGeom prst="straightConnector1">
            <a:avLst/>
          </a:prstGeom>
          <a:ln w="50800" cap="flat">
            <a:solidFill>
              <a:schemeClr val="tx1">
                <a:lumMod val="75000"/>
                <a:lumOff val="25000"/>
              </a:schemeClr>
            </a:solidFill>
            <a:round/>
            <a:tailEnd type="stealth"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98705" y="2667000"/>
            <a:ext cx="1691640" cy="64008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Natural Mortality</a:t>
            </a:r>
            <a:endParaRPr lang="en-US" b="1" dirty="0">
              <a:solidFill>
                <a:schemeClr val="tx1"/>
              </a:solidFill>
            </a:endParaRPr>
          </a:p>
        </p:txBody>
      </p:sp>
      <p:sp>
        <p:nvSpPr>
          <p:cNvPr id="32" name="Rectangle 31"/>
          <p:cNvSpPr/>
          <p:nvPr/>
        </p:nvSpPr>
        <p:spPr>
          <a:xfrm>
            <a:off x="6182139" y="3505200"/>
            <a:ext cx="1691640" cy="64008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Fishing Mortality</a:t>
            </a:r>
            <a:endParaRPr lang="en-US" sz="2000" b="1" dirty="0">
              <a:solidFill>
                <a:schemeClr val="tx1"/>
              </a:solidFill>
            </a:endParaRPr>
          </a:p>
        </p:txBody>
      </p:sp>
      <p:sp>
        <p:nvSpPr>
          <p:cNvPr id="33" name="Rectangle 32"/>
          <p:cNvSpPr/>
          <p:nvPr/>
        </p:nvSpPr>
        <p:spPr>
          <a:xfrm>
            <a:off x="6208644" y="4312920"/>
            <a:ext cx="1691640" cy="640080"/>
          </a:xfrm>
          <a:prstGeom prst="rect">
            <a:avLst/>
          </a:prstGeom>
          <a:solidFill>
            <a:schemeClr val="bg2">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Emigration</a:t>
            </a:r>
            <a:endParaRPr lang="en-US" dirty="0">
              <a:solidFill>
                <a:schemeClr val="tx1"/>
              </a:solidFill>
            </a:endParaRPr>
          </a:p>
        </p:txBody>
      </p:sp>
      <p:sp>
        <p:nvSpPr>
          <p:cNvPr id="51" name="TextBox 50"/>
          <p:cNvSpPr txBox="1"/>
          <p:nvPr/>
        </p:nvSpPr>
        <p:spPr>
          <a:xfrm>
            <a:off x="3744915" y="2466945"/>
            <a:ext cx="1680268" cy="400110"/>
          </a:xfrm>
          <a:prstGeom prst="rect">
            <a:avLst/>
          </a:prstGeom>
          <a:noFill/>
        </p:spPr>
        <p:txBody>
          <a:bodyPr wrap="none" rtlCol="0">
            <a:spAutoFit/>
          </a:bodyPr>
          <a:lstStyle/>
          <a:p>
            <a:r>
              <a:rPr lang="en-US" sz="2000" b="1" i="1" dirty="0" smtClean="0">
                <a:solidFill>
                  <a:schemeClr val="accent2">
                    <a:lumMod val="75000"/>
                  </a:schemeClr>
                </a:solidFill>
              </a:rPr>
              <a:t>Competition</a:t>
            </a:r>
            <a:endParaRPr lang="en-US" sz="2000" b="1" i="1" dirty="0">
              <a:solidFill>
                <a:schemeClr val="accent2">
                  <a:lumMod val="75000"/>
                </a:schemeClr>
              </a:solidFill>
            </a:endParaRPr>
          </a:p>
        </p:txBody>
      </p:sp>
      <p:sp>
        <p:nvSpPr>
          <p:cNvPr id="52" name="TextBox 51"/>
          <p:cNvSpPr txBox="1"/>
          <p:nvPr/>
        </p:nvSpPr>
        <p:spPr>
          <a:xfrm>
            <a:off x="1781697" y="5240625"/>
            <a:ext cx="1367682" cy="400110"/>
          </a:xfrm>
          <a:prstGeom prst="rect">
            <a:avLst/>
          </a:prstGeom>
          <a:noFill/>
        </p:spPr>
        <p:txBody>
          <a:bodyPr wrap="none" rtlCol="0">
            <a:spAutoFit/>
          </a:bodyPr>
          <a:lstStyle/>
          <a:p>
            <a:r>
              <a:rPr lang="en-US" sz="2000" b="1" i="1" dirty="0" smtClean="0">
                <a:solidFill>
                  <a:schemeClr val="accent2">
                    <a:lumMod val="75000"/>
                  </a:schemeClr>
                </a:solidFill>
              </a:rPr>
              <a:t>Predation</a:t>
            </a:r>
            <a:endParaRPr lang="en-US" sz="2000" b="1" i="1" dirty="0">
              <a:solidFill>
                <a:schemeClr val="accent2">
                  <a:lumMod val="75000"/>
                </a:schemeClr>
              </a:solidFill>
            </a:endParaRPr>
          </a:p>
        </p:txBody>
      </p:sp>
      <p:sp>
        <p:nvSpPr>
          <p:cNvPr id="53" name="TextBox 52"/>
          <p:cNvSpPr txBox="1"/>
          <p:nvPr/>
        </p:nvSpPr>
        <p:spPr>
          <a:xfrm>
            <a:off x="6019800" y="5334000"/>
            <a:ext cx="1282723" cy="400110"/>
          </a:xfrm>
          <a:prstGeom prst="rect">
            <a:avLst/>
          </a:prstGeom>
          <a:noFill/>
        </p:spPr>
        <p:txBody>
          <a:bodyPr wrap="none" rtlCol="0">
            <a:spAutoFit/>
          </a:bodyPr>
          <a:lstStyle/>
          <a:p>
            <a:r>
              <a:rPr lang="en-US" sz="2000" b="1" i="1" dirty="0" smtClean="0">
                <a:solidFill>
                  <a:schemeClr val="accent2">
                    <a:lumMod val="75000"/>
                  </a:schemeClr>
                </a:solidFill>
              </a:rPr>
              <a:t>Behavior</a:t>
            </a:r>
            <a:endParaRPr lang="en-US" sz="2000" b="1" i="1" dirty="0">
              <a:solidFill>
                <a:schemeClr val="accent2">
                  <a:lumMod val="75000"/>
                </a:schemeClr>
              </a:solidFill>
            </a:endParaRPr>
          </a:p>
        </p:txBody>
      </p:sp>
      <p:sp>
        <p:nvSpPr>
          <p:cNvPr id="54" name="TextBox 53"/>
          <p:cNvSpPr txBox="1"/>
          <p:nvPr/>
        </p:nvSpPr>
        <p:spPr>
          <a:xfrm>
            <a:off x="4563717" y="1280755"/>
            <a:ext cx="1053494" cy="400110"/>
          </a:xfrm>
          <a:prstGeom prst="rect">
            <a:avLst/>
          </a:prstGeom>
          <a:noFill/>
        </p:spPr>
        <p:txBody>
          <a:bodyPr wrap="none" rtlCol="0">
            <a:spAutoFit/>
          </a:bodyPr>
          <a:lstStyle/>
          <a:p>
            <a:r>
              <a:rPr lang="en-US" sz="2000" b="1" i="1" dirty="0" smtClean="0">
                <a:solidFill>
                  <a:srgbClr val="CC9900"/>
                </a:solidFill>
              </a:rPr>
              <a:t>Habitat</a:t>
            </a:r>
            <a:endParaRPr lang="en-US" sz="2000" b="1" i="1" dirty="0">
              <a:solidFill>
                <a:srgbClr val="CC9900"/>
              </a:solidFill>
            </a:endParaRPr>
          </a:p>
        </p:txBody>
      </p:sp>
      <p:sp>
        <p:nvSpPr>
          <p:cNvPr id="55" name="TextBox 54"/>
          <p:cNvSpPr txBox="1"/>
          <p:nvPr/>
        </p:nvSpPr>
        <p:spPr>
          <a:xfrm>
            <a:off x="4953000" y="747355"/>
            <a:ext cx="1553630" cy="400110"/>
          </a:xfrm>
          <a:prstGeom prst="rect">
            <a:avLst/>
          </a:prstGeom>
          <a:noFill/>
        </p:spPr>
        <p:txBody>
          <a:bodyPr wrap="none" rtlCol="0">
            <a:spAutoFit/>
          </a:bodyPr>
          <a:lstStyle/>
          <a:p>
            <a:r>
              <a:rPr lang="en-US" sz="2000" b="1" i="1" dirty="0" smtClean="0">
                <a:solidFill>
                  <a:srgbClr val="990033"/>
                </a:solidFill>
              </a:rPr>
              <a:t>Economics</a:t>
            </a:r>
            <a:endParaRPr lang="en-US" sz="2000" b="1" i="1" dirty="0">
              <a:solidFill>
                <a:srgbClr val="990033"/>
              </a:solidFill>
            </a:endParaRPr>
          </a:p>
        </p:txBody>
      </p:sp>
      <p:sp>
        <p:nvSpPr>
          <p:cNvPr id="57" name="TextBox 56"/>
          <p:cNvSpPr txBox="1"/>
          <p:nvPr/>
        </p:nvSpPr>
        <p:spPr>
          <a:xfrm>
            <a:off x="6752170" y="742890"/>
            <a:ext cx="1095172" cy="400110"/>
          </a:xfrm>
          <a:prstGeom prst="rect">
            <a:avLst/>
          </a:prstGeom>
          <a:noFill/>
        </p:spPr>
        <p:txBody>
          <a:bodyPr wrap="none" rtlCol="0">
            <a:spAutoFit/>
          </a:bodyPr>
          <a:lstStyle/>
          <a:p>
            <a:r>
              <a:rPr lang="en-US" sz="2000" b="1" i="1" dirty="0" smtClean="0">
                <a:solidFill>
                  <a:srgbClr val="990033"/>
                </a:solidFill>
              </a:rPr>
              <a:t>Politics</a:t>
            </a:r>
            <a:endParaRPr lang="en-US" sz="2000" b="1" i="1" dirty="0">
              <a:solidFill>
                <a:srgbClr val="990033"/>
              </a:solidFill>
            </a:endParaRPr>
          </a:p>
        </p:txBody>
      </p:sp>
      <p:sp>
        <p:nvSpPr>
          <p:cNvPr id="58" name="TextBox 57"/>
          <p:cNvSpPr txBox="1"/>
          <p:nvPr/>
        </p:nvSpPr>
        <p:spPr>
          <a:xfrm>
            <a:off x="6447370" y="6229290"/>
            <a:ext cx="1419171" cy="400110"/>
          </a:xfrm>
          <a:prstGeom prst="rect">
            <a:avLst/>
          </a:prstGeom>
          <a:noFill/>
        </p:spPr>
        <p:txBody>
          <a:bodyPr wrap="none" rtlCol="0">
            <a:spAutoFit/>
          </a:bodyPr>
          <a:lstStyle/>
          <a:p>
            <a:r>
              <a:rPr lang="en-US" sz="2000" b="1" i="1" dirty="0" smtClean="0">
                <a:solidFill>
                  <a:srgbClr val="990033"/>
                </a:solidFill>
              </a:rPr>
              <a:t>Traditions</a:t>
            </a:r>
            <a:endParaRPr lang="en-US" sz="2000" b="1" i="1" dirty="0">
              <a:solidFill>
                <a:srgbClr val="990033"/>
              </a:solidFill>
            </a:endParaRPr>
          </a:p>
        </p:txBody>
      </p:sp>
      <p:sp>
        <p:nvSpPr>
          <p:cNvPr id="59" name="TextBox 58"/>
          <p:cNvSpPr txBox="1"/>
          <p:nvPr/>
        </p:nvSpPr>
        <p:spPr>
          <a:xfrm>
            <a:off x="4114800" y="6229290"/>
            <a:ext cx="1282723" cy="400110"/>
          </a:xfrm>
          <a:prstGeom prst="rect">
            <a:avLst/>
          </a:prstGeom>
          <a:noFill/>
        </p:spPr>
        <p:txBody>
          <a:bodyPr wrap="none" rtlCol="0">
            <a:spAutoFit/>
          </a:bodyPr>
          <a:lstStyle/>
          <a:p>
            <a:r>
              <a:rPr lang="en-US" sz="2000" b="1" i="1" dirty="0" smtClean="0">
                <a:solidFill>
                  <a:srgbClr val="990033"/>
                </a:solidFill>
              </a:rPr>
              <a:t>Behavior</a:t>
            </a:r>
            <a:endParaRPr lang="en-US" sz="2000" b="1" i="1" dirty="0">
              <a:solidFill>
                <a:srgbClr val="990033"/>
              </a:solidFill>
            </a:endParaRPr>
          </a:p>
        </p:txBody>
      </p:sp>
      <p:sp>
        <p:nvSpPr>
          <p:cNvPr id="60" name="TextBox 59"/>
          <p:cNvSpPr txBox="1"/>
          <p:nvPr/>
        </p:nvSpPr>
        <p:spPr>
          <a:xfrm>
            <a:off x="2514600" y="6229290"/>
            <a:ext cx="1024639" cy="400110"/>
          </a:xfrm>
          <a:prstGeom prst="rect">
            <a:avLst/>
          </a:prstGeom>
          <a:noFill/>
        </p:spPr>
        <p:txBody>
          <a:bodyPr wrap="none" rtlCol="0">
            <a:spAutoFit/>
          </a:bodyPr>
          <a:lstStyle/>
          <a:p>
            <a:r>
              <a:rPr lang="en-US" sz="2000" b="1" i="1" dirty="0" smtClean="0">
                <a:solidFill>
                  <a:srgbClr val="990033"/>
                </a:solidFill>
              </a:rPr>
              <a:t>Beliefs</a:t>
            </a:r>
            <a:endParaRPr lang="en-US" sz="2000" b="1" i="1" dirty="0">
              <a:solidFill>
                <a:srgbClr val="990033"/>
              </a:solidFill>
            </a:endParaRPr>
          </a:p>
        </p:txBody>
      </p:sp>
    </p:spTree>
    <p:extLst>
      <p:ext uri="{BB962C8B-B14F-4D97-AF65-F5344CB8AC3E}">
        <p14:creationId xmlns:p14="http://schemas.microsoft.com/office/powerpoint/2010/main" val="112852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53"/>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52"/>
                                        </p:tgtEl>
                                        <p:attrNameLst>
                                          <p:attrName>style.visibility</p:attrName>
                                        </p:attrNameLst>
                                      </p:cBhvr>
                                      <p:to>
                                        <p:strVal val="visible"/>
                                      </p:to>
                                    </p:set>
                                  </p:childTnLst>
                                </p:cTn>
                              </p:par>
                            </p:childTnLst>
                          </p:cTn>
                        </p:par>
                        <p:par>
                          <p:cTn id="18" fill="hold">
                            <p:stCondLst>
                              <p:cond delay="0"/>
                            </p:stCondLst>
                            <p:childTnLst>
                              <p:par>
                                <p:cTn id="19" presetID="14" presetClass="path" presetSubtype="0" accel="50000" decel="50000" fill="hold" grpId="0" nodeType="afterEffect">
                                  <p:stCondLst>
                                    <p:cond delay="0"/>
                                  </p:stCondLst>
                                  <p:childTnLst>
                                    <p:animMotion origin="layout" path="M -2.22222E-6 -4.45524E-6 L -0.33472 -4.45524E-6 L -0.47014 -0.38445 L -0.13559 -0.38445 L -2.22222E-6 -4.45524E-6 Z " pathEditMode="relative" rAng="0" ptsTypes="FFFFF">
                                      <p:cBhvr>
                                        <p:cTn id="20" dur="4000" fill="hold"/>
                                        <p:tgtEl>
                                          <p:spTgt spid="53"/>
                                        </p:tgtEl>
                                        <p:attrNameLst>
                                          <p:attrName>ppt_x</p:attrName>
                                          <p:attrName>ppt_y</p:attrName>
                                        </p:attrNameLst>
                                      </p:cBhvr>
                                      <p:rCtr x="-23507" y="-19223"/>
                                    </p:animMotion>
                                  </p:childTnLst>
                                </p:cTn>
                              </p:par>
                              <p:par>
                                <p:cTn id="21" presetID="4" presetClass="path" presetSubtype="0" accel="50000" decel="50000" fill="hold" grpId="0" nodeType="withEffect">
                                  <p:stCondLst>
                                    <p:cond delay="0"/>
                                  </p:stCondLst>
                                  <p:childTnLst>
                                    <p:animMotion origin="layout" path="M -0.02344 0.00277 L 0.16858 9.85427E-7 L 0.31528 0.20611 L 0.16858 0.41059 L -0.12188 0.41059 L -0.26806 0.20611 L -0.02344 0.00277 Z " pathEditMode="relative" rAng="0" ptsTypes="FFFFFFF">
                                      <p:cBhvr>
                                        <p:cTn id="22" dur="4000" fill="hold"/>
                                        <p:tgtEl>
                                          <p:spTgt spid="51"/>
                                        </p:tgtEl>
                                        <p:attrNameLst>
                                          <p:attrName>ppt_x</p:attrName>
                                          <p:attrName>ppt_y</p:attrName>
                                        </p:attrNameLst>
                                      </p:cBhvr>
                                      <p:rCtr x="4705" y="20241"/>
                                    </p:animMotion>
                                  </p:childTnLst>
                                </p:cTn>
                              </p:par>
                              <p:par>
                                <p:cTn id="23" presetID="14" presetClass="path" presetSubtype="0" accel="50000" decel="50000" fill="hold" grpId="0" nodeType="withEffect">
                                  <p:stCondLst>
                                    <p:cond delay="0"/>
                                  </p:stCondLst>
                                  <p:childTnLst>
                                    <p:animMotion origin="layout" path="M 1.94444E-6 3.47444E-6 L 0.33594 3.47444E-6 L 0.47205 -0.43743 L 0.13594 -0.43743 L 1.94444E-6 3.47444E-6 Z " pathEditMode="relative" rAng="0" ptsTypes="FFFFF">
                                      <p:cBhvr>
                                        <p:cTn id="24" dur="4000" fill="hold"/>
                                        <p:tgtEl>
                                          <p:spTgt spid="52"/>
                                        </p:tgtEl>
                                        <p:attrNameLst>
                                          <p:attrName>ppt_x</p:attrName>
                                          <p:attrName>ppt_y</p:attrName>
                                        </p:attrNameLst>
                                      </p:cBhvr>
                                      <p:rCtr x="23594" y="-21883"/>
                                    </p:animMotion>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2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childTnLst>
                          </p:cTn>
                        </p:par>
                        <p:par>
                          <p:cTn id="34" fill="hold">
                            <p:stCondLst>
                              <p:cond delay="0"/>
                            </p:stCondLst>
                            <p:childTnLst>
                              <p:par>
                                <p:cTn id="35" presetID="20" presetClass="path" presetSubtype="0" accel="50000" decel="50000" fill="hold" grpId="0" nodeType="afterEffect">
                                  <p:stCondLst>
                                    <p:cond delay="0"/>
                                  </p:stCondLst>
                                  <p:childTnLst>
                                    <p:animMotion origin="layout" path="M -0.00591 0.00047 C 0.03854 0.00324 0.10191 -0.01898 0.16875 0.00162 C 0.27326 0.00162 0.36024 0.02292 0.36024 0.11111 L 0.3592 0.48727 C 0.3592 0.575 0.36996 0.66968 0.26545 0.66968 L -0.37136 0.67107 C -0.47466 0.67107 -0.48125 0.61528 -0.47136 0.54051 C -0.4757 0.48634 -0.51198 0.12477 -0.43559 0.03519 C -0.37344 -0.05741 -0.16945 -0.00926 -0.09792 -0.01504 C -0.02639 -0.02083 -0.0191 -0.00208 -0.00591 0.00047 Z " pathEditMode="relative" rAng="0" ptsTypes="ffFfFffaaf">
                                      <p:cBhvr>
                                        <p:cTn id="36" dur="4000" fill="hold"/>
                                        <p:tgtEl>
                                          <p:spTgt spid="54"/>
                                        </p:tgtEl>
                                        <p:attrNameLst>
                                          <p:attrName>ppt_x</p:attrName>
                                          <p:attrName>ppt_y</p:attrName>
                                        </p:attrNameLst>
                                      </p:cBhvr>
                                      <p:rCtr x="-6510" y="30625"/>
                                    </p:animMotion>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circle(in)">
                                      <p:cBhvr>
                                        <p:cTn id="41" dur="20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1" nodeType="clickEffect">
                                  <p:stCondLst>
                                    <p:cond delay="0"/>
                                  </p:stCondLst>
                                  <p:childTnLst>
                                    <p:set>
                                      <p:cBhvr>
                                        <p:cTn id="45" dur="1" fill="hold">
                                          <p:stCondLst>
                                            <p:cond delay="0"/>
                                          </p:stCondLst>
                                        </p:cTn>
                                        <p:tgtEl>
                                          <p:spTgt spid="55"/>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57"/>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60"/>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59"/>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58"/>
                                        </p:tgtEl>
                                        <p:attrNameLst>
                                          <p:attrName>style.visibility</p:attrName>
                                        </p:attrNameLst>
                                      </p:cBhvr>
                                      <p:to>
                                        <p:strVal val="visible"/>
                                      </p:to>
                                    </p:set>
                                  </p:childTnLst>
                                </p:cTn>
                              </p:par>
                            </p:childTnLst>
                          </p:cTn>
                        </p:par>
                        <p:par>
                          <p:cTn id="54" fill="hold">
                            <p:stCondLst>
                              <p:cond delay="0"/>
                            </p:stCondLst>
                            <p:childTnLst>
                              <p:par>
                                <p:cTn id="55" presetID="20" presetClass="path" presetSubtype="0" accel="50000" decel="50000" fill="hold" grpId="0" nodeType="afterEffect">
                                  <p:stCondLst>
                                    <p:cond delay="0"/>
                                  </p:stCondLst>
                                  <p:childTnLst>
                                    <p:animMotion origin="layout" path="M -0.55364 0.1213 C -0.52587 0.0257 -0.49705 -0.00486 -0.37882 -0.00486 L 0.11684 -0.00486 C 0.2349 -0.00486 0.33177 0.07871 0.33177 0.18149 L 0.33177 0.60487 C 0.33177 0.70764 0.2349 0.79514 0.11684 0.79514 L -0.37882 0.79514 C -0.49705 0.79514 -0.57934 0.21598 -0.55364 0.1213 Z " pathEditMode="relative" rAng="0" ptsTypes="fFfFfFff">
                                      <p:cBhvr>
                                        <p:cTn id="56" dur="4000" fill="hold"/>
                                        <p:tgtEl>
                                          <p:spTgt spid="55"/>
                                        </p:tgtEl>
                                        <p:attrNameLst>
                                          <p:attrName>ppt_x</p:attrName>
                                          <p:attrName>ppt_y</p:attrName>
                                        </p:attrNameLst>
                                      </p:cBhvr>
                                      <p:rCtr x="42986" y="27384"/>
                                    </p:animMotion>
                                  </p:childTnLst>
                                </p:cTn>
                              </p:par>
                              <p:par>
                                <p:cTn id="57" presetID="20" presetClass="path" presetSubtype="0" accel="50000" decel="50000" fill="hold" grpId="0" nodeType="withEffect">
                                  <p:stCondLst>
                                    <p:cond delay="0"/>
                                  </p:stCondLst>
                                  <p:childTnLst>
                                    <p:animMotion origin="layout" path="M -0.54982 0.81806 C -0.66823 0.81806 -0.76562 0.73426 -0.76562 0.63032 L -0.76562 0.19583 C -0.76562 0.09213 -0.66823 0.00694 -0.54982 0.00694 L -0.05902 0.00694 C 0.05938 0.00694 0.15973 0.09213 0.15973 0.19583 L 0.15973 0.63032 C 0.15973 0.73426 0.05938 0.81806 -0.05902 0.81806 Z " pathEditMode="relative" rAng="16200000" ptsTypes="fFfFfFff">
                                      <p:cBhvr>
                                        <p:cTn id="58" dur="4000" fill="hold"/>
                                        <p:tgtEl>
                                          <p:spTgt spid="57"/>
                                        </p:tgtEl>
                                        <p:attrNameLst>
                                          <p:attrName>ppt_x</p:attrName>
                                          <p:attrName>ppt_y</p:attrName>
                                        </p:attrNameLst>
                                      </p:cBhvr>
                                      <p:rCtr x="24688" y="-40556"/>
                                    </p:animMotion>
                                  </p:childTnLst>
                                </p:cTn>
                              </p:par>
                              <p:par>
                                <p:cTn id="59" presetID="20" presetClass="path" presetSubtype="0" accel="50000" decel="50000" fill="hold" grpId="0" nodeType="withEffect">
                                  <p:stCondLst>
                                    <p:cond delay="0"/>
                                  </p:stCondLst>
                                  <p:childTnLst>
                                    <p:animMotion origin="layout" path="M 0.41736 -0.81528 C 0.53716 -0.81528 0.63542 -0.73125 0.63542 -0.62755 L 0.63542 -0.19259 C 0.63542 -0.08889 0.53716 -0.00417 0.41736 -0.00417 L -0.0776 -0.00417 C -0.19722 -0.00417 -0.29757 -0.08889 -0.29757 -0.19259 L -0.27083 -0.63171 C -0.27083 -0.73542 -0.19722 -0.81528 -0.0776 -0.81528 Z " pathEditMode="relative" rAng="0" ptsTypes="fFfFfFff">
                                      <p:cBhvr>
                                        <p:cTn id="60" dur="4000" spd="-100000" fill="hold"/>
                                        <p:tgtEl>
                                          <p:spTgt spid="60"/>
                                        </p:tgtEl>
                                        <p:attrNameLst>
                                          <p:attrName>ppt_x</p:attrName>
                                          <p:attrName>ppt_y</p:attrName>
                                        </p:attrNameLst>
                                      </p:cBhvr>
                                      <p:rCtr x="-24844" y="40556"/>
                                    </p:animMotion>
                                  </p:childTnLst>
                                </p:cTn>
                              </p:par>
                              <p:par>
                                <p:cTn id="61" presetID="20" presetClass="path" presetSubtype="0" accel="50000" decel="50000" fill="hold" grpId="0" nodeType="withEffect">
                                  <p:stCondLst>
                                    <p:cond delay="0"/>
                                  </p:stCondLst>
                                  <p:childTnLst>
                                    <p:animMotion origin="layout" path="M 0.06233 -0.79884 C 0.08993 -0.80787 0.36059 -0.86736 0.40833 -0.78866 L 0.45139 -0.65255 C 0.46302 -0.55579 0.44479 -0.06389 0.42621 -0.04352 L -0.03802 0.00417 C -0.0566 0.02407 -0.41424 0.04144 -0.46233 -0.03796 L -0.47743 -0.73356 C -0.45278 -0.82245 0.03194 -0.79236 0.06233 -0.79884 Z " pathEditMode="relative" rAng="0" ptsTypes="fFfFfFff">
                                      <p:cBhvr>
                                        <p:cTn id="62" dur="4000" fill="hold"/>
                                        <p:tgtEl>
                                          <p:spTgt spid="59"/>
                                        </p:tgtEl>
                                        <p:attrNameLst>
                                          <p:attrName>ppt_x</p:attrName>
                                          <p:attrName>ppt_y</p:attrName>
                                        </p:attrNameLst>
                                      </p:cBhvr>
                                      <p:rCtr x="-6962" y="38588"/>
                                    </p:animMotion>
                                  </p:childTnLst>
                                </p:cTn>
                              </p:par>
                              <p:par>
                                <p:cTn id="63" presetID="20" presetClass="path" presetSubtype="0" accel="50000" decel="50000" fill="hold" grpId="0" nodeType="withEffect">
                                  <p:stCondLst>
                                    <p:cond delay="0"/>
                                  </p:stCondLst>
                                  <p:childTnLst>
                                    <p:animMotion origin="layout" path="M -0.68698 -0.01388 C -0.79618 -0.08929 -0.75417 -0.47213 -0.74045 -0.59172 C -0.73976 -0.72195 -0.72222 -0.75989 -0.68264 -0.79528 L -0.50261 -0.80361 C -0.44792 -0.78811 0.02083 -0.8929 0.09635 -0.79806 L 0.16667 -0.69975 C 0.2066 -0.59172 0.19566 -0.07055 0.17413 -0.03933 L -0.01788 0.01087 C -0.03941 0.04141 -0.57761 0.01827 -0.68698 -0.01388 Z " pathEditMode="relative" rAng="0" ptsTypes="faFfFfFff">
                                      <p:cBhvr>
                                        <p:cTn id="64" dur="4000" spd="-100000" fill="hold"/>
                                        <p:tgtEl>
                                          <p:spTgt spid="58"/>
                                        </p:tgtEl>
                                        <p:attrNameLst>
                                          <p:attrName>ppt_x</p:attrName>
                                          <p:attrName>ppt_y</p:attrName>
                                        </p:attrNameLst>
                                      </p:cBhvr>
                                      <p:rCtr x="39219" y="-411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51" grpId="0"/>
      <p:bldP spid="51" grpId="1"/>
      <p:bldP spid="52" grpId="0"/>
      <p:bldP spid="52" grpId="1"/>
      <p:bldP spid="53" grpId="0"/>
      <p:bldP spid="53" grpId="1"/>
      <p:bldP spid="54" grpId="0"/>
      <p:bldP spid="54" grpId="1"/>
      <p:bldP spid="55" grpId="0"/>
      <p:bldP spid="55" grpId="1"/>
      <p:bldP spid="57" grpId="0"/>
      <p:bldP spid="57" grpId="1"/>
      <p:bldP spid="58" grpId="0"/>
      <p:bldP spid="58" grpId="1"/>
      <p:bldP spid="59" grpId="0"/>
      <p:bldP spid="59" grpId="1"/>
      <p:bldP spid="60" grpId="0"/>
      <p:bldP spid="60"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524000"/>
            <a:ext cx="60960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52600" y="2209800"/>
            <a:ext cx="533400" cy="609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2514600"/>
            <a:ext cx="838200" cy="7620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19600" y="3962400"/>
            <a:ext cx="304800" cy="3810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1828800"/>
            <a:ext cx="685800" cy="6858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19300" y="5029200"/>
            <a:ext cx="3429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43600" y="4724400"/>
            <a:ext cx="571500" cy="8382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3276600"/>
            <a:ext cx="533400" cy="304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81500" y="4724400"/>
            <a:ext cx="1905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10200" y="2895600"/>
            <a:ext cx="1524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14600" y="4495800"/>
            <a:ext cx="76200" cy="762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95600" y="2171700"/>
            <a:ext cx="533400" cy="3429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515100" y="4152900"/>
            <a:ext cx="4191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62300" y="4724400"/>
            <a:ext cx="876300" cy="1066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53000" y="45720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62600" y="16764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86000" y="1676400"/>
            <a:ext cx="266700" cy="228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19300" y="3086100"/>
            <a:ext cx="1714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86000" y="4152900"/>
            <a:ext cx="304800" cy="182879"/>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7800" y="5562600"/>
            <a:ext cx="3810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7200" y="3257550"/>
            <a:ext cx="685800" cy="55245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724650" y="5791200"/>
            <a:ext cx="20955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162800" y="5029200"/>
            <a:ext cx="1524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934200" y="1828800"/>
            <a:ext cx="304800" cy="3429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24650" y="3429000"/>
            <a:ext cx="1047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800" y="3962400"/>
            <a:ext cx="304800" cy="1905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4175759"/>
            <a:ext cx="171450" cy="320041"/>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p:cNvSpPr>
            <a:spLocks noGrp="1"/>
          </p:cNvSpPr>
          <p:nvPr>
            <p:ph type="title"/>
          </p:nvPr>
        </p:nvSpPr>
        <p:spPr>
          <a:xfrm>
            <a:off x="0" y="274638"/>
            <a:ext cx="9144000" cy="792162"/>
          </a:xfrm>
        </p:spPr>
        <p:txBody>
          <a:bodyPr>
            <a:normAutofit fontScale="90000"/>
          </a:bodyPr>
          <a:lstStyle/>
          <a:p>
            <a:r>
              <a:rPr lang="en-US" dirty="0" smtClean="0"/>
              <a:t>Adaptive Management: Implementation</a:t>
            </a:r>
            <a:endParaRPr lang="en-US" dirty="0"/>
          </a:p>
        </p:txBody>
      </p:sp>
      <p:sp>
        <p:nvSpPr>
          <p:cNvPr id="34" name="Oval 33"/>
          <p:cNvSpPr/>
          <p:nvPr/>
        </p:nvSpPr>
        <p:spPr>
          <a:xfrm>
            <a:off x="3314700" y="2819400"/>
            <a:ext cx="285750" cy="2667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10200" y="2000250"/>
            <a:ext cx="685800" cy="81915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1752600"/>
            <a:ext cx="228600" cy="4191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038600" y="2667000"/>
            <a:ext cx="45719"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514725" y="1676400"/>
            <a:ext cx="2952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81500" y="5791200"/>
            <a:ext cx="2286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752600" y="3810000"/>
            <a:ext cx="4381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2209800"/>
            <a:ext cx="533400" cy="609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019300" y="5029200"/>
            <a:ext cx="342900" cy="533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515100" y="4152900"/>
            <a:ext cx="419100"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67200" y="3257550"/>
            <a:ext cx="685800" cy="55245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934200" y="1828800"/>
            <a:ext cx="30480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029200" y="1752600"/>
            <a:ext cx="228600" cy="4191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752600" y="3810000"/>
            <a:ext cx="43815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772400" y="2751483"/>
            <a:ext cx="1223412" cy="707886"/>
          </a:xfrm>
          <a:prstGeom prst="rect">
            <a:avLst/>
          </a:prstGeom>
          <a:noFill/>
        </p:spPr>
        <p:txBody>
          <a:bodyPr wrap="none" rtlCol="0">
            <a:spAutoFit/>
          </a:bodyPr>
          <a:lstStyle/>
          <a:p>
            <a:r>
              <a:rPr lang="en-US" sz="4000" dirty="0" smtClean="0">
                <a:solidFill>
                  <a:srgbClr val="C00000"/>
                </a:solidFill>
              </a:rPr>
              <a:t>2013</a:t>
            </a:r>
            <a:endParaRPr lang="en-US" sz="4000" dirty="0">
              <a:solidFill>
                <a:srgbClr val="C00000"/>
              </a:solidFill>
            </a:endParaRPr>
          </a:p>
        </p:txBody>
      </p:sp>
      <p:sp>
        <p:nvSpPr>
          <p:cNvPr id="49" name="Oval 48"/>
          <p:cNvSpPr/>
          <p:nvPr/>
        </p:nvSpPr>
        <p:spPr>
          <a:xfrm>
            <a:off x="4419600" y="3962400"/>
            <a:ext cx="3048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38600" y="1828800"/>
            <a:ext cx="685800" cy="685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81500" y="4724400"/>
            <a:ext cx="190500" cy="533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895600" y="2171700"/>
            <a:ext cx="533400" cy="3429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286000" y="4152900"/>
            <a:ext cx="304800" cy="18287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724650" y="5791200"/>
            <a:ext cx="209550" cy="152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638800" y="3962400"/>
            <a:ext cx="304800" cy="1905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772400" y="3377097"/>
            <a:ext cx="1223412" cy="707886"/>
          </a:xfrm>
          <a:prstGeom prst="rect">
            <a:avLst/>
          </a:prstGeom>
          <a:noFill/>
        </p:spPr>
        <p:txBody>
          <a:bodyPr wrap="none" rtlCol="0">
            <a:spAutoFit/>
          </a:bodyPr>
          <a:lstStyle/>
          <a:p>
            <a:r>
              <a:rPr lang="en-US" sz="4000" dirty="0" smtClean="0">
                <a:solidFill>
                  <a:schemeClr val="accent2">
                    <a:lumMod val="60000"/>
                    <a:lumOff val="40000"/>
                  </a:schemeClr>
                </a:solidFill>
              </a:rPr>
              <a:t>2018</a:t>
            </a:r>
            <a:endParaRPr lang="en-US" sz="4000" dirty="0">
              <a:solidFill>
                <a:schemeClr val="accent2">
                  <a:lumMod val="60000"/>
                  <a:lumOff val="40000"/>
                </a:schemeClr>
              </a:solidFill>
            </a:endParaRPr>
          </a:p>
        </p:txBody>
      </p:sp>
    </p:spTree>
    <p:extLst>
      <p:ext uri="{BB962C8B-B14F-4D97-AF65-F5344CB8AC3E}">
        <p14:creationId xmlns:p14="http://schemas.microsoft.com/office/powerpoint/2010/main" val="278483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heel(1)">
                                      <p:cBhvr>
                                        <p:cTn id="10" dur="2000"/>
                                        <p:tgtEl>
                                          <p:spTgt spid="4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heel(1)">
                                      <p:cBhvr>
                                        <p:cTn id="13" dur="2000"/>
                                        <p:tgtEl>
                                          <p:spTgt spid="4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heel(1)">
                                      <p:cBhvr>
                                        <p:cTn id="16" dur="2000"/>
                                        <p:tgtEl>
                                          <p:spTgt spid="4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heel(1)">
                                      <p:cBhvr>
                                        <p:cTn id="19" dur="2000"/>
                                        <p:tgtEl>
                                          <p:spTgt spid="4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heel(1)">
                                      <p:cBhvr>
                                        <p:cTn id="22" dur="2000"/>
                                        <p:tgtEl>
                                          <p:spTgt spid="46"/>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1)">
                                      <p:cBhvr>
                                        <p:cTn id="25" dur="2000"/>
                                        <p:tgtEl>
                                          <p:spTgt spid="47"/>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2"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heel(2)">
                                      <p:cBhvr>
                                        <p:cTn id="32" dur="2000"/>
                                        <p:tgtEl>
                                          <p:spTgt spid="49"/>
                                        </p:tgtEl>
                                      </p:cBhvr>
                                    </p:animEffect>
                                  </p:childTnLst>
                                </p:cTn>
                              </p:par>
                              <p:par>
                                <p:cTn id="33" presetID="21" presetClass="entr" presetSubtype="2"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heel(2)">
                                      <p:cBhvr>
                                        <p:cTn id="35" dur="2000"/>
                                        <p:tgtEl>
                                          <p:spTgt spid="50"/>
                                        </p:tgtEl>
                                      </p:cBhvr>
                                    </p:animEffect>
                                  </p:childTnLst>
                                </p:cTn>
                              </p:par>
                              <p:par>
                                <p:cTn id="36" presetID="21" presetClass="entr" presetSubtype="2"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heel(2)">
                                      <p:cBhvr>
                                        <p:cTn id="38" dur="2000"/>
                                        <p:tgtEl>
                                          <p:spTgt spid="51"/>
                                        </p:tgtEl>
                                      </p:cBhvr>
                                    </p:animEffect>
                                  </p:childTnLst>
                                </p:cTn>
                              </p:par>
                              <p:par>
                                <p:cTn id="39" presetID="21" presetClass="entr" presetSubtype="2"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heel(2)">
                                      <p:cBhvr>
                                        <p:cTn id="41" dur="2000"/>
                                        <p:tgtEl>
                                          <p:spTgt spid="52"/>
                                        </p:tgtEl>
                                      </p:cBhvr>
                                    </p:animEffect>
                                  </p:childTnLst>
                                </p:cTn>
                              </p:par>
                              <p:par>
                                <p:cTn id="42" presetID="21" presetClass="entr" presetSubtype="2"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heel(2)">
                                      <p:cBhvr>
                                        <p:cTn id="44" dur="2000"/>
                                        <p:tgtEl>
                                          <p:spTgt spid="53"/>
                                        </p:tgtEl>
                                      </p:cBhvr>
                                    </p:animEffect>
                                  </p:childTnLst>
                                </p:cTn>
                              </p:par>
                              <p:par>
                                <p:cTn id="45" presetID="21" presetClass="entr" presetSubtype="2"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heel(2)">
                                      <p:cBhvr>
                                        <p:cTn id="47" dur="2000"/>
                                        <p:tgtEl>
                                          <p:spTgt spid="54"/>
                                        </p:tgtEl>
                                      </p:cBhvr>
                                    </p:animEffect>
                                  </p:childTnLst>
                                </p:cTn>
                              </p:par>
                              <p:par>
                                <p:cTn id="48" presetID="21" presetClass="entr" presetSubtype="2"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wheel(2)">
                                      <p:cBhvr>
                                        <p:cTn id="50" dur="2000"/>
                                        <p:tgtEl>
                                          <p:spTgt spid="5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animBg="1"/>
      <p:bldP spid="55"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E38C27-8966-4D9A-AC98-F2BFF18F65D2}" type="slidenum">
              <a:rPr lang="en-US" smtClean="0"/>
              <a:pPr eaLnBrk="1" hangingPunct="1"/>
              <a:t>3</a:t>
            </a:fld>
            <a:endParaRPr lang="en-US" smtClean="0"/>
          </a:p>
        </p:txBody>
      </p:sp>
      <p:sp>
        <p:nvSpPr>
          <p:cNvPr id="6148" name="Rectangle 2"/>
          <p:cNvSpPr>
            <a:spLocks noGrp="1" noChangeArrowheads="1"/>
          </p:cNvSpPr>
          <p:nvPr>
            <p:ph type="title"/>
          </p:nvPr>
        </p:nvSpPr>
        <p:spPr/>
        <p:txBody>
          <a:bodyPr/>
          <a:lstStyle/>
          <a:p>
            <a:pPr eaLnBrk="1" hangingPunct="1"/>
            <a:r>
              <a:rPr lang="en-US" smtClean="0"/>
              <a:t>Management Environment</a:t>
            </a:r>
          </a:p>
        </p:txBody>
      </p:sp>
      <p:grpSp>
        <p:nvGrpSpPr>
          <p:cNvPr id="2" name="Group 1"/>
          <p:cNvGrpSpPr/>
          <p:nvPr/>
        </p:nvGrpSpPr>
        <p:grpSpPr>
          <a:xfrm>
            <a:off x="1676400" y="1143000"/>
            <a:ext cx="5867400" cy="4953000"/>
            <a:chOff x="1752600" y="1409700"/>
            <a:chExt cx="5867400" cy="4953000"/>
          </a:xfrm>
        </p:grpSpPr>
        <p:sp>
          <p:nvSpPr>
            <p:cNvPr id="41988" name="AutoShape 4"/>
            <p:cNvSpPr>
              <a:spLocks noChangeArrowheads="1"/>
            </p:cNvSpPr>
            <p:nvPr/>
          </p:nvSpPr>
          <p:spPr bwMode="auto">
            <a:xfrm>
              <a:off x="1981200" y="1638300"/>
              <a:ext cx="5410200" cy="4495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amma/>
                    <a:shade val="46275"/>
                    <a:invGamma/>
                  </a:schemeClr>
                </a:gs>
                <a:gs pos="100000">
                  <a:schemeClr val="accent1"/>
                </a:gs>
              </a:gsLst>
              <a:lin ang="0" scaled="1"/>
            </a:gradFill>
            <a:ln w="9525">
              <a:solidFill>
                <a:schemeClr val="tx1"/>
              </a:solidFill>
              <a:round/>
              <a:headEnd/>
              <a:tailEnd/>
            </a:ln>
            <a:effectLst/>
          </p:spPr>
          <p:txBody>
            <a:bodyPr wrap="none" anchor="ctr"/>
            <a:lstStyle/>
            <a:p>
              <a:pPr>
                <a:defRPr/>
              </a:pPr>
              <a:endParaRPr lang="en-US"/>
            </a:p>
          </p:txBody>
        </p:sp>
        <p:sp>
          <p:nvSpPr>
            <p:cNvPr id="6151" name="WordArt 5"/>
            <p:cNvSpPr>
              <a:spLocks noChangeArrowheads="1" noChangeShapeType="1" noTextEdit="1"/>
            </p:cNvSpPr>
            <p:nvPr/>
          </p:nvSpPr>
          <p:spPr bwMode="auto">
            <a:xfrm>
              <a:off x="3200400" y="2171700"/>
              <a:ext cx="2990850" cy="571500"/>
            </a:xfrm>
            <a:prstGeom prst="rect">
              <a:avLst/>
            </a:prstGeom>
          </p:spPr>
          <p:txBody>
            <a:bodyPr spcFirstLastPara="1" wrap="none" fromWordArt="1">
              <a:prstTxWarp prst="textArchUp">
                <a:avLst>
                  <a:gd name="adj" fmla="val 10800004"/>
                </a:avLst>
              </a:prstTxWarp>
            </a:bodyPr>
            <a:lstStyle/>
            <a:p>
              <a:pPr algn="ctr"/>
              <a:r>
                <a:rPr lang="en-US" sz="3200" b="1" kern="10">
                  <a:ln w="9525">
                    <a:solidFill>
                      <a:srgbClr val="000000"/>
                    </a:solidFill>
                    <a:round/>
                    <a:headEnd/>
                    <a:tailEnd/>
                  </a:ln>
                  <a:solidFill>
                    <a:srgbClr val="000000"/>
                  </a:solidFill>
                  <a:latin typeface="Arial"/>
                  <a:cs typeface="Arial"/>
                </a:rPr>
                <a:t>Sociocultural</a:t>
              </a:r>
            </a:p>
          </p:txBody>
        </p:sp>
        <p:sp>
          <p:nvSpPr>
            <p:cNvPr id="6152" name="WordArt 6"/>
            <p:cNvSpPr>
              <a:spLocks noChangeArrowheads="1" noChangeShapeType="1" noTextEdit="1"/>
            </p:cNvSpPr>
            <p:nvPr/>
          </p:nvSpPr>
          <p:spPr bwMode="auto">
            <a:xfrm>
              <a:off x="3429000" y="5437188"/>
              <a:ext cx="2667000" cy="544513"/>
            </a:xfrm>
            <a:prstGeom prst="rect">
              <a:avLst/>
            </a:prstGeom>
          </p:spPr>
          <p:txBody>
            <a:bodyPr wrap="none" fromWordArt="1">
              <a:prstTxWarp prst="textCanDown">
                <a:avLst>
                  <a:gd name="adj" fmla="val 33333"/>
                </a:avLst>
              </a:prstTxWarp>
            </a:bodyPr>
            <a:lstStyle/>
            <a:p>
              <a:pPr algn="ctr"/>
              <a:r>
                <a:rPr lang="en-US" sz="3200" b="1" kern="10">
                  <a:ln w="9525">
                    <a:solidFill>
                      <a:srgbClr val="000000"/>
                    </a:solidFill>
                    <a:round/>
                    <a:headEnd/>
                    <a:tailEnd/>
                  </a:ln>
                  <a:solidFill>
                    <a:srgbClr val="000000"/>
                  </a:solidFill>
                  <a:latin typeface="Arial"/>
                  <a:cs typeface="Arial"/>
                </a:rPr>
                <a:t>Ecological</a:t>
              </a:r>
            </a:p>
          </p:txBody>
        </p:sp>
        <p:sp>
          <p:nvSpPr>
            <p:cNvPr id="6153" name="WordArt 7"/>
            <p:cNvSpPr>
              <a:spLocks noChangeArrowheads="1" noChangeShapeType="1" noTextEdit="1"/>
            </p:cNvSpPr>
            <p:nvPr/>
          </p:nvSpPr>
          <p:spPr bwMode="auto">
            <a:xfrm rot="16200000">
              <a:off x="1676400" y="3695700"/>
              <a:ext cx="2133600" cy="457200"/>
            </a:xfrm>
            <a:prstGeom prst="rect">
              <a:avLst/>
            </a:prstGeom>
          </p:spPr>
          <p:txBody>
            <a:bodyPr spcFirstLastPara="1" wrap="none" fromWordArt="1">
              <a:prstTxWarp prst="textArchUp">
                <a:avLst>
                  <a:gd name="adj" fmla="val 10800004"/>
                </a:avLst>
              </a:prstTxWarp>
            </a:bodyPr>
            <a:lstStyle/>
            <a:p>
              <a:pPr algn="ctr"/>
              <a:r>
                <a:rPr lang="en-US" sz="3200" b="1" kern="10" dirty="0">
                  <a:ln w="9525">
                    <a:solidFill>
                      <a:srgbClr val="000000"/>
                    </a:solidFill>
                    <a:round/>
                    <a:headEnd/>
                    <a:tailEnd/>
                  </a:ln>
                  <a:solidFill>
                    <a:srgbClr val="000000"/>
                  </a:solidFill>
                  <a:latin typeface="Arial"/>
                  <a:cs typeface="Arial"/>
                </a:rPr>
                <a:t>Economic</a:t>
              </a:r>
            </a:p>
          </p:txBody>
        </p:sp>
        <p:sp>
          <p:nvSpPr>
            <p:cNvPr id="6154" name="WordArt 8"/>
            <p:cNvSpPr>
              <a:spLocks noChangeArrowheads="1" noChangeShapeType="1" noTextEdit="1"/>
            </p:cNvSpPr>
            <p:nvPr/>
          </p:nvSpPr>
          <p:spPr bwMode="auto">
            <a:xfrm rot="5400000">
              <a:off x="5829300" y="3657600"/>
              <a:ext cx="1828800" cy="381000"/>
            </a:xfrm>
            <a:prstGeom prst="rect">
              <a:avLst/>
            </a:prstGeom>
          </p:spPr>
          <p:txBody>
            <a:bodyPr spcFirstLastPara="1" wrap="none" fromWordArt="1">
              <a:prstTxWarp prst="textArchUp">
                <a:avLst>
                  <a:gd name="adj" fmla="val 10800004"/>
                </a:avLst>
              </a:prstTxWarp>
            </a:bodyPr>
            <a:lstStyle/>
            <a:p>
              <a:pPr algn="ctr"/>
              <a:r>
                <a:rPr lang="en-US" sz="3200" b="1" kern="10">
                  <a:ln w="9525">
                    <a:solidFill>
                      <a:srgbClr val="000000"/>
                    </a:solidFill>
                    <a:round/>
                    <a:headEnd/>
                    <a:tailEnd/>
                  </a:ln>
                  <a:solidFill>
                    <a:srgbClr val="000000"/>
                  </a:solidFill>
                  <a:latin typeface="Arial"/>
                  <a:cs typeface="Arial"/>
                </a:rPr>
                <a:t>Political</a:t>
              </a:r>
            </a:p>
          </p:txBody>
        </p:sp>
        <p:sp>
          <p:nvSpPr>
            <p:cNvPr id="6155" name="Oval 9"/>
            <p:cNvSpPr>
              <a:spLocks noChangeArrowheads="1"/>
            </p:cNvSpPr>
            <p:nvPr/>
          </p:nvSpPr>
          <p:spPr bwMode="auto">
            <a:xfrm>
              <a:off x="1752600" y="1409700"/>
              <a:ext cx="5867400" cy="4953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useBgFill="1">
          <p:nvSpPr>
            <p:cNvPr id="6156" name="Rectangle 10"/>
            <p:cNvSpPr>
              <a:spLocks noChangeArrowheads="1"/>
            </p:cNvSpPr>
            <p:nvPr/>
          </p:nvSpPr>
          <p:spPr bwMode="auto">
            <a:xfrm rot="18778718">
              <a:off x="6059488" y="5680075"/>
              <a:ext cx="990600" cy="21272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useBgFill="1">
          <p:nvSpPr>
            <p:cNvPr id="6157" name="Rectangle 11"/>
            <p:cNvSpPr>
              <a:spLocks noChangeArrowheads="1"/>
            </p:cNvSpPr>
            <p:nvPr/>
          </p:nvSpPr>
          <p:spPr bwMode="auto">
            <a:xfrm rot="18778718">
              <a:off x="2084388" y="2009775"/>
              <a:ext cx="1066800" cy="2333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58" name="Text Box 12"/>
            <p:cNvSpPr txBox="1">
              <a:spLocks noChangeArrowheads="1"/>
            </p:cNvSpPr>
            <p:nvPr/>
          </p:nvSpPr>
          <p:spPr bwMode="auto">
            <a:xfrm rot="19798419">
              <a:off x="6019800" y="5538788"/>
              <a:ext cx="1014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t>Time</a:t>
              </a:r>
            </a:p>
          </p:txBody>
        </p:sp>
        <p:sp>
          <p:nvSpPr>
            <p:cNvPr id="6159" name="Text Box 13"/>
            <p:cNvSpPr txBox="1">
              <a:spLocks noChangeArrowheads="1"/>
            </p:cNvSpPr>
            <p:nvPr/>
          </p:nvSpPr>
          <p:spPr bwMode="auto">
            <a:xfrm rot="19003330">
              <a:off x="1981200" y="1881188"/>
              <a:ext cx="1233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t>Space</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Environment</a:t>
            </a:r>
            <a:endParaRPr lang="en-US" dirty="0"/>
          </a:p>
        </p:txBody>
      </p:sp>
      <p:sp>
        <p:nvSpPr>
          <p:cNvPr id="3" name="Content Placeholder 2"/>
          <p:cNvSpPr>
            <a:spLocks noGrp="1"/>
          </p:cNvSpPr>
          <p:nvPr>
            <p:ph idx="1"/>
          </p:nvPr>
        </p:nvSpPr>
        <p:spPr>
          <a:xfrm>
            <a:off x="152400" y="1143000"/>
            <a:ext cx="8839200" cy="5334000"/>
          </a:xfrm>
        </p:spPr>
        <p:txBody>
          <a:bodyPr/>
          <a:lstStyle/>
          <a:p>
            <a:r>
              <a:rPr lang="en-US" dirty="0" smtClean="0"/>
              <a:t>Ecological (Biotic and Physical)</a:t>
            </a:r>
          </a:p>
          <a:p>
            <a:pPr lvl="1"/>
            <a:r>
              <a:rPr lang="en-US" dirty="0" smtClean="0"/>
              <a:t>Habitat, predation, forage base, genetics, etc.</a:t>
            </a:r>
          </a:p>
          <a:p>
            <a:endParaRPr lang="en-US" sz="1400" dirty="0" smtClean="0"/>
          </a:p>
          <a:p>
            <a:r>
              <a:rPr lang="en-US" dirty="0" smtClean="0"/>
              <a:t>Economic</a:t>
            </a:r>
          </a:p>
          <a:p>
            <a:pPr lvl="1"/>
            <a:r>
              <a:rPr lang="en-US" dirty="0" smtClean="0"/>
              <a:t>Market forces, license fees, budgets, etc.</a:t>
            </a:r>
            <a:endParaRPr lang="en-US" dirty="0"/>
          </a:p>
          <a:p>
            <a:endParaRPr lang="en-US" sz="1400" dirty="0" smtClean="0"/>
          </a:p>
          <a:p>
            <a:r>
              <a:rPr lang="en-US" dirty="0" smtClean="0"/>
              <a:t>Political</a:t>
            </a:r>
          </a:p>
          <a:p>
            <a:pPr lvl="1"/>
            <a:r>
              <a:rPr lang="en-US" dirty="0" smtClean="0"/>
              <a:t>Laws, treaties, etc.</a:t>
            </a:r>
          </a:p>
          <a:p>
            <a:endParaRPr lang="en-US" sz="1400" dirty="0" smtClean="0"/>
          </a:p>
          <a:p>
            <a:r>
              <a:rPr lang="en-US" dirty="0" smtClean="0"/>
              <a:t>Social / Cultural</a:t>
            </a:r>
          </a:p>
          <a:p>
            <a:pPr lvl="1"/>
            <a:r>
              <a:rPr lang="en-US" dirty="0" smtClean="0"/>
              <a:t>Traditions, values, perceptions, philosophies, etc.</a:t>
            </a:r>
            <a:endParaRPr lang="en-US" dirty="0"/>
          </a:p>
        </p:txBody>
      </p:sp>
      <p:sp>
        <p:nvSpPr>
          <p:cNvPr id="4" name="Footer Placeholder 3"/>
          <p:cNvSpPr>
            <a:spLocks noGrp="1"/>
          </p:cNvSpPr>
          <p:nvPr>
            <p:ph type="ftr" sz="quarter" idx="10"/>
          </p:nvPr>
        </p:nvSpPr>
        <p:spPr/>
        <p:txBody>
          <a:bodyPr/>
          <a:lstStyle/>
          <a:p>
            <a:pPr>
              <a:defRPr/>
            </a:pPr>
            <a:r>
              <a:rPr lang="en-US" smtClean="0"/>
              <a:t>Introduction</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4</a:t>
            </a:fld>
            <a:endParaRPr lang="en-US"/>
          </a:p>
        </p:txBody>
      </p:sp>
      <p:grpSp>
        <p:nvGrpSpPr>
          <p:cNvPr id="30" name="Group 29"/>
          <p:cNvGrpSpPr/>
          <p:nvPr/>
        </p:nvGrpSpPr>
        <p:grpSpPr>
          <a:xfrm>
            <a:off x="609600" y="1659834"/>
            <a:ext cx="7315200" cy="1159566"/>
            <a:chOff x="609600" y="1659834"/>
            <a:chExt cx="7315200" cy="1159566"/>
          </a:xfrm>
        </p:grpSpPr>
        <p:sp>
          <p:nvSpPr>
            <p:cNvPr id="6" name="Line Callout 1 5"/>
            <p:cNvSpPr/>
            <p:nvPr/>
          </p:nvSpPr>
          <p:spPr>
            <a:xfrm>
              <a:off x="3505200" y="2286000"/>
              <a:ext cx="4419600" cy="533400"/>
            </a:xfrm>
            <a:prstGeom prst="borderCallout1">
              <a:avLst>
                <a:gd name="adj1" fmla="val 47209"/>
                <a:gd name="adj2" fmla="val -772"/>
                <a:gd name="adj3" fmla="val -116693"/>
                <a:gd name="adj4" fmla="val -32968"/>
              </a:avLst>
            </a:prstGeom>
            <a:solidFill>
              <a:srgbClr val="FFFF99"/>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solidFill>
                    <a:schemeClr val="tx1"/>
                  </a:solidFill>
                </a:rPr>
                <a:t>Sets bounds on productivity</a:t>
              </a:r>
              <a:endParaRPr lang="en-US" sz="2400" b="1" dirty="0">
                <a:solidFill>
                  <a:schemeClr val="tx1"/>
                </a:solidFill>
              </a:endParaRPr>
            </a:p>
          </p:txBody>
        </p:sp>
        <p:cxnSp>
          <p:nvCxnSpPr>
            <p:cNvPr id="8" name="Straight Connector 7"/>
            <p:cNvCxnSpPr/>
            <p:nvPr/>
          </p:nvCxnSpPr>
          <p:spPr>
            <a:xfrm>
              <a:off x="609600" y="1659834"/>
              <a:ext cx="5638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09600" y="2991678"/>
            <a:ext cx="7467600" cy="2723322"/>
            <a:chOff x="609600" y="2991678"/>
            <a:chExt cx="7467600" cy="2723322"/>
          </a:xfrm>
        </p:grpSpPr>
        <p:cxnSp>
          <p:nvCxnSpPr>
            <p:cNvPr id="10" name="Straight Connector 9"/>
            <p:cNvCxnSpPr/>
            <p:nvPr/>
          </p:nvCxnSpPr>
          <p:spPr>
            <a:xfrm>
              <a:off x="609600" y="2991678"/>
              <a:ext cx="1828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600" y="4343400"/>
              <a:ext cx="1371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295400" y="4343400"/>
              <a:ext cx="6781800" cy="1371600"/>
              <a:chOff x="1295400" y="4343400"/>
              <a:chExt cx="6781800" cy="1371600"/>
            </a:xfrm>
          </p:grpSpPr>
          <p:sp>
            <p:nvSpPr>
              <p:cNvPr id="9" name="Line Callout 1 8"/>
              <p:cNvSpPr/>
              <p:nvPr/>
            </p:nvSpPr>
            <p:spPr>
              <a:xfrm>
                <a:off x="4572000" y="4648200"/>
                <a:ext cx="3505200" cy="533400"/>
              </a:xfrm>
              <a:prstGeom prst="borderCallout1">
                <a:avLst>
                  <a:gd name="adj1" fmla="val 47209"/>
                  <a:gd name="adj2" fmla="val -772"/>
                  <a:gd name="adj3" fmla="val -314208"/>
                  <a:gd name="adj4" fmla="val -87469"/>
                </a:avLst>
              </a:prstGeom>
              <a:solidFill>
                <a:srgbClr val="FFFF99"/>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solidFill>
                      <a:schemeClr val="tx1"/>
                    </a:solidFill>
                  </a:rPr>
                  <a:t>Sets limits on actions</a:t>
                </a:r>
                <a:endParaRPr lang="en-US" sz="2400" b="1" dirty="0">
                  <a:solidFill>
                    <a:schemeClr val="tx1"/>
                  </a:solidFill>
                </a:endParaRPr>
              </a:p>
            </p:txBody>
          </p:sp>
          <p:cxnSp>
            <p:nvCxnSpPr>
              <p:cNvPr id="19" name="Straight Connector 18"/>
              <p:cNvCxnSpPr>
                <a:stCxn id="9" idx="2"/>
              </p:cNvCxnSpPr>
              <p:nvPr/>
            </p:nvCxnSpPr>
            <p:spPr>
              <a:xfrm flipH="1" flipV="1">
                <a:off x="1295400" y="4343400"/>
                <a:ext cx="3276600" cy="5715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752600" y="4914900"/>
                <a:ext cx="2819400" cy="8001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 name="Group 31"/>
          <p:cNvGrpSpPr/>
          <p:nvPr/>
        </p:nvGrpSpPr>
        <p:grpSpPr>
          <a:xfrm>
            <a:off x="609600" y="3733800"/>
            <a:ext cx="7086600" cy="1981200"/>
            <a:chOff x="609600" y="3733800"/>
            <a:chExt cx="7086600" cy="1981200"/>
          </a:xfrm>
        </p:grpSpPr>
        <p:cxnSp>
          <p:nvCxnSpPr>
            <p:cNvPr id="15" name="Straight Connector 14"/>
            <p:cNvCxnSpPr/>
            <p:nvPr/>
          </p:nvCxnSpPr>
          <p:spPr>
            <a:xfrm>
              <a:off x="609600" y="5715000"/>
              <a:ext cx="2895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AutoShape 28"/>
            <p:cNvSpPr>
              <a:spLocks/>
            </p:cNvSpPr>
            <p:nvPr/>
          </p:nvSpPr>
          <p:spPr bwMode="auto">
            <a:xfrm>
              <a:off x="4572000" y="3733800"/>
              <a:ext cx="3124200" cy="457200"/>
            </a:xfrm>
            <a:prstGeom prst="borderCallout2">
              <a:avLst>
                <a:gd name="adj1" fmla="val 49185"/>
                <a:gd name="adj2" fmla="val -148"/>
                <a:gd name="adj3" fmla="val 47011"/>
                <a:gd name="adj4" fmla="val -14717"/>
                <a:gd name="adj5" fmla="val 426016"/>
                <a:gd name="adj6" fmla="val -88055"/>
              </a:avLst>
            </a:prstGeom>
            <a:solidFill>
              <a:srgbClr val="CCFFCC"/>
            </a:solidFill>
            <a:ln w="12700">
              <a:solidFill>
                <a:schemeClr val="tx1"/>
              </a:solidFill>
              <a:miter lim="800000"/>
              <a:headEnd/>
              <a:tailEnd/>
            </a:ln>
          </p:spPr>
          <p:txBody>
            <a:bodyPr/>
            <a:lstStyle/>
            <a:p>
              <a:pPr algn="ctr"/>
              <a:r>
                <a:rPr lang="en-US" sz="2400" b="1" dirty="0"/>
                <a:t>Provides motivation</a:t>
              </a:r>
            </a:p>
          </p:txBody>
        </p:sp>
      </p:grpSp>
    </p:spTree>
    <p:extLst>
      <p:ext uri="{BB962C8B-B14F-4D97-AF65-F5344CB8AC3E}">
        <p14:creationId xmlns:p14="http://schemas.microsoft.com/office/powerpoint/2010/main" val="410598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right)">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right)">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right)">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51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7D708A-5100-44B2-BB83-4E5A458E4F39}" type="slidenum">
              <a:rPr lang="en-US" smtClean="0"/>
              <a:pPr eaLnBrk="1" hangingPunct="1"/>
              <a:t>5</a:t>
            </a:fld>
            <a:endParaRPr lang="en-US" smtClean="0"/>
          </a:p>
        </p:txBody>
      </p:sp>
      <p:sp>
        <p:nvSpPr>
          <p:cNvPr id="5124" name="Rectangle 2"/>
          <p:cNvSpPr>
            <a:spLocks noGrp="1" noChangeArrowheads="1"/>
          </p:cNvSpPr>
          <p:nvPr>
            <p:ph type="title"/>
          </p:nvPr>
        </p:nvSpPr>
        <p:spPr>
          <a:xfrm>
            <a:off x="65088" y="76200"/>
            <a:ext cx="9012237" cy="868363"/>
          </a:xfrm>
        </p:spPr>
        <p:txBody>
          <a:bodyPr/>
          <a:lstStyle/>
          <a:p>
            <a:pPr eaLnBrk="1" hangingPunct="1"/>
            <a:r>
              <a:rPr lang="en-US" smtClean="0"/>
              <a:t>Walleye War – Mgmt Environment</a:t>
            </a:r>
          </a:p>
        </p:txBody>
      </p:sp>
      <p:sp>
        <p:nvSpPr>
          <p:cNvPr id="39939" name="Rectangle 3"/>
          <p:cNvSpPr>
            <a:spLocks noGrp="1" noChangeArrowheads="1"/>
          </p:cNvSpPr>
          <p:nvPr>
            <p:ph type="body" idx="1"/>
          </p:nvPr>
        </p:nvSpPr>
        <p:spPr>
          <a:xfrm>
            <a:off x="152400" y="1219200"/>
            <a:ext cx="8839200" cy="4800600"/>
          </a:xfrm>
        </p:spPr>
        <p:txBody>
          <a:bodyPr/>
          <a:lstStyle/>
          <a:p>
            <a:pPr eaLnBrk="1" hangingPunct="1"/>
            <a:r>
              <a:rPr lang="en-US" b="1" dirty="0" smtClean="0"/>
              <a:t>Ecological</a:t>
            </a:r>
          </a:p>
          <a:p>
            <a:pPr lvl="1" eaLnBrk="1" hangingPunct="1"/>
            <a:r>
              <a:rPr lang="en-US" dirty="0" smtClean="0"/>
              <a:t>Walleye abundance, spawning behavior, etc.</a:t>
            </a:r>
          </a:p>
          <a:p>
            <a:pPr eaLnBrk="1" hangingPunct="1"/>
            <a:r>
              <a:rPr lang="en-US" b="1" dirty="0"/>
              <a:t>Economic</a:t>
            </a:r>
          </a:p>
          <a:p>
            <a:pPr lvl="1" eaLnBrk="1" hangingPunct="1"/>
            <a:r>
              <a:rPr lang="en-US" dirty="0"/>
              <a:t>Impact on recreational fishing (license sales), tourism, enforcement costs, etc.</a:t>
            </a:r>
          </a:p>
          <a:p>
            <a:pPr eaLnBrk="1" hangingPunct="1"/>
            <a:r>
              <a:rPr lang="en-US" b="1" dirty="0"/>
              <a:t>Political</a:t>
            </a:r>
          </a:p>
          <a:p>
            <a:pPr lvl="1" eaLnBrk="1" hangingPunct="1"/>
            <a:r>
              <a:rPr lang="en-US" dirty="0"/>
              <a:t>Treaties, federal vs. state, racism</a:t>
            </a:r>
          </a:p>
          <a:p>
            <a:pPr eaLnBrk="1" hangingPunct="1"/>
            <a:r>
              <a:rPr lang="en-US" b="1" dirty="0" smtClean="0"/>
              <a:t>Sociocultural</a:t>
            </a:r>
          </a:p>
          <a:p>
            <a:pPr lvl="1" eaLnBrk="1" hangingPunct="1"/>
            <a:r>
              <a:rPr lang="en-US" dirty="0" smtClean="0"/>
              <a:t>Native traditions, tourist expectations, racism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E38C27-8966-4D9A-AC98-F2BFF18F65D2}" type="slidenum">
              <a:rPr lang="en-US" smtClean="0"/>
              <a:pPr eaLnBrk="1" hangingPunct="1"/>
              <a:t>6</a:t>
            </a:fld>
            <a:endParaRPr lang="en-US" smtClean="0"/>
          </a:p>
        </p:txBody>
      </p:sp>
      <p:sp>
        <p:nvSpPr>
          <p:cNvPr id="6148" name="Rectangle 2"/>
          <p:cNvSpPr>
            <a:spLocks noGrp="1" noChangeArrowheads="1"/>
          </p:cNvSpPr>
          <p:nvPr>
            <p:ph type="title"/>
          </p:nvPr>
        </p:nvSpPr>
        <p:spPr/>
        <p:txBody>
          <a:bodyPr/>
          <a:lstStyle/>
          <a:p>
            <a:pPr eaLnBrk="1" hangingPunct="1"/>
            <a:r>
              <a:rPr lang="en-US" smtClean="0"/>
              <a:t>Management Environment</a:t>
            </a:r>
          </a:p>
        </p:txBody>
      </p:sp>
      <p:grpSp>
        <p:nvGrpSpPr>
          <p:cNvPr id="2" name="Group 1"/>
          <p:cNvGrpSpPr/>
          <p:nvPr/>
        </p:nvGrpSpPr>
        <p:grpSpPr>
          <a:xfrm>
            <a:off x="1676400" y="1143000"/>
            <a:ext cx="5867400" cy="4953000"/>
            <a:chOff x="1752600" y="1409700"/>
            <a:chExt cx="5867400" cy="4953000"/>
          </a:xfrm>
        </p:grpSpPr>
        <p:sp>
          <p:nvSpPr>
            <p:cNvPr id="41988" name="AutoShape 4"/>
            <p:cNvSpPr>
              <a:spLocks noChangeArrowheads="1"/>
            </p:cNvSpPr>
            <p:nvPr/>
          </p:nvSpPr>
          <p:spPr bwMode="auto">
            <a:xfrm>
              <a:off x="1981200" y="1638300"/>
              <a:ext cx="5410200" cy="4495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amma/>
                    <a:shade val="46275"/>
                    <a:invGamma/>
                  </a:schemeClr>
                </a:gs>
                <a:gs pos="100000">
                  <a:schemeClr val="accent1"/>
                </a:gs>
              </a:gsLst>
              <a:lin ang="0" scaled="1"/>
            </a:gradFill>
            <a:ln w="9525">
              <a:solidFill>
                <a:schemeClr val="tx1"/>
              </a:solidFill>
              <a:round/>
              <a:headEnd/>
              <a:tailEnd/>
            </a:ln>
            <a:effectLst/>
          </p:spPr>
          <p:txBody>
            <a:bodyPr wrap="none" anchor="ctr"/>
            <a:lstStyle/>
            <a:p>
              <a:pPr>
                <a:defRPr/>
              </a:pPr>
              <a:endParaRPr lang="en-US"/>
            </a:p>
          </p:txBody>
        </p:sp>
        <p:sp>
          <p:nvSpPr>
            <p:cNvPr id="6151" name="WordArt 5"/>
            <p:cNvSpPr>
              <a:spLocks noChangeArrowheads="1" noChangeShapeType="1" noTextEdit="1"/>
            </p:cNvSpPr>
            <p:nvPr/>
          </p:nvSpPr>
          <p:spPr bwMode="auto">
            <a:xfrm>
              <a:off x="3200400" y="2171700"/>
              <a:ext cx="2990850" cy="571500"/>
            </a:xfrm>
            <a:prstGeom prst="rect">
              <a:avLst/>
            </a:prstGeom>
          </p:spPr>
          <p:txBody>
            <a:bodyPr spcFirstLastPara="1" wrap="none" fromWordArt="1">
              <a:prstTxWarp prst="textArchUp">
                <a:avLst>
                  <a:gd name="adj" fmla="val 10800004"/>
                </a:avLst>
              </a:prstTxWarp>
            </a:bodyPr>
            <a:lstStyle/>
            <a:p>
              <a:pPr algn="ctr"/>
              <a:r>
                <a:rPr lang="en-US" sz="3200" b="1" kern="10">
                  <a:ln w="9525">
                    <a:solidFill>
                      <a:srgbClr val="000000"/>
                    </a:solidFill>
                    <a:round/>
                    <a:headEnd/>
                    <a:tailEnd/>
                  </a:ln>
                  <a:solidFill>
                    <a:srgbClr val="000000"/>
                  </a:solidFill>
                  <a:latin typeface="Arial"/>
                  <a:cs typeface="Arial"/>
                </a:rPr>
                <a:t>Sociocultural</a:t>
              </a:r>
            </a:p>
          </p:txBody>
        </p:sp>
        <p:sp>
          <p:nvSpPr>
            <p:cNvPr id="6152" name="WordArt 6"/>
            <p:cNvSpPr>
              <a:spLocks noChangeArrowheads="1" noChangeShapeType="1" noTextEdit="1"/>
            </p:cNvSpPr>
            <p:nvPr/>
          </p:nvSpPr>
          <p:spPr bwMode="auto">
            <a:xfrm>
              <a:off x="3429000" y="5437188"/>
              <a:ext cx="2667000" cy="544513"/>
            </a:xfrm>
            <a:prstGeom prst="rect">
              <a:avLst/>
            </a:prstGeom>
          </p:spPr>
          <p:txBody>
            <a:bodyPr wrap="none" fromWordArt="1">
              <a:prstTxWarp prst="textCanDown">
                <a:avLst>
                  <a:gd name="adj" fmla="val 33333"/>
                </a:avLst>
              </a:prstTxWarp>
            </a:bodyPr>
            <a:lstStyle/>
            <a:p>
              <a:pPr algn="ctr"/>
              <a:r>
                <a:rPr lang="en-US" sz="3200" b="1" kern="10">
                  <a:ln w="9525">
                    <a:solidFill>
                      <a:srgbClr val="000000"/>
                    </a:solidFill>
                    <a:round/>
                    <a:headEnd/>
                    <a:tailEnd/>
                  </a:ln>
                  <a:solidFill>
                    <a:srgbClr val="000000"/>
                  </a:solidFill>
                  <a:latin typeface="Arial"/>
                  <a:cs typeface="Arial"/>
                </a:rPr>
                <a:t>Ecological</a:t>
              </a:r>
            </a:p>
          </p:txBody>
        </p:sp>
        <p:sp>
          <p:nvSpPr>
            <p:cNvPr id="6153" name="WordArt 7"/>
            <p:cNvSpPr>
              <a:spLocks noChangeArrowheads="1" noChangeShapeType="1" noTextEdit="1"/>
            </p:cNvSpPr>
            <p:nvPr/>
          </p:nvSpPr>
          <p:spPr bwMode="auto">
            <a:xfrm rot="16200000">
              <a:off x="1676400" y="3695700"/>
              <a:ext cx="2133600" cy="457200"/>
            </a:xfrm>
            <a:prstGeom prst="rect">
              <a:avLst/>
            </a:prstGeom>
          </p:spPr>
          <p:txBody>
            <a:bodyPr spcFirstLastPara="1" wrap="none" fromWordArt="1">
              <a:prstTxWarp prst="textArchUp">
                <a:avLst>
                  <a:gd name="adj" fmla="val 10800004"/>
                </a:avLst>
              </a:prstTxWarp>
            </a:bodyPr>
            <a:lstStyle/>
            <a:p>
              <a:pPr algn="ctr"/>
              <a:r>
                <a:rPr lang="en-US" sz="3200" b="1" kern="10" dirty="0">
                  <a:ln w="9525">
                    <a:solidFill>
                      <a:srgbClr val="000000"/>
                    </a:solidFill>
                    <a:round/>
                    <a:headEnd/>
                    <a:tailEnd/>
                  </a:ln>
                  <a:solidFill>
                    <a:srgbClr val="000000"/>
                  </a:solidFill>
                  <a:latin typeface="Arial"/>
                  <a:cs typeface="Arial"/>
                </a:rPr>
                <a:t>Economic</a:t>
              </a:r>
            </a:p>
          </p:txBody>
        </p:sp>
        <p:sp>
          <p:nvSpPr>
            <p:cNvPr id="6154" name="WordArt 8"/>
            <p:cNvSpPr>
              <a:spLocks noChangeArrowheads="1" noChangeShapeType="1" noTextEdit="1"/>
            </p:cNvSpPr>
            <p:nvPr/>
          </p:nvSpPr>
          <p:spPr bwMode="auto">
            <a:xfrm rot="5400000">
              <a:off x="5829300" y="3657600"/>
              <a:ext cx="1828800" cy="381000"/>
            </a:xfrm>
            <a:prstGeom prst="rect">
              <a:avLst/>
            </a:prstGeom>
          </p:spPr>
          <p:txBody>
            <a:bodyPr spcFirstLastPara="1" wrap="none" fromWordArt="1">
              <a:prstTxWarp prst="textArchUp">
                <a:avLst>
                  <a:gd name="adj" fmla="val 10800004"/>
                </a:avLst>
              </a:prstTxWarp>
            </a:bodyPr>
            <a:lstStyle/>
            <a:p>
              <a:pPr algn="ctr"/>
              <a:r>
                <a:rPr lang="en-US" sz="3200" b="1" kern="10">
                  <a:ln w="9525">
                    <a:solidFill>
                      <a:srgbClr val="000000"/>
                    </a:solidFill>
                    <a:round/>
                    <a:headEnd/>
                    <a:tailEnd/>
                  </a:ln>
                  <a:solidFill>
                    <a:srgbClr val="000000"/>
                  </a:solidFill>
                  <a:latin typeface="Arial"/>
                  <a:cs typeface="Arial"/>
                </a:rPr>
                <a:t>Political</a:t>
              </a:r>
            </a:p>
          </p:txBody>
        </p:sp>
        <p:sp>
          <p:nvSpPr>
            <p:cNvPr id="6155" name="Oval 9"/>
            <p:cNvSpPr>
              <a:spLocks noChangeArrowheads="1"/>
            </p:cNvSpPr>
            <p:nvPr/>
          </p:nvSpPr>
          <p:spPr bwMode="auto">
            <a:xfrm>
              <a:off x="1752600" y="1409700"/>
              <a:ext cx="5867400" cy="4953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useBgFill="1">
          <p:nvSpPr>
            <p:cNvPr id="6156" name="Rectangle 10"/>
            <p:cNvSpPr>
              <a:spLocks noChangeArrowheads="1"/>
            </p:cNvSpPr>
            <p:nvPr/>
          </p:nvSpPr>
          <p:spPr bwMode="auto">
            <a:xfrm rot="18778718">
              <a:off x="6059488" y="5680075"/>
              <a:ext cx="990600" cy="21272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useBgFill="1">
          <p:nvSpPr>
            <p:cNvPr id="6157" name="Rectangle 11"/>
            <p:cNvSpPr>
              <a:spLocks noChangeArrowheads="1"/>
            </p:cNvSpPr>
            <p:nvPr/>
          </p:nvSpPr>
          <p:spPr bwMode="auto">
            <a:xfrm rot="18778718">
              <a:off x="2084388" y="2009775"/>
              <a:ext cx="1066800" cy="2333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58" name="Text Box 12"/>
            <p:cNvSpPr txBox="1">
              <a:spLocks noChangeArrowheads="1"/>
            </p:cNvSpPr>
            <p:nvPr/>
          </p:nvSpPr>
          <p:spPr bwMode="auto">
            <a:xfrm rot="19798419">
              <a:off x="6019800" y="5538788"/>
              <a:ext cx="1014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t>Time</a:t>
              </a:r>
            </a:p>
          </p:txBody>
        </p:sp>
        <p:sp>
          <p:nvSpPr>
            <p:cNvPr id="6159" name="Text Box 13"/>
            <p:cNvSpPr txBox="1">
              <a:spLocks noChangeArrowheads="1"/>
            </p:cNvSpPr>
            <p:nvPr/>
          </p:nvSpPr>
          <p:spPr bwMode="auto">
            <a:xfrm rot="19003330">
              <a:off x="1981200" y="1881188"/>
              <a:ext cx="1233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t>Space</a:t>
              </a:r>
            </a:p>
          </p:txBody>
        </p:sp>
      </p:grpSp>
      <p:sp>
        <p:nvSpPr>
          <p:cNvPr id="6160" name="Text Box 14"/>
          <p:cNvSpPr txBox="1">
            <a:spLocks noChangeArrowheads="1"/>
          </p:cNvSpPr>
          <p:nvPr/>
        </p:nvSpPr>
        <p:spPr bwMode="auto">
          <a:xfrm>
            <a:off x="3429000" y="3124200"/>
            <a:ext cx="236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800" b="1" dirty="0"/>
              <a:t>Management</a:t>
            </a:r>
          </a:p>
          <a:p>
            <a:pPr algn="ctr" eaLnBrk="1" hangingPunct="1"/>
            <a:r>
              <a:rPr lang="en-US" sz="2800" b="1" dirty="0"/>
              <a:t>Process</a:t>
            </a:r>
          </a:p>
        </p:txBody>
      </p:sp>
    </p:spTree>
    <p:extLst>
      <p:ext uri="{BB962C8B-B14F-4D97-AF65-F5344CB8AC3E}">
        <p14:creationId xmlns:p14="http://schemas.microsoft.com/office/powerpoint/2010/main" val="275881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60"/>
                                        </p:tgtEl>
                                        <p:attrNameLst>
                                          <p:attrName>style.visibility</p:attrName>
                                        </p:attrNameLst>
                                      </p:cBhvr>
                                      <p:to>
                                        <p:strVal val="visible"/>
                                      </p:to>
                                    </p:set>
                                    <p:anim calcmode="lin" valueType="num">
                                      <p:cBhvr>
                                        <p:cTn id="7" dur="500" fill="hold"/>
                                        <p:tgtEl>
                                          <p:spTgt spid="6160"/>
                                        </p:tgtEl>
                                        <p:attrNameLst>
                                          <p:attrName>ppt_w</p:attrName>
                                        </p:attrNameLst>
                                      </p:cBhvr>
                                      <p:tavLst>
                                        <p:tav tm="0">
                                          <p:val>
                                            <p:fltVal val="0"/>
                                          </p:val>
                                        </p:tav>
                                        <p:tav tm="100000">
                                          <p:val>
                                            <p:strVal val="#ppt_w"/>
                                          </p:val>
                                        </p:tav>
                                      </p:tavLst>
                                    </p:anim>
                                    <p:anim calcmode="lin" valueType="num">
                                      <p:cBhvr>
                                        <p:cTn id="8" dur="500" fill="hold"/>
                                        <p:tgtEl>
                                          <p:spTgt spid="6160"/>
                                        </p:tgtEl>
                                        <p:attrNameLst>
                                          <p:attrName>ppt_h</p:attrName>
                                        </p:attrNameLst>
                                      </p:cBhvr>
                                      <p:tavLst>
                                        <p:tav tm="0">
                                          <p:val>
                                            <p:fltVal val="0"/>
                                          </p:val>
                                        </p:tav>
                                        <p:tav tm="100000">
                                          <p:val>
                                            <p:strVal val="#ppt_h"/>
                                          </p:val>
                                        </p:tav>
                                      </p:tavLst>
                                    </p:anim>
                                    <p:animEffect transition="in" filter="fade">
                                      <p:cBhvr>
                                        <p:cTn id="9"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5A897B-2BDE-4141-908B-F0568360B39B}" type="slidenum">
              <a:rPr lang="en-US" smtClean="0"/>
              <a:pPr eaLnBrk="1" hangingPunct="1"/>
              <a:t>7</a:t>
            </a:fld>
            <a:endParaRPr lang="en-US" smtClean="0"/>
          </a:p>
        </p:txBody>
      </p:sp>
      <p:sp>
        <p:nvSpPr>
          <p:cNvPr id="40962" name="Rectangle 2"/>
          <p:cNvSpPr>
            <a:spLocks noGrp="1" noChangeArrowheads="1"/>
          </p:cNvSpPr>
          <p:nvPr>
            <p:ph type="title"/>
          </p:nvPr>
        </p:nvSpPr>
        <p:spPr>
          <a:xfrm>
            <a:off x="65088" y="0"/>
            <a:ext cx="9012237" cy="868362"/>
          </a:xfrm>
        </p:spPr>
        <p:txBody>
          <a:bodyPr/>
          <a:lstStyle/>
          <a:p>
            <a:pPr eaLnBrk="1" hangingPunct="1"/>
            <a:r>
              <a:rPr lang="en-US" dirty="0" smtClean="0"/>
              <a:t>Management Process</a:t>
            </a:r>
          </a:p>
        </p:txBody>
      </p:sp>
      <p:sp>
        <p:nvSpPr>
          <p:cNvPr id="40964" name="AutoShape 4"/>
          <p:cNvSpPr>
            <a:spLocks noChangeArrowheads="1"/>
          </p:cNvSpPr>
          <p:nvPr/>
        </p:nvSpPr>
        <p:spPr bwMode="auto">
          <a:xfrm>
            <a:off x="3657600" y="129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Goal</a:t>
            </a:r>
          </a:p>
          <a:p>
            <a:pPr algn="ctr"/>
            <a:endParaRPr lang="en-US" sz="2400" b="1"/>
          </a:p>
          <a:p>
            <a:pPr algn="ctr"/>
            <a:r>
              <a:rPr lang="en-US" sz="2400" b="1"/>
              <a:t>Objective</a:t>
            </a:r>
          </a:p>
        </p:txBody>
      </p:sp>
      <p:sp>
        <p:nvSpPr>
          <p:cNvPr id="40965" name="AutoShape 5"/>
          <p:cNvSpPr>
            <a:spLocks noChangeArrowheads="1"/>
          </p:cNvSpPr>
          <p:nvPr/>
        </p:nvSpPr>
        <p:spPr bwMode="auto">
          <a:xfrm>
            <a:off x="3657600" y="510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Actions</a:t>
            </a:r>
          </a:p>
        </p:txBody>
      </p:sp>
      <p:sp>
        <p:nvSpPr>
          <p:cNvPr id="40966" name="AutoShape 6"/>
          <p:cNvSpPr>
            <a:spLocks noChangeArrowheads="1"/>
          </p:cNvSpPr>
          <p:nvPr/>
        </p:nvSpPr>
        <p:spPr bwMode="auto">
          <a:xfrm>
            <a:off x="990600"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Problem</a:t>
            </a:r>
          </a:p>
          <a:p>
            <a:pPr algn="ctr"/>
            <a:r>
              <a:rPr lang="en-US" sz="2400" b="1"/>
              <a:t>Identification</a:t>
            </a:r>
          </a:p>
        </p:txBody>
      </p:sp>
      <p:sp>
        <p:nvSpPr>
          <p:cNvPr id="40967" name="AutoShape 7"/>
          <p:cNvSpPr>
            <a:spLocks noChangeArrowheads="1"/>
          </p:cNvSpPr>
          <p:nvPr/>
        </p:nvSpPr>
        <p:spPr bwMode="auto">
          <a:xfrm>
            <a:off x="6321425"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Evaluation</a:t>
            </a:r>
          </a:p>
        </p:txBody>
      </p:sp>
      <p:sp>
        <p:nvSpPr>
          <p:cNvPr id="40969" name="Text Box 9"/>
          <p:cNvSpPr txBox="1">
            <a:spLocks noChangeArrowheads="1"/>
          </p:cNvSpPr>
          <p:nvPr/>
        </p:nvSpPr>
        <p:spPr bwMode="auto">
          <a:xfrm>
            <a:off x="3722688" y="3403600"/>
            <a:ext cx="1858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Information</a:t>
            </a:r>
          </a:p>
          <a:p>
            <a:pPr algn="ctr" eaLnBrk="1" hangingPunct="1"/>
            <a:r>
              <a:rPr lang="en-US" sz="2400" b="1">
                <a:solidFill>
                  <a:srgbClr val="FF0000"/>
                </a:solidFill>
              </a:rPr>
              <a:t>Base</a:t>
            </a:r>
          </a:p>
        </p:txBody>
      </p:sp>
      <p:sp>
        <p:nvSpPr>
          <p:cNvPr id="40970" name="AutoShape 10"/>
          <p:cNvSpPr>
            <a:spLocks noChangeArrowheads="1"/>
          </p:cNvSpPr>
          <p:nvPr/>
        </p:nvSpPr>
        <p:spPr bwMode="auto">
          <a:xfrm>
            <a:off x="4572000" y="2765425"/>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1" name="AutoShape 11"/>
          <p:cNvSpPr>
            <a:spLocks noChangeArrowheads="1"/>
          </p:cNvSpPr>
          <p:nvPr/>
        </p:nvSpPr>
        <p:spPr bwMode="auto">
          <a:xfrm>
            <a:off x="4572000" y="4300538"/>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2" name="AutoShape 12"/>
          <p:cNvSpPr>
            <a:spLocks noChangeArrowheads="1"/>
          </p:cNvSpPr>
          <p:nvPr/>
        </p:nvSpPr>
        <p:spPr bwMode="auto">
          <a:xfrm>
            <a:off x="4616450" y="1806575"/>
            <a:ext cx="76200" cy="304800"/>
          </a:xfrm>
          <a:prstGeom prst="downArrow">
            <a:avLst>
              <a:gd name="adj1" fmla="val 50000"/>
              <a:gd name="adj2" fmla="val 100000"/>
            </a:avLst>
          </a:prstGeom>
          <a:solidFill>
            <a:schemeClr val="tx1"/>
          </a:solidFill>
          <a:ln w="9525">
            <a:solidFill>
              <a:schemeClr val="tx1"/>
            </a:solidFill>
            <a:miter lim="800000"/>
            <a:headEnd/>
            <a:tailEnd/>
          </a:ln>
        </p:spPr>
        <p:txBody>
          <a:bodyPr vert="eaVert" wrap="none" anchor="ctr"/>
          <a:lstStyle/>
          <a:p>
            <a:endParaRPr lang="en-US"/>
          </a:p>
        </p:txBody>
      </p:sp>
      <p:sp>
        <p:nvSpPr>
          <p:cNvPr id="40973" name="AutoShape 13"/>
          <p:cNvSpPr>
            <a:spLocks noChangeArrowheads="1"/>
          </p:cNvSpPr>
          <p:nvPr/>
        </p:nvSpPr>
        <p:spPr bwMode="auto">
          <a:xfrm>
            <a:off x="304800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sp>
        <p:nvSpPr>
          <p:cNvPr id="40974" name="AutoShape 14"/>
          <p:cNvSpPr>
            <a:spLocks noChangeArrowheads="1"/>
          </p:cNvSpPr>
          <p:nvPr/>
        </p:nvSpPr>
        <p:spPr bwMode="auto">
          <a:xfrm>
            <a:off x="560705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cxnSp>
        <p:nvCxnSpPr>
          <p:cNvPr id="40978" name="AutoShape 18"/>
          <p:cNvCxnSpPr>
            <a:cxnSpLocks noChangeShapeType="1"/>
            <a:stCxn id="40965" idx="3"/>
            <a:endCxn id="40967" idx="2"/>
          </p:cNvCxnSpPr>
          <p:nvPr/>
        </p:nvCxnSpPr>
        <p:spPr bwMode="auto">
          <a:xfrm flipV="1">
            <a:off x="5641975" y="4495800"/>
            <a:ext cx="1671638"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79" name="AutoShape 19"/>
          <p:cNvCxnSpPr>
            <a:cxnSpLocks noChangeShapeType="1"/>
            <a:stCxn id="40967" idx="0"/>
            <a:endCxn id="40964" idx="3"/>
          </p:cNvCxnSpPr>
          <p:nvPr/>
        </p:nvCxnSpPr>
        <p:spPr bwMode="auto">
          <a:xfrm rot="5400000" flipH="1">
            <a:off x="5849144" y="1735931"/>
            <a:ext cx="1257300" cy="1671638"/>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0" name="AutoShape 20"/>
          <p:cNvCxnSpPr>
            <a:cxnSpLocks noChangeShapeType="1"/>
            <a:stCxn id="40964" idx="1"/>
            <a:endCxn id="40966" idx="0"/>
          </p:cNvCxnSpPr>
          <p:nvPr/>
        </p:nvCxnSpPr>
        <p:spPr bwMode="auto">
          <a:xfrm rot="10800000" flipV="1">
            <a:off x="1982788" y="1943100"/>
            <a:ext cx="1674812"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1" name="AutoShape 21"/>
          <p:cNvCxnSpPr>
            <a:cxnSpLocks noChangeShapeType="1"/>
            <a:stCxn id="40966" idx="2"/>
          </p:cNvCxnSpPr>
          <p:nvPr/>
        </p:nvCxnSpPr>
        <p:spPr bwMode="auto">
          <a:xfrm rot="16200000" flipH="1">
            <a:off x="2153444" y="4325144"/>
            <a:ext cx="1333500" cy="1674812"/>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40982" name="AutoShape 22"/>
          <p:cNvSpPr>
            <a:spLocks/>
          </p:cNvSpPr>
          <p:nvPr/>
        </p:nvSpPr>
        <p:spPr bwMode="auto">
          <a:xfrm>
            <a:off x="5780088" y="876300"/>
            <a:ext cx="3352800" cy="342900"/>
          </a:xfrm>
          <a:prstGeom prst="borderCallout2">
            <a:avLst>
              <a:gd name="adj1" fmla="val 33333"/>
              <a:gd name="adj2" fmla="val -2273"/>
              <a:gd name="adj3" fmla="val 33333"/>
              <a:gd name="adj4" fmla="val -16523"/>
              <a:gd name="adj5" fmla="val 175926"/>
              <a:gd name="adj6" fmla="val -31440"/>
            </a:avLst>
          </a:prstGeom>
          <a:solidFill>
            <a:srgbClr val="FF99CC"/>
          </a:solidFill>
          <a:ln w="9525">
            <a:solidFill>
              <a:schemeClr val="tx1"/>
            </a:solidFill>
            <a:miter lim="800000"/>
            <a:headEnd/>
            <a:tailEnd/>
          </a:ln>
        </p:spPr>
        <p:txBody>
          <a:bodyPr/>
          <a:lstStyle/>
          <a:p>
            <a:pPr algn="ctr"/>
            <a:r>
              <a:rPr lang="en-US"/>
              <a:t>Broad, long-tem, sets direction</a:t>
            </a:r>
          </a:p>
        </p:txBody>
      </p:sp>
      <p:sp>
        <p:nvSpPr>
          <p:cNvPr id="40984" name="AutoShape 24"/>
          <p:cNvSpPr>
            <a:spLocks/>
          </p:cNvSpPr>
          <p:nvPr/>
        </p:nvSpPr>
        <p:spPr bwMode="auto">
          <a:xfrm>
            <a:off x="33338" y="4800600"/>
            <a:ext cx="1600200" cy="685800"/>
          </a:xfrm>
          <a:prstGeom prst="borderCallout2">
            <a:avLst>
              <a:gd name="adj1" fmla="val 16667"/>
              <a:gd name="adj2" fmla="val 104764"/>
              <a:gd name="adj3" fmla="val 16667"/>
              <a:gd name="adj4" fmla="val 113394"/>
              <a:gd name="adj5" fmla="val -84259"/>
              <a:gd name="adj6" fmla="val 122319"/>
            </a:avLst>
          </a:prstGeom>
          <a:solidFill>
            <a:srgbClr val="FF99CC"/>
          </a:solidFill>
          <a:ln w="9525">
            <a:solidFill>
              <a:schemeClr val="tx1"/>
            </a:solidFill>
            <a:miter lim="800000"/>
            <a:headEnd/>
            <a:tailEnd/>
          </a:ln>
        </p:spPr>
        <p:txBody>
          <a:bodyPr/>
          <a:lstStyle/>
          <a:p>
            <a:pPr algn="ctr"/>
            <a:r>
              <a:rPr lang="en-US"/>
              <a:t>Obstructions to objectives</a:t>
            </a:r>
          </a:p>
        </p:txBody>
      </p:sp>
      <p:sp>
        <p:nvSpPr>
          <p:cNvPr id="40985" name="AutoShape 25"/>
          <p:cNvSpPr>
            <a:spLocks/>
          </p:cNvSpPr>
          <p:nvPr/>
        </p:nvSpPr>
        <p:spPr bwMode="auto">
          <a:xfrm>
            <a:off x="42863" y="990600"/>
            <a:ext cx="2819400" cy="342900"/>
          </a:xfrm>
          <a:prstGeom prst="borderCallout2">
            <a:avLst>
              <a:gd name="adj1" fmla="val 33333"/>
              <a:gd name="adj2" fmla="val 102704"/>
              <a:gd name="adj3" fmla="val 33333"/>
              <a:gd name="adj4" fmla="val 116667"/>
              <a:gd name="adj5" fmla="val 120370"/>
              <a:gd name="adj6" fmla="val 131361"/>
            </a:avLst>
          </a:prstGeom>
          <a:solidFill>
            <a:srgbClr val="CCFFCC"/>
          </a:solidFill>
          <a:ln w="9525">
            <a:solidFill>
              <a:schemeClr val="tx1"/>
            </a:solidFill>
            <a:miter lim="800000"/>
            <a:headEnd/>
            <a:tailEnd/>
          </a:ln>
        </p:spPr>
        <p:txBody>
          <a:bodyPr/>
          <a:lstStyle/>
          <a:p>
            <a:pPr algn="ctr"/>
            <a:r>
              <a:rPr lang="en-US"/>
              <a:t>Where do we want to be?</a:t>
            </a:r>
          </a:p>
        </p:txBody>
      </p:sp>
      <p:sp>
        <p:nvSpPr>
          <p:cNvPr id="40986" name="AutoShape 26"/>
          <p:cNvSpPr>
            <a:spLocks/>
          </p:cNvSpPr>
          <p:nvPr/>
        </p:nvSpPr>
        <p:spPr bwMode="auto">
          <a:xfrm>
            <a:off x="22225" y="1447800"/>
            <a:ext cx="2416175" cy="342900"/>
          </a:xfrm>
          <a:prstGeom prst="borderCallout2">
            <a:avLst>
              <a:gd name="adj1" fmla="val 33333"/>
              <a:gd name="adj2" fmla="val 103153"/>
              <a:gd name="adj3" fmla="val 33333"/>
              <a:gd name="adj4" fmla="val 111759"/>
              <a:gd name="adj5" fmla="val 537500"/>
              <a:gd name="adj6" fmla="val 120366"/>
            </a:avLst>
          </a:prstGeom>
          <a:solidFill>
            <a:srgbClr val="CCFFCC"/>
          </a:solidFill>
          <a:ln w="9525">
            <a:solidFill>
              <a:schemeClr val="tx1"/>
            </a:solidFill>
            <a:miter lim="800000"/>
            <a:headEnd/>
            <a:tailEnd/>
          </a:ln>
        </p:spPr>
        <p:txBody>
          <a:bodyPr/>
          <a:lstStyle/>
          <a:p>
            <a:pPr algn="ctr"/>
            <a:r>
              <a:rPr lang="en-US"/>
              <a:t>What will prevent us?</a:t>
            </a:r>
          </a:p>
        </p:txBody>
      </p:sp>
      <p:sp>
        <p:nvSpPr>
          <p:cNvPr id="40987" name="AutoShape 27"/>
          <p:cNvSpPr>
            <a:spLocks/>
          </p:cNvSpPr>
          <p:nvPr/>
        </p:nvSpPr>
        <p:spPr bwMode="auto">
          <a:xfrm>
            <a:off x="6858000" y="5334000"/>
            <a:ext cx="2209800" cy="342900"/>
          </a:xfrm>
          <a:prstGeom prst="borderCallout2">
            <a:avLst>
              <a:gd name="adj1" fmla="val 33333"/>
              <a:gd name="adj2" fmla="val -3449"/>
              <a:gd name="adj3" fmla="val 33333"/>
              <a:gd name="adj4" fmla="val -11278"/>
              <a:gd name="adj5" fmla="val -273611"/>
              <a:gd name="adj6" fmla="val -19111"/>
            </a:avLst>
          </a:prstGeom>
          <a:solidFill>
            <a:srgbClr val="CCFFCC"/>
          </a:solidFill>
          <a:ln w="9525">
            <a:solidFill>
              <a:schemeClr val="tx1"/>
            </a:solidFill>
            <a:miter lim="800000"/>
            <a:headEnd/>
            <a:tailEnd/>
          </a:ln>
        </p:spPr>
        <p:txBody>
          <a:bodyPr/>
          <a:lstStyle/>
          <a:p>
            <a:pPr algn="ctr"/>
            <a:r>
              <a:rPr lang="en-US"/>
              <a:t>Did we make it?</a:t>
            </a:r>
          </a:p>
        </p:txBody>
      </p:sp>
      <p:sp>
        <p:nvSpPr>
          <p:cNvPr id="40988" name="AutoShape 28"/>
          <p:cNvSpPr>
            <a:spLocks/>
          </p:cNvSpPr>
          <p:nvPr/>
        </p:nvSpPr>
        <p:spPr bwMode="auto">
          <a:xfrm>
            <a:off x="7924800" y="2438400"/>
            <a:ext cx="1219200" cy="1295400"/>
          </a:xfrm>
          <a:prstGeom prst="borderCallout2">
            <a:avLst>
              <a:gd name="adj1" fmla="val 8824"/>
              <a:gd name="adj2" fmla="val -6250"/>
              <a:gd name="adj3" fmla="val 8824"/>
              <a:gd name="adj4" fmla="val -65884"/>
              <a:gd name="adj5" fmla="val 63111"/>
              <a:gd name="adj6" fmla="val -127606"/>
            </a:avLst>
          </a:prstGeom>
          <a:solidFill>
            <a:srgbClr val="FF99CC"/>
          </a:solidFill>
          <a:ln w="9525">
            <a:solidFill>
              <a:schemeClr val="tx1"/>
            </a:solidFill>
            <a:miter lim="800000"/>
            <a:headEnd/>
            <a:tailEnd/>
          </a:ln>
        </p:spPr>
        <p:txBody>
          <a:bodyPr/>
          <a:lstStyle/>
          <a:p>
            <a:r>
              <a:rPr lang="en-US"/>
              <a:t>Measure</a:t>
            </a:r>
          </a:p>
          <a:p>
            <a:r>
              <a:rPr lang="en-US"/>
              <a:t>Compare</a:t>
            </a:r>
          </a:p>
          <a:p>
            <a:r>
              <a:rPr lang="en-US"/>
              <a:t>Assess</a:t>
            </a:r>
          </a:p>
          <a:p>
            <a:r>
              <a:rPr lang="en-US"/>
              <a:t>Revise</a:t>
            </a:r>
          </a:p>
        </p:txBody>
      </p:sp>
      <p:sp>
        <p:nvSpPr>
          <p:cNvPr id="40989" name="AutoShape 29"/>
          <p:cNvSpPr>
            <a:spLocks/>
          </p:cNvSpPr>
          <p:nvPr/>
        </p:nvSpPr>
        <p:spPr bwMode="auto">
          <a:xfrm>
            <a:off x="7086600" y="2152650"/>
            <a:ext cx="2057400" cy="342900"/>
          </a:xfrm>
          <a:prstGeom prst="borderCallout2">
            <a:avLst>
              <a:gd name="adj1" fmla="val 33333"/>
              <a:gd name="adj2" fmla="val -3704"/>
              <a:gd name="adj3" fmla="val 33333"/>
              <a:gd name="adj4" fmla="val -16051"/>
              <a:gd name="adj5" fmla="val 308796"/>
              <a:gd name="adj6" fmla="val -33487"/>
            </a:avLst>
          </a:prstGeom>
          <a:solidFill>
            <a:srgbClr val="CCFFCC"/>
          </a:solidFill>
          <a:ln w="9525">
            <a:solidFill>
              <a:schemeClr val="tx1"/>
            </a:solidFill>
            <a:miter lim="800000"/>
            <a:headEnd/>
            <a:tailEnd/>
          </a:ln>
        </p:spPr>
        <p:txBody>
          <a:bodyPr/>
          <a:lstStyle/>
          <a:p>
            <a:pPr algn="ctr"/>
            <a:r>
              <a:rPr lang="en-US" dirty="0"/>
              <a:t>What to do next?</a:t>
            </a:r>
          </a:p>
        </p:txBody>
      </p:sp>
      <p:sp>
        <p:nvSpPr>
          <p:cNvPr id="40990" name="AutoShape 30"/>
          <p:cNvSpPr>
            <a:spLocks/>
          </p:cNvSpPr>
          <p:nvPr/>
        </p:nvSpPr>
        <p:spPr bwMode="auto">
          <a:xfrm>
            <a:off x="228600" y="6324600"/>
            <a:ext cx="2438400" cy="342900"/>
          </a:xfrm>
          <a:prstGeom prst="borderCallout2">
            <a:avLst>
              <a:gd name="adj1" fmla="val 33333"/>
              <a:gd name="adj2" fmla="val 103125"/>
              <a:gd name="adj3" fmla="val 33333"/>
              <a:gd name="adj4" fmla="val 123505"/>
              <a:gd name="adj5" fmla="val 5556"/>
              <a:gd name="adj6" fmla="val 143944"/>
            </a:avLst>
          </a:prstGeom>
          <a:solidFill>
            <a:srgbClr val="CCFFCC"/>
          </a:solidFill>
          <a:ln w="9525">
            <a:solidFill>
              <a:schemeClr val="tx1"/>
            </a:solidFill>
            <a:miter lim="800000"/>
            <a:headEnd/>
            <a:tailEnd/>
          </a:ln>
        </p:spPr>
        <p:txBody>
          <a:bodyPr/>
          <a:lstStyle/>
          <a:p>
            <a:pPr algn="ctr"/>
            <a:r>
              <a:rPr lang="en-US"/>
              <a:t>How do we get there?</a:t>
            </a:r>
          </a:p>
        </p:txBody>
      </p:sp>
      <p:sp>
        <p:nvSpPr>
          <p:cNvPr id="40983" name="AutoShape 23"/>
          <p:cNvSpPr>
            <a:spLocks/>
          </p:cNvSpPr>
          <p:nvPr/>
        </p:nvSpPr>
        <p:spPr bwMode="auto">
          <a:xfrm>
            <a:off x="6705600" y="1295400"/>
            <a:ext cx="2427288" cy="914400"/>
          </a:xfrm>
          <a:prstGeom prst="borderCallout2">
            <a:avLst>
              <a:gd name="adj1" fmla="val 12500"/>
              <a:gd name="adj2" fmla="val -3139"/>
              <a:gd name="adj3" fmla="val 12500"/>
              <a:gd name="adj4" fmla="val -42444"/>
              <a:gd name="adj5" fmla="val 96704"/>
              <a:gd name="adj6" fmla="val -83713"/>
            </a:avLst>
          </a:prstGeom>
          <a:solidFill>
            <a:srgbClr val="FF99CC"/>
          </a:solidFill>
          <a:ln w="9525">
            <a:solidFill>
              <a:schemeClr val="tx1"/>
            </a:solidFill>
            <a:miter lim="800000"/>
            <a:headEnd/>
            <a:tailEnd/>
          </a:ln>
        </p:spPr>
        <p:txBody>
          <a:bodyPr/>
          <a:lstStyle/>
          <a:p>
            <a:pPr algn="ctr"/>
            <a:r>
              <a:rPr lang="en-US" b="1">
                <a:solidFill>
                  <a:schemeClr val="hlink"/>
                </a:solidFill>
              </a:rPr>
              <a:t>S</a:t>
            </a:r>
            <a:r>
              <a:rPr lang="en-US"/>
              <a:t>pecific, </a:t>
            </a:r>
            <a:r>
              <a:rPr lang="en-US" b="1">
                <a:solidFill>
                  <a:schemeClr val="hlink"/>
                </a:solidFill>
              </a:rPr>
              <a:t>M</a:t>
            </a:r>
            <a:r>
              <a:rPr lang="en-US"/>
              <a:t>easurable, </a:t>
            </a:r>
            <a:r>
              <a:rPr lang="en-US" b="1">
                <a:solidFill>
                  <a:schemeClr val="hlink"/>
                </a:solidFill>
              </a:rPr>
              <a:t>A</a:t>
            </a:r>
            <a:r>
              <a:rPr lang="en-US"/>
              <a:t>chievable, </a:t>
            </a:r>
            <a:r>
              <a:rPr lang="en-US" b="1">
                <a:solidFill>
                  <a:schemeClr val="hlink"/>
                </a:solidFill>
              </a:rPr>
              <a:t>R</a:t>
            </a:r>
            <a:r>
              <a:rPr lang="en-US"/>
              <a:t>elated to Goal, </a:t>
            </a:r>
            <a:r>
              <a:rPr lang="en-US" b="1">
                <a:solidFill>
                  <a:schemeClr val="hlink"/>
                </a:solidFill>
              </a:rPr>
              <a:t>T</a:t>
            </a:r>
            <a:r>
              <a:rPr lang="en-US"/>
              <a:t>ime-specific</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2000" fill="hold"/>
                                        <p:tgtEl>
                                          <p:spTgt spid="40962"/>
                                        </p:tgtEl>
                                        <p:attrNameLst>
                                          <p:attrName>ppt_w</p:attrName>
                                        </p:attrNameLst>
                                      </p:cBhvr>
                                      <p:tavLst>
                                        <p:tav tm="0">
                                          <p:val>
                                            <p:fltVal val="0"/>
                                          </p:val>
                                        </p:tav>
                                        <p:tav tm="100000">
                                          <p:val>
                                            <p:strVal val="#ppt_w"/>
                                          </p:val>
                                        </p:tav>
                                      </p:tavLst>
                                    </p:anim>
                                    <p:anim calcmode="lin" valueType="num">
                                      <p:cBhvr>
                                        <p:cTn id="8" dur="2000" fill="hold"/>
                                        <p:tgtEl>
                                          <p:spTgt spid="40962"/>
                                        </p:tgtEl>
                                        <p:attrNameLst>
                                          <p:attrName>ppt_h</p:attrName>
                                        </p:attrNameLst>
                                      </p:cBhvr>
                                      <p:tavLst>
                                        <p:tav tm="0">
                                          <p:val>
                                            <p:fltVal val="0"/>
                                          </p:val>
                                        </p:tav>
                                        <p:tav tm="100000">
                                          <p:val>
                                            <p:strVal val="#ppt_h"/>
                                          </p:val>
                                        </p:tav>
                                      </p:tavLst>
                                    </p:anim>
                                    <p:anim calcmode="lin" valueType="num">
                                      <p:cBhvr>
                                        <p:cTn id="9" dur="2000" fill="hold"/>
                                        <p:tgtEl>
                                          <p:spTgt spid="40962"/>
                                        </p:tgtEl>
                                        <p:attrNameLst>
                                          <p:attrName>ppt_x</p:attrName>
                                        </p:attrNameLst>
                                      </p:cBhvr>
                                      <p:tavLst>
                                        <p:tav tm="0">
                                          <p:val>
                                            <p:fltVal val="0.5"/>
                                          </p:val>
                                        </p:tav>
                                        <p:tav tm="100000">
                                          <p:val>
                                            <p:strVal val="#ppt_x"/>
                                          </p:val>
                                        </p:tav>
                                      </p:tavLst>
                                    </p:anim>
                                    <p:anim calcmode="lin" valueType="num">
                                      <p:cBhvr>
                                        <p:cTn id="10" dur="2000" fill="hold"/>
                                        <p:tgtEl>
                                          <p:spTgt spid="40962"/>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2000"/>
                            </p:stCondLst>
                            <p:childTnLst>
                              <p:par>
                                <p:cTn id="12" presetID="22" presetClass="entr" presetSubtype="4" fill="hold" grpId="1" nodeType="afterEffect">
                                  <p:stCondLst>
                                    <p:cond delay="0"/>
                                  </p:stCondLst>
                                  <p:childTnLst>
                                    <p:set>
                                      <p:cBhvr>
                                        <p:cTn id="13" dur="1" fill="hold">
                                          <p:stCondLst>
                                            <p:cond delay="0"/>
                                          </p:stCondLst>
                                        </p:cTn>
                                        <p:tgtEl>
                                          <p:spTgt spid="40964">
                                            <p:bg/>
                                          </p:spTgt>
                                        </p:tgtEl>
                                        <p:attrNameLst>
                                          <p:attrName>style.visibility</p:attrName>
                                        </p:attrNameLst>
                                      </p:cBhvr>
                                      <p:to>
                                        <p:strVal val="visible"/>
                                      </p:to>
                                    </p:set>
                                    <p:animEffect transition="in" filter="wipe(down)">
                                      <p:cBhvr>
                                        <p:cTn id="14" dur="500"/>
                                        <p:tgtEl>
                                          <p:spTgt spid="40964">
                                            <p:bg/>
                                          </p:spTgt>
                                        </p:tgtEl>
                                      </p:cBhvr>
                                    </p:animEffect>
                                  </p:childTnLst>
                                </p:cTn>
                              </p:par>
                            </p:childTnLst>
                          </p:cTn>
                        </p:par>
                        <p:par>
                          <p:cTn id="15" fill="hold" nodeType="afterGroup">
                            <p:stCondLst>
                              <p:cond delay="2500"/>
                            </p:stCondLst>
                            <p:childTnLst>
                              <p:par>
                                <p:cTn id="16" presetID="22" presetClass="entr" presetSubtype="4" fill="hold" grpId="1" nodeType="afterEffect">
                                  <p:stCondLst>
                                    <p:cond delay="0"/>
                                  </p:stCondLst>
                                  <p:childTnLst>
                                    <p:set>
                                      <p:cBhvr>
                                        <p:cTn id="17" dur="1" fill="hold">
                                          <p:stCondLst>
                                            <p:cond delay="0"/>
                                          </p:stCondLst>
                                        </p:cTn>
                                        <p:tgtEl>
                                          <p:spTgt spid="40964">
                                            <p:txEl>
                                              <p:pRg st="0" end="0"/>
                                            </p:txEl>
                                          </p:spTgt>
                                        </p:tgtEl>
                                        <p:attrNameLst>
                                          <p:attrName>style.visibility</p:attrName>
                                        </p:attrNameLst>
                                      </p:cBhvr>
                                      <p:to>
                                        <p:strVal val="visible"/>
                                      </p:to>
                                    </p:set>
                                    <p:animEffect transition="in" filter="wipe(down)">
                                      <p:cBhvr>
                                        <p:cTn id="18" dur="500"/>
                                        <p:tgtEl>
                                          <p:spTgt spid="4096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0982"/>
                                        </p:tgtEl>
                                        <p:attrNameLst>
                                          <p:attrName>style.visibility</p:attrName>
                                        </p:attrNameLst>
                                      </p:cBhvr>
                                      <p:to>
                                        <p:strVal val="visible"/>
                                      </p:to>
                                    </p:set>
                                    <p:animEffect transition="in" filter="wipe(left)">
                                      <p:cBhvr>
                                        <p:cTn id="23" dur="500"/>
                                        <p:tgtEl>
                                          <p:spTgt spid="409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0972"/>
                                        </p:tgtEl>
                                        <p:attrNameLst>
                                          <p:attrName>style.visibility</p:attrName>
                                        </p:attrNameLst>
                                      </p:cBhvr>
                                      <p:to>
                                        <p:strVal val="visible"/>
                                      </p:to>
                                    </p:set>
                                    <p:animEffect transition="in" filter="wipe(up)">
                                      <p:cBhvr>
                                        <p:cTn id="28" dur="500"/>
                                        <p:tgtEl>
                                          <p:spTgt spid="40972"/>
                                        </p:tgtEl>
                                      </p:cBhvr>
                                    </p:animEffect>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40964">
                                            <p:txEl>
                                              <p:pRg st="2" end="2"/>
                                            </p:txEl>
                                          </p:spTgt>
                                        </p:tgtEl>
                                        <p:attrNameLst>
                                          <p:attrName>style.visibility</p:attrName>
                                        </p:attrNameLst>
                                      </p:cBhvr>
                                      <p:to>
                                        <p:strVal val="visible"/>
                                      </p:to>
                                    </p:set>
                                    <p:animEffect transition="in" filter="wipe(up)">
                                      <p:cBhvr>
                                        <p:cTn id="32" dur="500"/>
                                        <p:tgtEl>
                                          <p:spTgt spid="40964">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983"/>
                                        </p:tgtEl>
                                        <p:attrNameLst>
                                          <p:attrName>style.visibility</p:attrName>
                                        </p:attrNameLst>
                                      </p:cBhvr>
                                      <p:to>
                                        <p:strVal val="visible"/>
                                      </p:to>
                                    </p:set>
                                    <p:animEffect transition="in" filter="wipe(left)">
                                      <p:cBhvr>
                                        <p:cTn id="37" dur="500"/>
                                        <p:tgtEl>
                                          <p:spTgt spid="409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40980"/>
                                        </p:tgtEl>
                                        <p:attrNameLst>
                                          <p:attrName>style.visibility</p:attrName>
                                        </p:attrNameLst>
                                      </p:cBhvr>
                                      <p:to>
                                        <p:strVal val="visible"/>
                                      </p:to>
                                    </p:set>
                                    <p:animEffect transition="in" filter="wipe(right)">
                                      <p:cBhvr>
                                        <p:cTn id="42" dur="500"/>
                                        <p:tgtEl>
                                          <p:spTgt spid="40980"/>
                                        </p:tgtEl>
                                      </p:cBhvr>
                                    </p:animEffect>
                                  </p:childTnLst>
                                </p:cTn>
                              </p:par>
                            </p:childTnLst>
                          </p:cTn>
                        </p:par>
                        <p:par>
                          <p:cTn id="43" fill="hold" nodeType="afterGroup">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40966"/>
                                        </p:tgtEl>
                                        <p:attrNameLst>
                                          <p:attrName>style.visibility</p:attrName>
                                        </p:attrNameLst>
                                      </p:cBhvr>
                                      <p:to>
                                        <p:strVal val="visible"/>
                                      </p:to>
                                    </p:set>
                                    <p:animEffect transition="in" filter="wipe(up)">
                                      <p:cBhvr>
                                        <p:cTn id="46" dur="500"/>
                                        <p:tgtEl>
                                          <p:spTgt spid="4096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0984"/>
                                        </p:tgtEl>
                                        <p:attrNameLst>
                                          <p:attrName>style.visibility</p:attrName>
                                        </p:attrNameLst>
                                      </p:cBhvr>
                                      <p:to>
                                        <p:strVal val="visible"/>
                                      </p:to>
                                    </p:set>
                                    <p:animEffect transition="in" filter="wipe(right)">
                                      <p:cBhvr>
                                        <p:cTn id="51" dur="500"/>
                                        <p:tgtEl>
                                          <p:spTgt spid="4098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0981"/>
                                        </p:tgtEl>
                                        <p:attrNameLst>
                                          <p:attrName>style.visibility</p:attrName>
                                        </p:attrNameLst>
                                      </p:cBhvr>
                                      <p:to>
                                        <p:strVal val="visible"/>
                                      </p:to>
                                    </p:set>
                                    <p:animEffect transition="in" filter="wipe(left)">
                                      <p:cBhvr>
                                        <p:cTn id="56" dur="500"/>
                                        <p:tgtEl>
                                          <p:spTgt spid="40981"/>
                                        </p:tgtEl>
                                      </p:cBhvr>
                                    </p:animEffect>
                                  </p:childTnLst>
                                </p:cTn>
                              </p:par>
                            </p:childTnLst>
                          </p:cTn>
                        </p:par>
                        <p:par>
                          <p:cTn id="57" fill="hold" nodeType="afterGroup">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40965"/>
                                        </p:tgtEl>
                                        <p:attrNameLst>
                                          <p:attrName>style.visibility</p:attrName>
                                        </p:attrNameLst>
                                      </p:cBhvr>
                                      <p:to>
                                        <p:strVal val="visible"/>
                                      </p:to>
                                    </p:set>
                                    <p:animEffect transition="in" filter="wipe(left)">
                                      <p:cBhvr>
                                        <p:cTn id="60" dur="500"/>
                                        <p:tgtEl>
                                          <p:spTgt spid="4096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40978"/>
                                        </p:tgtEl>
                                        <p:attrNameLst>
                                          <p:attrName>style.visibility</p:attrName>
                                        </p:attrNameLst>
                                      </p:cBhvr>
                                      <p:to>
                                        <p:strVal val="visible"/>
                                      </p:to>
                                    </p:set>
                                    <p:animEffect transition="in" filter="wipe(left)">
                                      <p:cBhvr>
                                        <p:cTn id="65" dur="500"/>
                                        <p:tgtEl>
                                          <p:spTgt spid="40978"/>
                                        </p:tgtEl>
                                      </p:cBhvr>
                                    </p:animEffect>
                                  </p:childTnLst>
                                </p:cTn>
                              </p:par>
                            </p:childTnLst>
                          </p:cTn>
                        </p:par>
                        <p:par>
                          <p:cTn id="66" fill="hold" nodeType="afterGroup">
                            <p:stCondLst>
                              <p:cond delay="500"/>
                            </p:stCondLst>
                            <p:childTnLst>
                              <p:par>
                                <p:cTn id="67" presetID="22" presetClass="entr" presetSubtype="4" fill="hold" grpId="0" nodeType="afterEffect">
                                  <p:stCondLst>
                                    <p:cond delay="0"/>
                                  </p:stCondLst>
                                  <p:childTnLst>
                                    <p:set>
                                      <p:cBhvr>
                                        <p:cTn id="68" dur="1" fill="hold">
                                          <p:stCondLst>
                                            <p:cond delay="0"/>
                                          </p:stCondLst>
                                        </p:cTn>
                                        <p:tgtEl>
                                          <p:spTgt spid="40967"/>
                                        </p:tgtEl>
                                        <p:attrNameLst>
                                          <p:attrName>style.visibility</p:attrName>
                                        </p:attrNameLst>
                                      </p:cBhvr>
                                      <p:to>
                                        <p:strVal val="visible"/>
                                      </p:to>
                                    </p:set>
                                    <p:animEffect transition="in" filter="wipe(down)">
                                      <p:cBhvr>
                                        <p:cTn id="69" dur="500"/>
                                        <p:tgtEl>
                                          <p:spTgt spid="4096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0988"/>
                                        </p:tgtEl>
                                        <p:attrNameLst>
                                          <p:attrName>style.visibility</p:attrName>
                                        </p:attrNameLst>
                                      </p:cBhvr>
                                      <p:to>
                                        <p:strVal val="visible"/>
                                      </p:to>
                                    </p:set>
                                    <p:animEffect transition="in" filter="wipe(left)">
                                      <p:cBhvr>
                                        <p:cTn id="74" dur="500"/>
                                        <p:tgtEl>
                                          <p:spTgt spid="4098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2" fill="hold" nodeType="clickEffect">
                                  <p:stCondLst>
                                    <p:cond delay="0"/>
                                  </p:stCondLst>
                                  <p:childTnLst>
                                    <p:set>
                                      <p:cBhvr>
                                        <p:cTn id="78" dur="1" fill="hold">
                                          <p:stCondLst>
                                            <p:cond delay="0"/>
                                          </p:stCondLst>
                                        </p:cTn>
                                        <p:tgtEl>
                                          <p:spTgt spid="40979"/>
                                        </p:tgtEl>
                                        <p:attrNameLst>
                                          <p:attrName>style.visibility</p:attrName>
                                        </p:attrNameLst>
                                      </p:cBhvr>
                                      <p:to>
                                        <p:strVal val="visible"/>
                                      </p:to>
                                    </p:set>
                                    <p:animEffect transition="in" filter="wipe(right)">
                                      <p:cBhvr>
                                        <p:cTn id="79" dur="500"/>
                                        <p:tgtEl>
                                          <p:spTgt spid="4097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0969"/>
                                        </p:tgtEl>
                                        <p:attrNameLst>
                                          <p:attrName>style.visibility</p:attrName>
                                        </p:attrNameLst>
                                      </p:cBhvr>
                                      <p:to>
                                        <p:strVal val="visible"/>
                                      </p:to>
                                    </p:set>
                                  </p:childTnLst>
                                </p:cTn>
                              </p:par>
                            </p:childTnLst>
                          </p:cTn>
                        </p:par>
                        <p:par>
                          <p:cTn id="84" fill="hold" nodeType="afterGroup">
                            <p:stCondLst>
                              <p:cond delay="0"/>
                            </p:stCondLst>
                            <p:childTnLst>
                              <p:par>
                                <p:cTn id="85" presetID="16" presetClass="entr" presetSubtype="42" repeatCount="3000" fill="hold" grpId="0" nodeType="afterEffect">
                                  <p:stCondLst>
                                    <p:cond delay="0"/>
                                  </p:stCondLst>
                                  <p:childTnLst>
                                    <p:set>
                                      <p:cBhvr>
                                        <p:cTn id="86" dur="1" fill="hold">
                                          <p:stCondLst>
                                            <p:cond delay="0"/>
                                          </p:stCondLst>
                                        </p:cTn>
                                        <p:tgtEl>
                                          <p:spTgt spid="40970"/>
                                        </p:tgtEl>
                                        <p:attrNameLst>
                                          <p:attrName>style.visibility</p:attrName>
                                        </p:attrNameLst>
                                      </p:cBhvr>
                                      <p:to>
                                        <p:strVal val="visible"/>
                                      </p:to>
                                    </p:set>
                                    <p:animEffect transition="in" filter="barn(outHorizontal)">
                                      <p:cBhvr>
                                        <p:cTn id="87" dur="1000"/>
                                        <p:tgtEl>
                                          <p:spTgt spid="40970"/>
                                        </p:tgtEl>
                                      </p:cBhvr>
                                    </p:animEffect>
                                  </p:childTnLst>
                                </p:cTn>
                              </p:par>
                              <p:par>
                                <p:cTn id="88" presetID="16" presetClass="entr" presetSubtype="37" repeatCount="3000" fill="hold" grpId="0" nodeType="withEffect">
                                  <p:stCondLst>
                                    <p:cond delay="0"/>
                                  </p:stCondLst>
                                  <p:childTnLst>
                                    <p:set>
                                      <p:cBhvr>
                                        <p:cTn id="89" dur="1" fill="hold">
                                          <p:stCondLst>
                                            <p:cond delay="0"/>
                                          </p:stCondLst>
                                        </p:cTn>
                                        <p:tgtEl>
                                          <p:spTgt spid="40973"/>
                                        </p:tgtEl>
                                        <p:attrNameLst>
                                          <p:attrName>style.visibility</p:attrName>
                                        </p:attrNameLst>
                                      </p:cBhvr>
                                      <p:to>
                                        <p:strVal val="visible"/>
                                      </p:to>
                                    </p:set>
                                    <p:animEffect transition="in" filter="barn(outVertical)">
                                      <p:cBhvr>
                                        <p:cTn id="90" dur="1000"/>
                                        <p:tgtEl>
                                          <p:spTgt spid="40973"/>
                                        </p:tgtEl>
                                      </p:cBhvr>
                                    </p:animEffect>
                                  </p:childTnLst>
                                </p:cTn>
                              </p:par>
                              <p:par>
                                <p:cTn id="91" presetID="16" presetClass="entr" presetSubtype="42" repeatCount="3000" fill="hold" grpId="0" nodeType="withEffect">
                                  <p:stCondLst>
                                    <p:cond delay="0"/>
                                  </p:stCondLst>
                                  <p:childTnLst>
                                    <p:set>
                                      <p:cBhvr>
                                        <p:cTn id="92" dur="1" fill="hold">
                                          <p:stCondLst>
                                            <p:cond delay="0"/>
                                          </p:stCondLst>
                                        </p:cTn>
                                        <p:tgtEl>
                                          <p:spTgt spid="40971"/>
                                        </p:tgtEl>
                                        <p:attrNameLst>
                                          <p:attrName>style.visibility</p:attrName>
                                        </p:attrNameLst>
                                      </p:cBhvr>
                                      <p:to>
                                        <p:strVal val="visible"/>
                                      </p:to>
                                    </p:set>
                                    <p:animEffect transition="in" filter="barn(outHorizontal)">
                                      <p:cBhvr>
                                        <p:cTn id="93" dur="1000"/>
                                        <p:tgtEl>
                                          <p:spTgt spid="40971"/>
                                        </p:tgtEl>
                                      </p:cBhvr>
                                    </p:animEffect>
                                  </p:childTnLst>
                                </p:cTn>
                              </p:par>
                              <p:par>
                                <p:cTn id="94" presetID="16" presetClass="entr" presetSubtype="37" repeatCount="3000" fill="hold" grpId="0" nodeType="withEffect">
                                  <p:stCondLst>
                                    <p:cond delay="0"/>
                                  </p:stCondLst>
                                  <p:childTnLst>
                                    <p:set>
                                      <p:cBhvr>
                                        <p:cTn id="95" dur="1" fill="hold">
                                          <p:stCondLst>
                                            <p:cond delay="0"/>
                                          </p:stCondLst>
                                        </p:cTn>
                                        <p:tgtEl>
                                          <p:spTgt spid="40974"/>
                                        </p:tgtEl>
                                        <p:attrNameLst>
                                          <p:attrName>style.visibility</p:attrName>
                                        </p:attrNameLst>
                                      </p:cBhvr>
                                      <p:to>
                                        <p:strVal val="visible"/>
                                      </p:to>
                                    </p:set>
                                    <p:animEffect transition="in" filter="barn(outVertical)">
                                      <p:cBhvr>
                                        <p:cTn id="96" dur="1000"/>
                                        <p:tgtEl>
                                          <p:spTgt spid="4097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xit" presetSubtype="0" fill="hold" grpId="1" nodeType="clickEffect">
                                  <p:stCondLst>
                                    <p:cond delay="0"/>
                                  </p:stCondLst>
                                  <p:childTnLst>
                                    <p:animEffect transition="out" filter="dissolve">
                                      <p:cBhvr>
                                        <p:cTn id="100" dur="500"/>
                                        <p:tgtEl>
                                          <p:spTgt spid="40984"/>
                                        </p:tgtEl>
                                      </p:cBhvr>
                                    </p:animEffect>
                                    <p:set>
                                      <p:cBhvr>
                                        <p:cTn id="101" dur="1" fill="hold">
                                          <p:stCondLst>
                                            <p:cond delay="499"/>
                                          </p:stCondLst>
                                        </p:cTn>
                                        <p:tgtEl>
                                          <p:spTgt spid="40984"/>
                                        </p:tgtEl>
                                        <p:attrNameLst>
                                          <p:attrName>style.visibility</p:attrName>
                                        </p:attrNameLst>
                                      </p:cBhvr>
                                      <p:to>
                                        <p:strVal val="hidden"/>
                                      </p:to>
                                    </p:set>
                                  </p:childTnLst>
                                </p:cTn>
                              </p:par>
                              <p:par>
                                <p:cTn id="102" presetID="9" presetClass="exit" presetSubtype="0" fill="hold" grpId="1" nodeType="withEffect">
                                  <p:stCondLst>
                                    <p:cond delay="0"/>
                                  </p:stCondLst>
                                  <p:childTnLst>
                                    <p:animEffect transition="out" filter="dissolve">
                                      <p:cBhvr>
                                        <p:cTn id="103" dur="500"/>
                                        <p:tgtEl>
                                          <p:spTgt spid="40982"/>
                                        </p:tgtEl>
                                      </p:cBhvr>
                                    </p:animEffect>
                                    <p:set>
                                      <p:cBhvr>
                                        <p:cTn id="104" dur="1" fill="hold">
                                          <p:stCondLst>
                                            <p:cond delay="499"/>
                                          </p:stCondLst>
                                        </p:cTn>
                                        <p:tgtEl>
                                          <p:spTgt spid="40982"/>
                                        </p:tgtEl>
                                        <p:attrNameLst>
                                          <p:attrName>style.visibility</p:attrName>
                                        </p:attrNameLst>
                                      </p:cBhvr>
                                      <p:to>
                                        <p:strVal val="hidden"/>
                                      </p:to>
                                    </p:set>
                                  </p:childTnLst>
                                </p:cTn>
                              </p:par>
                              <p:par>
                                <p:cTn id="105" presetID="9" presetClass="exit" presetSubtype="0" fill="hold" grpId="1" nodeType="withEffect">
                                  <p:stCondLst>
                                    <p:cond delay="0"/>
                                  </p:stCondLst>
                                  <p:childTnLst>
                                    <p:animEffect transition="out" filter="dissolve">
                                      <p:cBhvr>
                                        <p:cTn id="106" dur="500"/>
                                        <p:tgtEl>
                                          <p:spTgt spid="40983"/>
                                        </p:tgtEl>
                                      </p:cBhvr>
                                    </p:animEffect>
                                    <p:set>
                                      <p:cBhvr>
                                        <p:cTn id="107" dur="1" fill="hold">
                                          <p:stCondLst>
                                            <p:cond delay="499"/>
                                          </p:stCondLst>
                                        </p:cTn>
                                        <p:tgtEl>
                                          <p:spTgt spid="40983"/>
                                        </p:tgtEl>
                                        <p:attrNameLst>
                                          <p:attrName>style.visibility</p:attrName>
                                        </p:attrNameLst>
                                      </p:cBhvr>
                                      <p:to>
                                        <p:strVal val="hidden"/>
                                      </p:to>
                                    </p:set>
                                  </p:childTnLst>
                                </p:cTn>
                              </p:par>
                              <p:par>
                                <p:cTn id="108" presetID="9" presetClass="exit" presetSubtype="0" fill="hold" grpId="1" nodeType="withEffect">
                                  <p:stCondLst>
                                    <p:cond delay="0"/>
                                  </p:stCondLst>
                                  <p:childTnLst>
                                    <p:animEffect transition="out" filter="dissolve">
                                      <p:cBhvr>
                                        <p:cTn id="109" dur="500"/>
                                        <p:tgtEl>
                                          <p:spTgt spid="40988"/>
                                        </p:tgtEl>
                                      </p:cBhvr>
                                    </p:animEffect>
                                    <p:set>
                                      <p:cBhvr>
                                        <p:cTn id="110" dur="1" fill="hold">
                                          <p:stCondLst>
                                            <p:cond delay="499"/>
                                          </p:stCondLst>
                                        </p:cTn>
                                        <p:tgtEl>
                                          <p:spTgt spid="40988"/>
                                        </p:tgtEl>
                                        <p:attrNameLst>
                                          <p:attrName>style.visibility</p:attrName>
                                        </p:attrNameLst>
                                      </p:cBhvr>
                                      <p:to>
                                        <p:strVal val="hidden"/>
                                      </p:to>
                                    </p:set>
                                  </p:childTnLst>
                                </p:cTn>
                              </p:par>
                            </p:childTnLst>
                          </p:cTn>
                        </p:par>
                        <p:par>
                          <p:cTn id="111" fill="hold" nodeType="afterGroup">
                            <p:stCondLst>
                              <p:cond delay="500"/>
                            </p:stCondLst>
                            <p:childTnLst>
                              <p:par>
                                <p:cTn id="112" presetID="22" presetClass="entr" presetSubtype="2" fill="hold" grpId="0" nodeType="afterEffect">
                                  <p:stCondLst>
                                    <p:cond delay="0"/>
                                  </p:stCondLst>
                                  <p:childTnLst>
                                    <p:set>
                                      <p:cBhvr>
                                        <p:cTn id="113" dur="1" fill="hold">
                                          <p:stCondLst>
                                            <p:cond delay="0"/>
                                          </p:stCondLst>
                                        </p:cTn>
                                        <p:tgtEl>
                                          <p:spTgt spid="40985"/>
                                        </p:tgtEl>
                                        <p:attrNameLst>
                                          <p:attrName>style.visibility</p:attrName>
                                        </p:attrNameLst>
                                      </p:cBhvr>
                                      <p:to>
                                        <p:strVal val="visible"/>
                                      </p:to>
                                    </p:set>
                                    <p:animEffect transition="in" filter="wipe(right)">
                                      <p:cBhvr>
                                        <p:cTn id="114" dur="500"/>
                                        <p:tgtEl>
                                          <p:spTgt spid="40985"/>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40986"/>
                                        </p:tgtEl>
                                        <p:attrNameLst>
                                          <p:attrName>style.visibility</p:attrName>
                                        </p:attrNameLst>
                                      </p:cBhvr>
                                      <p:to>
                                        <p:strVal val="visible"/>
                                      </p:to>
                                    </p:set>
                                    <p:animEffect transition="in" filter="wipe(right)">
                                      <p:cBhvr>
                                        <p:cTn id="119" dur="500"/>
                                        <p:tgtEl>
                                          <p:spTgt spid="40986"/>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40990"/>
                                        </p:tgtEl>
                                        <p:attrNameLst>
                                          <p:attrName>style.visibility</p:attrName>
                                        </p:attrNameLst>
                                      </p:cBhvr>
                                      <p:to>
                                        <p:strVal val="visible"/>
                                      </p:to>
                                    </p:set>
                                    <p:animEffect transition="in" filter="wipe(left)">
                                      <p:cBhvr>
                                        <p:cTn id="124" dur="500"/>
                                        <p:tgtEl>
                                          <p:spTgt spid="4099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40987"/>
                                        </p:tgtEl>
                                        <p:attrNameLst>
                                          <p:attrName>style.visibility</p:attrName>
                                        </p:attrNameLst>
                                      </p:cBhvr>
                                      <p:to>
                                        <p:strVal val="visible"/>
                                      </p:to>
                                    </p:set>
                                    <p:animEffect transition="in" filter="wipe(left)">
                                      <p:cBhvr>
                                        <p:cTn id="129" dur="500"/>
                                        <p:tgtEl>
                                          <p:spTgt spid="40987"/>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40989"/>
                                        </p:tgtEl>
                                        <p:attrNameLst>
                                          <p:attrName>style.visibility</p:attrName>
                                        </p:attrNameLst>
                                      </p:cBhvr>
                                      <p:to>
                                        <p:strVal val="visible"/>
                                      </p:to>
                                    </p:set>
                                    <p:animEffect transition="in" filter="wipe(left)">
                                      <p:cBhvr>
                                        <p:cTn id="134" dur="500"/>
                                        <p:tgtEl>
                                          <p:spTgt spid="40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4" grpId="0" build="p"/>
      <p:bldP spid="40964" grpId="1" build="p" animBg="1"/>
      <p:bldP spid="40965" grpId="0" animBg="1"/>
      <p:bldP spid="40966" grpId="0" animBg="1"/>
      <p:bldP spid="40967" grpId="0" animBg="1"/>
      <p:bldP spid="40969" grpId="0"/>
      <p:bldP spid="40970" grpId="0" animBg="1"/>
      <p:bldP spid="40971" grpId="0" animBg="1"/>
      <p:bldP spid="40972" grpId="0" animBg="1"/>
      <p:bldP spid="40973" grpId="0" animBg="1"/>
      <p:bldP spid="40974" grpId="0" animBg="1"/>
      <p:bldP spid="40982" grpId="0" animBg="1"/>
      <p:bldP spid="40982" grpId="1" animBg="1"/>
      <p:bldP spid="40984" grpId="0" animBg="1"/>
      <p:bldP spid="40984" grpId="1" animBg="1"/>
      <p:bldP spid="40985" grpId="0" animBg="1"/>
      <p:bldP spid="40986" grpId="0" animBg="1"/>
      <p:bldP spid="40987" grpId="0" animBg="1"/>
      <p:bldP spid="40988" grpId="0" animBg="1"/>
      <p:bldP spid="40988" grpId="1" animBg="1"/>
      <p:bldP spid="40989" grpId="0" animBg="1"/>
      <p:bldP spid="40990" grpId="0" animBg="1"/>
      <p:bldP spid="40983" grpId="0" animBg="1"/>
      <p:bldP spid="4098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EFC9797-F357-4473-95C1-22E96B804E5F}" type="slidenum">
              <a:rPr lang="en-US" smtClean="0"/>
              <a:pPr eaLnBrk="1" hangingPunct="1"/>
              <a:t>8</a:t>
            </a:fld>
            <a:endParaRPr lang="en-US" smtClean="0"/>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968750"/>
            <a:ext cx="88392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835025"/>
            <a:ext cx="373380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Text Box 7"/>
          <p:cNvSpPr txBox="1">
            <a:spLocks noChangeArrowheads="1"/>
          </p:cNvSpPr>
          <p:nvPr/>
        </p:nvSpPr>
        <p:spPr bwMode="auto">
          <a:xfrm>
            <a:off x="4060825" y="3808413"/>
            <a:ext cx="1120775" cy="519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b="1">
                <a:solidFill>
                  <a:srgbClr val="FF0000"/>
                </a:solidFill>
              </a:rPr>
              <a:t>Goal</a:t>
            </a:r>
          </a:p>
        </p:txBody>
      </p:sp>
      <p:pic>
        <p:nvPicPr>
          <p:cNvPr id="4301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837238"/>
            <a:ext cx="8991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Text Box 10"/>
          <p:cNvSpPr txBox="1">
            <a:spLocks noChangeArrowheads="1"/>
          </p:cNvSpPr>
          <p:nvPr/>
        </p:nvSpPr>
        <p:spPr bwMode="auto">
          <a:xfrm>
            <a:off x="76200" y="5808663"/>
            <a:ext cx="121920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a:solidFill>
                  <a:srgbClr val="FF0000"/>
                </a:solidFill>
              </a:rPr>
              <a:t>Objective</a:t>
            </a:r>
          </a:p>
        </p:txBody>
      </p:sp>
      <p:sp>
        <p:nvSpPr>
          <p:cNvPr id="12" name="Rectangle 2"/>
          <p:cNvSpPr>
            <a:spLocks noGrp="1" noChangeArrowheads="1"/>
          </p:cNvSpPr>
          <p:nvPr>
            <p:ph type="title"/>
          </p:nvPr>
        </p:nvSpPr>
        <p:spPr>
          <a:xfrm>
            <a:off x="-132522" y="0"/>
            <a:ext cx="9372600" cy="868362"/>
          </a:xfrm>
        </p:spPr>
        <p:txBody>
          <a:bodyPr/>
          <a:lstStyle/>
          <a:p>
            <a:pPr eaLnBrk="1" hangingPunct="1"/>
            <a:r>
              <a:rPr lang="en-US" dirty="0" smtClean="0"/>
              <a:t>Management Process - Coaster BKT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9" presetClass="entr" presetSubtype="0" repeatCount="3000" decel="100000" fill="hold" grpId="0" nodeType="clickEffect">
                                  <p:stCondLst>
                                    <p:cond delay="0"/>
                                  </p:stCondLst>
                                  <p:childTnLst>
                                    <p:set>
                                      <p:cBhvr>
                                        <p:cTn id="10" dur="1" fill="hold">
                                          <p:stCondLst>
                                            <p:cond delay="0"/>
                                          </p:stCondLst>
                                        </p:cTn>
                                        <p:tgtEl>
                                          <p:spTgt spid="43015"/>
                                        </p:tgtEl>
                                        <p:attrNameLst>
                                          <p:attrName>style.visibility</p:attrName>
                                        </p:attrNameLst>
                                      </p:cBhvr>
                                      <p:to>
                                        <p:strVal val="visible"/>
                                      </p:to>
                                    </p:set>
                                    <p:anim calcmode="lin" valueType="num">
                                      <p:cBhvr>
                                        <p:cTn id="11" dur="500" fill="hold"/>
                                        <p:tgtEl>
                                          <p:spTgt spid="43015"/>
                                        </p:tgtEl>
                                        <p:attrNameLst>
                                          <p:attrName>ppt_w</p:attrName>
                                        </p:attrNameLst>
                                      </p:cBhvr>
                                      <p:tavLst>
                                        <p:tav tm="0">
                                          <p:val>
                                            <p:fltVal val="0"/>
                                          </p:val>
                                        </p:tav>
                                        <p:tav tm="100000">
                                          <p:val>
                                            <p:strVal val="#ppt_w"/>
                                          </p:val>
                                        </p:tav>
                                      </p:tavLst>
                                    </p:anim>
                                    <p:anim calcmode="lin" valueType="num">
                                      <p:cBhvr>
                                        <p:cTn id="12" dur="500" fill="hold"/>
                                        <p:tgtEl>
                                          <p:spTgt spid="43015"/>
                                        </p:tgtEl>
                                        <p:attrNameLst>
                                          <p:attrName>ppt_h</p:attrName>
                                        </p:attrNameLst>
                                      </p:cBhvr>
                                      <p:tavLst>
                                        <p:tav tm="0">
                                          <p:val>
                                            <p:fltVal val="0"/>
                                          </p:val>
                                        </p:tav>
                                        <p:tav tm="100000">
                                          <p:val>
                                            <p:strVal val="#ppt_h"/>
                                          </p:val>
                                        </p:tav>
                                      </p:tavLst>
                                    </p:anim>
                                    <p:anim calcmode="lin" valueType="num">
                                      <p:cBhvr>
                                        <p:cTn id="13" dur="500" fill="hold"/>
                                        <p:tgtEl>
                                          <p:spTgt spid="43015"/>
                                        </p:tgtEl>
                                        <p:attrNameLst>
                                          <p:attrName>style.rotation</p:attrName>
                                        </p:attrNameLst>
                                      </p:cBhvr>
                                      <p:tavLst>
                                        <p:tav tm="0">
                                          <p:val>
                                            <p:fltVal val="360"/>
                                          </p:val>
                                        </p:tav>
                                        <p:tav tm="100000">
                                          <p:val>
                                            <p:fltVal val="0"/>
                                          </p:val>
                                        </p:tav>
                                      </p:tavLst>
                                    </p:anim>
                                    <p:animEffect transition="in" filter="fade">
                                      <p:cBhvr>
                                        <p:cTn id="14" dur="500"/>
                                        <p:tgtEl>
                                          <p:spTgt spid="430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9" presetClass="entr" presetSubtype="0" repeatCount="3000" decel="100000" fill="hold" grpId="0" nodeType="clickEffect">
                                  <p:stCondLst>
                                    <p:cond delay="0"/>
                                  </p:stCondLst>
                                  <p:childTnLst>
                                    <p:set>
                                      <p:cBhvr>
                                        <p:cTn id="22" dur="1" fill="hold">
                                          <p:stCondLst>
                                            <p:cond delay="0"/>
                                          </p:stCondLst>
                                        </p:cTn>
                                        <p:tgtEl>
                                          <p:spTgt spid="43018"/>
                                        </p:tgtEl>
                                        <p:attrNameLst>
                                          <p:attrName>style.visibility</p:attrName>
                                        </p:attrNameLst>
                                      </p:cBhvr>
                                      <p:to>
                                        <p:strVal val="visible"/>
                                      </p:to>
                                    </p:set>
                                    <p:anim calcmode="lin" valueType="num">
                                      <p:cBhvr>
                                        <p:cTn id="23" dur="500" fill="hold"/>
                                        <p:tgtEl>
                                          <p:spTgt spid="43018"/>
                                        </p:tgtEl>
                                        <p:attrNameLst>
                                          <p:attrName>ppt_w</p:attrName>
                                        </p:attrNameLst>
                                      </p:cBhvr>
                                      <p:tavLst>
                                        <p:tav tm="0">
                                          <p:val>
                                            <p:fltVal val="0"/>
                                          </p:val>
                                        </p:tav>
                                        <p:tav tm="100000">
                                          <p:val>
                                            <p:strVal val="#ppt_w"/>
                                          </p:val>
                                        </p:tav>
                                      </p:tavLst>
                                    </p:anim>
                                    <p:anim calcmode="lin" valueType="num">
                                      <p:cBhvr>
                                        <p:cTn id="24" dur="500" fill="hold"/>
                                        <p:tgtEl>
                                          <p:spTgt spid="43018"/>
                                        </p:tgtEl>
                                        <p:attrNameLst>
                                          <p:attrName>ppt_h</p:attrName>
                                        </p:attrNameLst>
                                      </p:cBhvr>
                                      <p:tavLst>
                                        <p:tav tm="0">
                                          <p:val>
                                            <p:fltVal val="0"/>
                                          </p:val>
                                        </p:tav>
                                        <p:tav tm="100000">
                                          <p:val>
                                            <p:strVal val="#ppt_h"/>
                                          </p:val>
                                        </p:tav>
                                      </p:tavLst>
                                    </p:anim>
                                    <p:anim calcmode="lin" valueType="num">
                                      <p:cBhvr>
                                        <p:cTn id="25" dur="500" fill="hold"/>
                                        <p:tgtEl>
                                          <p:spTgt spid="43018"/>
                                        </p:tgtEl>
                                        <p:attrNameLst>
                                          <p:attrName>style.rotation</p:attrName>
                                        </p:attrNameLst>
                                      </p:cBhvr>
                                      <p:tavLst>
                                        <p:tav tm="0">
                                          <p:val>
                                            <p:fltVal val="360"/>
                                          </p:val>
                                        </p:tav>
                                        <p:tav tm="100000">
                                          <p:val>
                                            <p:fltVal val="0"/>
                                          </p:val>
                                        </p:tav>
                                      </p:tavLst>
                                    </p:anim>
                                    <p:animEffect transition="in" filter="fade">
                                      <p:cBhvr>
                                        <p:cTn id="26" dur="500"/>
                                        <p:tgtEl>
                                          <p:spTgt spid="4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animBg="1"/>
      <p:bldP spid="430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92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C0EB30-8DBF-427A-973D-6627EC2C8070}" type="slidenum">
              <a:rPr lang="en-US" smtClean="0"/>
              <a:pPr eaLnBrk="1" hangingPunct="1"/>
              <a:t>9</a:t>
            </a:fld>
            <a:endParaRPr lang="en-US" smtClean="0"/>
          </a:p>
        </p:txBody>
      </p:sp>
      <p:pic>
        <p:nvPicPr>
          <p:cNvPr id="922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390650"/>
            <a:ext cx="8370887"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Text Box 9"/>
          <p:cNvSpPr txBox="1">
            <a:spLocks noChangeArrowheads="1"/>
          </p:cNvSpPr>
          <p:nvPr/>
        </p:nvSpPr>
        <p:spPr bwMode="auto">
          <a:xfrm>
            <a:off x="2209800" y="838200"/>
            <a:ext cx="4191000" cy="519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b="1">
                <a:solidFill>
                  <a:srgbClr val="FF0000"/>
                </a:solidFill>
              </a:rPr>
              <a:t>Problem Identification</a:t>
            </a:r>
          </a:p>
        </p:txBody>
      </p:sp>
      <p:sp>
        <p:nvSpPr>
          <p:cNvPr id="8" name="Rectangle 2"/>
          <p:cNvSpPr>
            <a:spLocks noGrp="1" noChangeArrowheads="1"/>
          </p:cNvSpPr>
          <p:nvPr>
            <p:ph type="title"/>
          </p:nvPr>
        </p:nvSpPr>
        <p:spPr>
          <a:xfrm>
            <a:off x="-132522" y="0"/>
            <a:ext cx="9372600" cy="868362"/>
          </a:xfrm>
        </p:spPr>
        <p:txBody>
          <a:bodyPr/>
          <a:lstStyle/>
          <a:p>
            <a:pPr eaLnBrk="1" hangingPunct="1"/>
            <a:r>
              <a:rPr lang="en-US" dirty="0" smtClean="0"/>
              <a:t>Management Process - Coaster BKT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repeatCount="3000" decel="100000" fill="hold" grpId="0" nodeType="clickEffect">
                                  <p:stCondLst>
                                    <p:cond delay="0"/>
                                  </p:stCondLst>
                                  <p:childTnLst>
                                    <p:set>
                                      <p:cBhvr>
                                        <p:cTn id="6" dur="1" fill="hold">
                                          <p:stCondLst>
                                            <p:cond delay="0"/>
                                          </p:stCondLst>
                                        </p:cTn>
                                        <p:tgtEl>
                                          <p:spTgt spid="48137"/>
                                        </p:tgtEl>
                                        <p:attrNameLst>
                                          <p:attrName>style.visibility</p:attrName>
                                        </p:attrNameLst>
                                      </p:cBhvr>
                                      <p:to>
                                        <p:strVal val="visible"/>
                                      </p:to>
                                    </p:set>
                                    <p:anim calcmode="lin" valueType="num">
                                      <p:cBhvr>
                                        <p:cTn id="7" dur="500" fill="hold"/>
                                        <p:tgtEl>
                                          <p:spTgt spid="48137"/>
                                        </p:tgtEl>
                                        <p:attrNameLst>
                                          <p:attrName>ppt_w</p:attrName>
                                        </p:attrNameLst>
                                      </p:cBhvr>
                                      <p:tavLst>
                                        <p:tav tm="0">
                                          <p:val>
                                            <p:fltVal val="0"/>
                                          </p:val>
                                        </p:tav>
                                        <p:tav tm="100000">
                                          <p:val>
                                            <p:strVal val="#ppt_w"/>
                                          </p:val>
                                        </p:tav>
                                      </p:tavLst>
                                    </p:anim>
                                    <p:anim calcmode="lin" valueType="num">
                                      <p:cBhvr>
                                        <p:cTn id="8" dur="500" fill="hold"/>
                                        <p:tgtEl>
                                          <p:spTgt spid="48137"/>
                                        </p:tgtEl>
                                        <p:attrNameLst>
                                          <p:attrName>ppt_h</p:attrName>
                                        </p:attrNameLst>
                                      </p:cBhvr>
                                      <p:tavLst>
                                        <p:tav tm="0">
                                          <p:val>
                                            <p:fltVal val="0"/>
                                          </p:val>
                                        </p:tav>
                                        <p:tav tm="100000">
                                          <p:val>
                                            <p:strVal val="#ppt_h"/>
                                          </p:val>
                                        </p:tav>
                                      </p:tavLst>
                                    </p:anim>
                                    <p:anim calcmode="lin" valueType="num">
                                      <p:cBhvr>
                                        <p:cTn id="9" dur="500" fill="hold"/>
                                        <p:tgtEl>
                                          <p:spTgt spid="48137"/>
                                        </p:tgtEl>
                                        <p:attrNameLst>
                                          <p:attrName>style.rotation</p:attrName>
                                        </p:attrNameLst>
                                      </p:cBhvr>
                                      <p:tavLst>
                                        <p:tav tm="0">
                                          <p:val>
                                            <p:fltVal val="360"/>
                                          </p:val>
                                        </p:tav>
                                        <p:tav tm="100000">
                                          <p:val>
                                            <p:fltVal val="0"/>
                                          </p:val>
                                        </p:tav>
                                      </p:tavLst>
                                    </p:anim>
                                    <p:animEffect transition="in" filter="fade">
                                      <p:cBhvr>
                                        <p:cTn id="10" dur="500"/>
                                        <p:tgtEl>
                                          <p:spTgt spid="48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1430</TotalTime>
  <Words>949</Words>
  <Application>Microsoft Office PowerPoint</Application>
  <PresentationFormat>On-screen Show (4:3)</PresentationFormat>
  <Paragraphs>247</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ＭＳ Ｐゴシック</vt:lpstr>
      <vt:lpstr>Arial</vt:lpstr>
      <vt:lpstr>Calibri</vt:lpstr>
      <vt:lpstr>Times New Roman</vt:lpstr>
      <vt:lpstr>Default Design</vt:lpstr>
      <vt:lpstr>Introduction</vt:lpstr>
      <vt:lpstr>Environments of a Stock</vt:lpstr>
      <vt:lpstr>Management Environment</vt:lpstr>
      <vt:lpstr>Management Environment</vt:lpstr>
      <vt:lpstr>Walleye War – Mgmt Environment</vt:lpstr>
      <vt:lpstr>Management Environment</vt:lpstr>
      <vt:lpstr>Management Process</vt:lpstr>
      <vt:lpstr>Management Process - Coaster BKT</vt:lpstr>
      <vt:lpstr>Management Process - Coaster BKT</vt:lpstr>
      <vt:lpstr>Management Process - Coaster BKT</vt:lpstr>
      <vt:lpstr>Management Process - Coaster BKT</vt:lpstr>
      <vt:lpstr>PowerPoint Presentation</vt:lpstr>
      <vt:lpstr>Conceptual Model</vt:lpstr>
      <vt:lpstr>Fisheries Management: Art &amp; Science</vt:lpstr>
      <vt:lpstr>Adaptive Management</vt:lpstr>
      <vt:lpstr>Example: Black bass and walleye</vt:lpstr>
      <vt:lpstr>PowerPoint Presentation</vt:lpstr>
      <vt:lpstr>Adaptive Management Process</vt:lpstr>
      <vt:lpstr>Adaptive Management: Planning</vt:lpstr>
      <vt:lpstr>Adaptive Management: Implementation</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dogle</dc:creator>
  <cp:lastModifiedBy>Derek Ogle</cp:lastModifiedBy>
  <cp:revision>47</cp:revision>
  <dcterms:created xsi:type="dcterms:W3CDTF">2005-12-26T20:44:58Z</dcterms:created>
  <dcterms:modified xsi:type="dcterms:W3CDTF">2016-02-29T02:45:45Z</dcterms:modified>
</cp:coreProperties>
</file>