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2" r:id="rId3"/>
    <p:sldId id="313" r:id="rId4"/>
    <p:sldId id="311" r:id="rId5"/>
    <p:sldId id="302" r:id="rId6"/>
    <p:sldId id="303" r:id="rId7"/>
    <p:sldId id="304" r:id="rId8"/>
    <p:sldId id="325" r:id="rId9"/>
    <p:sldId id="288" r:id="rId10"/>
    <p:sldId id="306" r:id="rId11"/>
    <p:sldId id="314" r:id="rId12"/>
    <p:sldId id="261" r:id="rId13"/>
    <p:sldId id="324" r:id="rId14"/>
    <p:sldId id="263" r:id="rId15"/>
    <p:sldId id="278" r:id="rId16"/>
    <p:sldId id="316" r:id="rId17"/>
    <p:sldId id="317" r:id="rId18"/>
    <p:sldId id="318" r:id="rId19"/>
    <p:sldId id="322" r:id="rId20"/>
    <p:sldId id="323" r:id="rId21"/>
    <p:sldId id="279" r:id="rId22"/>
    <p:sldId id="321" r:id="rId23"/>
    <p:sldId id="281" r:id="rId24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00"/>
    <a:srgbClr val="FFE269"/>
    <a:srgbClr val="C0C0C0"/>
    <a:srgbClr val="FFCC00"/>
    <a:srgbClr val="E2F7FE"/>
    <a:srgbClr val="FFFF66"/>
    <a:srgbClr val="CC00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3" autoAdjust="0"/>
  </p:normalViewPr>
  <p:slideViewPr>
    <p:cSldViewPr>
      <p:cViewPr varScale="1">
        <p:scale>
          <a:sx n="104" d="100"/>
          <a:sy n="104" d="100"/>
        </p:scale>
        <p:origin x="174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3A9B19B-6957-41B3-B904-B2AD8271C3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F63E855-04FD-438A-8BD8-AE7BE6507A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2580C-94FB-4148-A191-C6698D3B77E3}" type="slidenum">
              <a:rPr lang="en-US"/>
              <a:pPr/>
              <a:t>20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0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F1B687-6113-4065-8D56-637CED5195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7CBFD9-645C-45FB-9153-C986B2ACD4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382B1B-3DA7-42C9-AD14-1F704BD61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FFDCD8-8055-4CF6-BB61-4C5B273065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82BEDB-9E35-419F-9513-0CCF0A8380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C4FD29-0E8A-4366-95A7-43C378A0A7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0E96C4-AD4C-4CC1-A97C-B189D91D61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CCA4C5-EF85-48DE-B0D0-DE57ADEA7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E752A7-BC50-4F94-AE88-0A0772DE5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2B00C9-AD26-440A-B814-3F0258699C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ECFB0D-E732-4BDA-9EDD-B7CA204833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F85E747-043E-43DD-8A84-F2A86469E1D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Size Structure Dynamics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30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57600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32" name="Straight Arrow Connector 31"/>
          <p:cNvCxnSpPr>
            <a:endCxn id="31" idx="2"/>
          </p:cNvCxnSpPr>
          <p:nvPr/>
        </p:nvCxnSpPr>
        <p:spPr>
          <a:xfrm flipH="1" flipV="1">
            <a:off x="4572000" y="4267200"/>
            <a:ext cx="3110" cy="36576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Oval 33"/>
          <p:cNvSpPr/>
          <p:nvPr/>
        </p:nvSpPr>
        <p:spPr>
          <a:xfrm>
            <a:off x="3466332" y="435565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18688" y="46482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 useBgFill="1">
        <p:nvSpPr>
          <p:cNvPr id="36" name="Oval 35"/>
          <p:cNvSpPr/>
          <p:nvPr/>
        </p:nvSpPr>
        <p:spPr>
          <a:xfrm>
            <a:off x="1232648" y="238012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Oval 36"/>
          <p:cNvSpPr/>
          <p:nvPr/>
        </p:nvSpPr>
        <p:spPr>
          <a:xfrm>
            <a:off x="5957048" y="2362200"/>
            <a:ext cx="2196352" cy="208788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Structure Gear Bias Case Study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Structure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C0C0"/>
                </a:solidFill>
              </a:rPr>
              <a:t>Length frequencies</a:t>
            </a:r>
          </a:p>
          <a:p>
            <a:endParaRPr lang="en-US" dirty="0"/>
          </a:p>
          <a:p>
            <a:r>
              <a:rPr lang="en-US" dirty="0"/>
              <a:t>Proportional Size Distribution (PSD)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Proportional Size Distribution </a:t>
            </a:r>
            <a:r>
              <a:rPr lang="en-US" dirty="0" smtClean="0">
                <a:solidFill>
                  <a:srgbClr val="C0C0C0"/>
                </a:solidFill>
              </a:rPr>
              <a:t>(P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rgbClr val="C0C0C0"/>
                </a:solidFill>
              </a:rPr>
              <a:t>D-X)</a:t>
            </a:r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1E9D8-4EAB-4544-9BDF-F282A996BADE}" type="slidenum">
              <a:rPr lang="en-US"/>
              <a:pPr/>
              <a:t>12</a:t>
            </a:fld>
            <a:endParaRPr lang="en-US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/>
              <a:t>Proportional </a:t>
            </a:r>
            <a:r>
              <a:rPr lang="en-US" sz="4000" dirty="0" smtClean="0"/>
              <a:t>Size Distribution (</a:t>
            </a:r>
            <a:r>
              <a:rPr lang="en-US" sz="4000" i="1" dirty="0" smtClean="0"/>
              <a:t>PSD</a:t>
            </a:r>
            <a:r>
              <a:rPr lang="en-US" sz="4000" dirty="0"/>
              <a:t>)</a:t>
            </a:r>
            <a:endParaRPr lang="en-US" sz="4200" dirty="0">
              <a:solidFill>
                <a:schemeClr val="tx1"/>
              </a:solidFill>
            </a:endParaRPr>
          </a:p>
        </p:txBody>
      </p:sp>
      <p:graphicFrame>
        <p:nvGraphicFramePr>
          <p:cNvPr id="484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50024"/>
              </p:ext>
            </p:extLst>
          </p:nvPr>
        </p:nvGraphicFramePr>
        <p:xfrm>
          <a:off x="2057400" y="1379538"/>
          <a:ext cx="5181600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81" r:id="rId3" imgW="1574800" imgH="393700" progId="Equation.3">
                  <p:embed/>
                </p:oleObj>
              </mc:Choice>
              <mc:Fallback>
                <p:oleObj r:id="rId3" imgW="15748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9538"/>
                        <a:ext cx="5181600" cy="1287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685800" y="3124200"/>
            <a:ext cx="777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</a:rPr>
              <a:t>Stock </a:t>
            </a:r>
            <a:r>
              <a:rPr lang="en-US" dirty="0" smtClean="0">
                <a:latin typeface="Times New Roman" pitchFamily="18" charset="0"/>
              </a:rPr>
              <a:t>length</a:t>
            </a:r>
          </a:p>
          <a:p>
            <a:pPr lvl="2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b="0" dirty="0" smtClean="0">
                <a:latin typeface="Times New Roman" pitchFamily="18" charset="0"/>
              </a:rPr>
              <a:t>mature </a:t>
            </a:r>
            <a:r>
              <a:rPr lang="en-US" b="0" dirty="0">
                <a:latin typeface="Times New Roman" pitchFamily="18" charset="0"/>
              </a:rPr>
              <a:t>length; fully vulnerable length; or minimum size acceptable to anglers</a:t>
            </a:r>
            <a:r>
              <a:rPr lang="en-US" b="0" dirty="0" smtClean="0">
                <a:latin typeface="Times New Roman" pitchFamily="18" charset="0"/>
              </a:rPr>
              <a:t>.</a:t>
            </a:r>
          </a:p>
          <a:p>
            <a:pPr lvl="2" indent="-457200">
              <a:spcBef>
                <a:spcPct val="20000"/>
              </a:spcBef>
              <a:buFont typeface="Wingdings" pitchFamily="2" charset="2"/>
              <a:buChar char="§"/>
            </a:pPr>
            <a:endParaRPr lang="en-US" b="0" dirty="0">
              <a:latin typeface="Times New Roman" pitchFamily="18" charset="0"/>
            </a:endParaRPr>
          </a:p>
          <a:p>
            <a:pPr marL="2286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</a:rPr>
              <a:t>Quality </a:t>
            </a:r>
            <a:r>
              <a:rPr lang="en-US" dirty="0" smtClean="0">
                <a:latin typeface="Times New Roman" pitchFamily="18" charset="0"/>
              </a:rPr>
              <a:t>length</a:t>
            </a:r>
          </a:p>
          <a:p>
            <a:pPr lvl="2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b="0" dirty="0" smtClean="0">
                <a:latin typeface="Times New Roman" pitchFamily="18" charset="0"/>
              </a:rPr>
              <a:t>minimum </a:t>
            </a:r>
            <a:r>
              <a:rPr lang="en-US" b="0" dirty="0">
                <a:latin typeface="Times New Roman" pitchFamily="18" charset="0"/>
              </a:rPr>
              <a:t>size anglers like to harvest.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0869" cy="762000"/>
          </a:xfrm>
        </p:spPr>
        <p:txBody>
          <a:bodyPr>
            <a:noAutofit/>
          </a:bodyPr>
          <a:lstStyle/>
          <a:p>
            <a:r>
              <a:rPr lang="en-US" b="1" dirty="0" smtClean="0"/>
              <a:t>PSD</a:t>
            </a:r>
            <a:endParaRPr lang="en-US" b="1" dirty="0"/>
          </a:p>
        </p:txBody>
      </p:sp>
      <p:pic>
        <p:nvPicPr>
          <p:cNvPr id="1229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24000"/>
            <a:ext cx="25050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67052"/>
            <a:ext cx="2124075" cy="13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85" y="2438400"/>
            <a:ext cx="1745030" cy="107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397" y="5314949"/>
            <a:ext cx="25050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2" y="3886200"/>
            <a:ext cx="2047875" cy="126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47219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953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525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859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07" y="2928718"/>
            <a:ext cx="1183308" cy="72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43118"/>
            <a:ext cx="1154615" cy="71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69" y="3513286"/>
            <a:ext cx="1223946" cy="75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85" y="46051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241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27" y="2614765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3271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90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52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4033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819" y="3293159"/>
            <a:ext cx="839068" cy="5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4642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85619"/>
            <a:ext cx="722287" cy="44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2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5404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072" y="5007659"/>
            <a:ext cx="777215" cy="47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13" y="5023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0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2362200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1"/>
            <a:ext cx="798487" cy="49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5023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04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07" y="5562600"/>
            <a:ext cx="750980" cy="46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913" y="58620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Group 128"/>
          <p:cNvGrpSpPr/>
          <p:nvPr/>
        </p:nvGrpSpPr>
        <p:grpSpPr>
          <a:xfrm>
            <a:off x="152400" y="1905000"/>
            <a:ext cx="3048000" cy="4267200"/>
            <a:chOff x="152400" y="1905000"/>
            <a:chExt cx="3048000" cy="4267200"/>
          </a:xfrm>
        </p:grpSpPr>
        <p:pic>
          <p:nvPicPr>
            <p:cNvPr id="9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3223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1" y="2667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1" y="2918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071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21336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3853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599" y="2537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352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604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199" y="3756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667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918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199" y="30711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3048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299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999" y="3452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1" y="2667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1" y="2918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30711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1336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3853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999" y="2537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1" y="4114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1" y="4366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4518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810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4061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599" y="4214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10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061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599" y="4214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6576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39093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799" y="4061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572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823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4976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3434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4595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599" y="4747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1" y="4876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1" y="5128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5280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51054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5357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199" y="5509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5334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5585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799" y="5738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1" y="54864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1" y="5738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890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1" y="20574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23091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4615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3528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6045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38039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2971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599" y="3375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518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41148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1" y="43665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5659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1473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1" y="27432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1" y="29949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1943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5128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47244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1" y="49761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51755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833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1" y="3429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1" y="36807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8801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5509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51054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1" y="53571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55565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518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1" y="41148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1" y="43665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5659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599" y="2309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905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1567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599" y="23561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138518"/>
            <a:ext cx="1538965" cy="9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35" y="5627211"/>
            <a:ext cx="1750717" cy="107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4148770"/>
            <a:ext cx="2295290" cy="14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5" name="Group 164"/>
          <p:cNvGrpSpPr/>
          <p:nvPr/>
        </p:nvGrpSpPr>
        <p:grpSpPr>
          <a:xfrm>
            <a:off x="3733800" y="1524000"/>
            <a:ext cx="5411803" cy="5334000"/>
            <a:chOff x="3733800" y="1524000"/>
            <a:chExt cx="5411803" cy="5334000"/>
          </a:xfrm>
        </p:grpSpPr>
        <p:pic>
          <p:nvPicPr>
            <p:cNvPr id="14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131" y="1524000"/>
              <a:ext cx="2505075" cy="1543051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931" y="3067052"/>
              <a:ext cx="2124075" cy="1308366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7616" y="2438400"/>
              <a:ext cx="1745030" cy="1074886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528" y="5314949"/>
              <a:ext cx="2505075" cy="1543051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193" y="3886200"/>
              <a:ext cx="2047875" cy="1261430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8931" y="1747219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531" y="23953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331" y="28525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331" y="33859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638" y="2928718"/>
              <a:ext cx="1183308" cy="7288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31" y="3843118"/>
              <a:ext cx="1154615" cy="711208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3513286"/>
              <a:ext cx="1223946" cy="753914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5916" y="46051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9331" y="42241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331" y="5138518"/>
              <a:ext cx="1538965" cy="947956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966" y="5627211"/>
              <a:ext cx="1750717" cy="1078389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4456" y="4148770"/>
              <a:ext cx="2295290" cy="1413830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Group 129"/>
          <p:cNvGrpSpPr/>
          <p:nvPr/>
        </p:nvGrpSpPr>
        <p:grpSpPr>
          <a:xfrm>
            <a:off x="5444590" y="1524000"/>
            <a:ext cx="3699410" cy="5334000"/>
            <a:chOff x="7730590" y="1524000"/>
            <a:chExt cx="3699410" cy="5334000"/>
          </a:xfrm>
        </p:grpSpPr>
        <p:pic>
          <p:nvPicPr>
            <p:cNvPr id="16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528" y="1524000"/>
              <a:ext cx="2505075" cy="1543051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8328" y="3067052"/>
              <a:ext cx="2124075" cy="1308366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4925" y="5314949"/>
              <a:ext cx="2505075" cy="1543051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590" y="3886200"/>
              <a:ext cx="2047875" cy="1261430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8853" y="4148770"/>
              <a:ext cx="2295290" cy="1413830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6" name="TextBox 165"/>
          <p:cNvSpPr txBox="1"/>
          <p:nvPr/>
        </p:nvSpPr>
        <p:spPr>
          <a:xfrm>
            <a:off x="2968871" y="685800"/>
            <a:ext cx="1107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Stock</a:t>
            </a:r>
          </a:p>
          <a:p>
            <a:pPr algn="ctr"/>
            <a:r>
              <a:rPr 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(37)</a:t>
            </a:r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575264" y="685800"/>
            <a:ext cx="15728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Quality</a:t>
            </a:r>
          </a:p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(17)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629400" y="685800"/>
            <a:ext cx="1790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92994D"/>
                </a:solidFill>
              </a:rPr>
              <a:t>Preferred</a:t>
            </a:r>
          </a:p>
          <a:p>
            <a:pPr algn="ctr"/>
            <a:r>
              <a:rPr lang="en-US" sz="3200" b="1" dirty="0" smtClean="0">
                <a:solidFill>
                  <a:srgbClr val="92994D"/>
                </a:solidFill>
              </a:rPr>
              <a:t>(5)</a:t>
            </a:r>
            <a:endParaRPr lang="en-US" sz="3200" b="1" dirty="0">
              <a:solidFill>
                <a:srgbClr val="92994D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76200" y="5840850"/>
            <a:ext cx="3657600" cy="1017150"/>
            <a:chOff x="-3429000" y="3788228"/>
            <a:chExt cx="3657600" cy="1017150"/>
          </a:xfrm>
        </p:grpSpPr>
        <p:sp>
          <p:nvSpPr>
            <p:cNvPr id="178" name="TextBox 177"/>
            <p:cNvSpPr txBox="1"/>
            <p:nvPr/>
          </p:nvSpPr>
          <p:spPr>
            <a:xfrm>
              <a:off x="-1319905" y="37882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92994D"/>
                  </a:solidFill>
                </a:rPr>
                <a:t>5</a:t>
              </a:r>
              <a:endParaRPr lang="en-US" sz="3200" b="1" dirty="0">
                <a:solidFill>
                  <a:srgbClr val="92994D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-1472305" y="4220603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00FF"/>
                  </a:solidFill>
                </a:rPr>
                <a:t>17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-3429000" y="4038600"/>
              <a:ext cx="21130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PSD-PQ =</a:t>
              </a:r>
              <a:endParaRPr lang="en-US" sz="3200" b="1" dirty="0"/>
            </a:p>
          </p:txBody>
        </p:sp>
        <p:cxnSp>
          <p:nvCxnSpPr>
            <p:cNvPr id="182" name="Straight Connector 181"/>
            <p:cNvCxnSpPr/>
            <p:nvPr/>
          </p:nvCxnSpPr>
          <p:spPr>
            <a:xfrm flipV="1">
              <a:off x="-1424183" y="4310039"/>
              <a:ext cx="497334" cy="82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-988400" y="4038600"/>
              <a:ext cx="1217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 0.29</a:t>
              </a:r>
              <a:endParaRPr lang="en-US" sz="3200" b="1" dirty="0"/>
            </a:p>
          </p:txBody>
        </p:sp>
      </p:grpSp>
      <p:grpSp>
        <p:nvGrpSpPr>
          <p:cNvPr id="12289" name="Group 12288"/>
          <p:cNvGrpSpPr/>
          <p:nvPr/>
        </p:nvGrpSpPr>
        <p:grpSpPr>
          <a:xfrm>
            <a:off x="-76200" y="2590800"/>
            <a:ext cx="3073878" cy="1093350"/>
            <a:chOff x="-76200" y="2667000"/>
            <a:chExt cx="3073878" cy="1093350"/>
          </a:xfrm>
        </p:grpSpPr>
        <p:sp>
          <p:nvSpPr>
            <p:cNvPr id="176" name="TextBox 175"/>
            <p:cNvSpPr txBox="1"/>
            <p:nvPr/>
          </p:nvSpPr>
          <p:spPr>
            <a:xfrm>
              <a:off x="1295400" y="317557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37</a:t>
              </a:r>
              <a:endPara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288128" y="2667000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00FF"/>
                  </a:solidFill>
                </a:rPr>
                <a:t>17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-76200" y="2946975"/>
              <a:ext cx="13837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PSD =</a:t>
              </a:r>
              <a:endParaRPr lang="en-US" sz="3200" b="1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1381622" y="3251777"/>
              <a:ext cx="459234" cy="32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1780678" y="2943045"/>
              <a:ext cx="1217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 0.46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17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74" grpId="0"/>
      <p:bldP spid="1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15638-D390-4C1F-9059-788BC1CA429A}" type="slidenum">
              <a:rPr lang="en-US"/>
              <a:pPr/>
              <a:t>14</a:t>
            </a:fld>
            <a:endParaRPr lang="en-US"/>
          </a:p>
        </p:txBody>
      </p:sp>
      <p:sp>
        <p:nvSpPr>
          <p:cNvPr id="487431" name="Rectangle 7"/>
          <p:cNvSpPr>
            <a:spLocks noChangeArrowheads="1"/>
          </p:cNvSpPr>
          <p:nvPr/>
        </p:nvSpPr>
        <p:spPr bwMode="auto">
          <a:xfrm>
            <a:off x="3835400" y="2106613"/>
            <a:ext cx="1127125" cy="26431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430" name="Rectangle 6"/>
          <p:cNvSpPr>
            <a:spLocks noChangeArrowheads="1"/>
          </p:cNvSpPr>
          <p:nvPr/>
        </p:nvSpPr>
        <p:spPr bwMode="auto">
          <a:xfrm>
            <a:off x="2514600" y="2108200"/>
            <a:ext cx="1127125" cy="26431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432" name="Rectangle 8"/>
          <p:cNvSpPr>
            <a:spLocks noChangeArrowheads="1"/>
          </p:cNvSpPr>
          <p:nvPr/>
        </p:nvSpPr>
        <p:spPr bwMode="auto">
          <a:xfrm>
            <a:off x="2657475" y="3709988"/>
            <a:ext cx="592138" cy="2524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433" name="Rectangle 9"/>
          <p:cNvSpPr>
            <a:spLocks noChangeArrowheads="1"/>
          </p:cNvSpPr>
          <p:nvPr/>
        </p:nvSpPr>
        <p:spPr bwMode="auto">
          <a:xfrm>
            <a:off x="3981450" y="3708400"/>
            <a:ext cx="592138" cy="2524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874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2097088"/>
            <a:ext cx="8763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742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 dirty="0" smtClean="0"/>
              <a:t>PSD</a:t>
            </a:r>
            <a:endParaRPr lang="en-US" sz="4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2" grpId="0" animBg="1"/>
      <p:bldP spid="4874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1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C7BE-0831-49E3-A97D-F45EDF6CBC9E}" type="slidenum">
              <a:rPr lang="en-US"/>
              <a:pPr/>
              <a:t>15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 dirty="0" smtClean="0">
                <a:solidFill>
                  <a:schemeClr val="tx1"/>
                </a:solidFill>
              </a:rPr>
              <a:t>PSD</a:t>
            </a:r>
            <a:endParaRPr lang="en-US" sz="4200" dirty="0">
              <a:solidFill>
                <a:schemeClr val="tx1"/>
              </a:solidFill>
            </a:endParaRPr>
          </a:p>
        </p:txBody>
      </p:sp>
      <p:grpSp>
        <p:nvGrpSpPr>
          <p:cNvPr id="504946" name="Group 114"/>
          <p:cNvGrpSpPr>
            <a:grpSpLocks/>
          </p:cNvGrpSpPr>
          <p:nvPr/>
        </p:nvGrpSpPr>
        <p:grpSpPr bwMode="auto">
          <a:xfrm>
            <a:off x="304800" y="838200"/>
            <a:ext cx="5942013" cy="5919788"/>
            <a:chOff x="1008" y="528"/>
            <a:chExt cx="3743" cy="3729"/>
          </a:xfrm>
        </p:grpSpPr>
        <p:sp>
          <p:nvSpPr>
            <p:cNvPr id="50483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008" y="528"/>
              <a:ext cx="3743" cy="3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39" name="Rectangle 7"/>
            <p:cNvSpPr>
              <a:spLocks noChangeArrowheads="1"/>
            </p:cNvSpPr>
            <p:nvPr/>
          </p:nvSpPr>
          <p:spPr bwMode="auto">
            <a:xfrm>
              <a:off x="2386" y="4033"/>
              <a:ext cx="143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Total Length (inches)</a:t>
              </a:r>
              <a:endParaRPr lang="en-US"/>
            </a:p>
          </p:txBody>
        </p:sp>
        <p:sp>
          <p:nvSpPr>
            <p:cNvPr id="504840" name="Rectangle 8"/>
            <p:cNvSpPr>
              <a:spLocks noChangeArrowheads="1"/>
            </p:cNvSpPr>
            <p:nvPr/>
          </p:nvSpPr>
          <p:spPr bwMode="auto">
            <a:xfrm rot="16200000">
              <a:off x="667" y="2095"/>
              <a:ext cx="10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Number of LMB</a:t>
              </a:r>
              <a:endParaRPr lang="en-US"/>
            </a:p>
          </p:txBody>
        </p:sp>
        <p:sp>
          <p:nvSpPr>
            <p:cNvPr id="504841" name="Line 9"/>
            <p:cNvSpPr>
              <a:spLocks noChangeShapeType="1"/>
            </p:cNvSpPr>
            <p:nvPr/>
          </p:nvSpPr>
          <p:spPr bwMode="auto">
            <a:xfrm>
              <a:off x="2119" y="3670"/>
              <a:ext cx="2081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2" name="Line 10"/>
            <p:cNvSpPr>
              <a:spLocks noChangeShapeType="1"/>
            </p:cNvSpPr>
            <p:nvPr/>
          </p:nvSpPr>
          <p:spPr bwMode="auto">
            <a:xfrm>
              <a:off x="2119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3" name="Line 11"/>
            <p:cNvSpPr>
              <a:spLocks noChangeShapeType="1"/>
            </p:cNvSpPr>
            <p:nvPr/>
          </p:nvSpPr>
          <p:spPr bwMode="auto">
            <a:xfrm>
              <a:off x="2809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4" name="Line 12"/>
            <p:cNvSpPr>
              <a:spLocks noChangeShapeType="1"/>
            </p:cNvSpPr>
            <p:nvPr/>
          </p:nvSpPr>
          <p:spPr bwMode="auto">
            <a:xfrm>
              <a:off x="3510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5" name="Line 13"/>
            <p:cNvSpPr>
              <a:spLocks noChangeShapeType="1"/>
            </p:cNvSpPr>
            <p:nvPr/>
          </p:nvSpPr>
          <p:spPr bwMode="auto">
            <a:xfrm>
              <a:off x="4200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6" name="Rectangle 14"/>
            <p:cNvSpPr>
              <a:spLocks noChangeArrowheads="1"/>
            </p:cNvSpPr>
            <p:nvPr/>
          </p:nvSpPr>
          <p:spPr bwMode="auto">
            <a:xfrm>
              <a:off x="2045" y="3819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504847" name="Rectangle 15"/>
            <p:cNvSpPr>
              <a:spLocks noChangeArrowheads="1"/>
            </p:cNvSpPr>
            <p:nvPr/>
          </p:nvSpPr>
          <p:spPr bwMode="auto">
            <a:xfrm>
              <a:off x="2693" y="3819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504848" name="Rectangle 16"/>
            <p:cNvSpPr>
              <a:spLocks noChangeArrowheads="1"/>
            </p:cNvSpPr>
            <p:nvPr/>
          </p:nvSpPr>
          <p:spPr bwMode="auto">
            <a:xfrm>
              <a:off x="3394" y="3819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15</a:t>
              </a:r>
              <a:endParaRPr lang="en-US"/>
            </a:p>
          </p:txBody>
        </p:sp>
        <p:sp>
          <p:nvSpPr>
            <p:cNvPr id="504849" name="Rectangle 17"/>
            <p:cNvSpPr>
              <a:spLocks noChangeArrowheads="1"/>
            </p:cNvSpPr>
            <p:nvPr/>
          </p:nvSpPr>
          <p:spPr bwMode="auto">
            <a:xfrm>
              <a:off x="4084" y="3819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20</a:t>
              </a:r>
              <a:endParaRPr lang="en-US"/>
            </a:p>
          </p:txBody>
        </p:sp>
        <p:sp>
          <p:nvSpPr>
            <p:cNvPr id="504850" name="Line 18"/>
            <p:cNvSpPr>
              <a:spLocks noChangeShapeType="1"/>
            </p:cNvSpPr>
            <p:nvPr/>
          </p:nvSpPr>
          <p:spPr bwMode="auto">
            <a:xfrm flipV="1">
              <a:off x="1596" y="1031"/>
              <a:ext cx="0" cy="253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1" name="Line 19"/>
            <p:cNvSpPr>
              <a:spLocks noChangeShapeType="1"/>
            </p:cNvSpPr>
            <p:nvPr/>
          </p:nvSpPr>
          <p:spPr bwMode="auto">
            <a:xfrm flipH="1">
              <a:off x="1512" y="3567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2" name="Line 20"/>
            <p:cNvSpPr>
              <a:spLocks noChangeShapeType="1"/>
            </p:cNvSpPr>
            <p:nvPr/>
          </p:nvSpPr>
          <p:spPr bwMode="auto">
            <a:xfrm flipH="1">
              <a:off x="1512" y="3054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3" name="Line 21"/>
            <p:cNvSpPr>
              <a:spLocks noChangeShapeType="1"/>
            </p:cNvSpPr>
            <p:nvPr/>
          </p:nvSpPr>
          <p:spPr bwMode="auto">
            <a:xfrm flipH="1">
              <a:off x="1512" y="2551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4" name="Line 22"/>
            <p:cNvSpPr>
              <a:spLocks noChangeShapeType="1"/>
            </p:cNvSpPr>
            <p:nvPr/>
          </p:nvSpPr>
          <p:spPr bwMode="auto">
            <a:xfrm flipH="1">
              <a:off x="1512" y="2048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5" name="Line 23"/>
            <p:cNvSpPr>
              <a:spLocks noChangeShapeType="1"/>
            </p:cNvSpPr>
            <p:nvPr/>
          </p:nvSpPr>
          <p:spPr bwMode="auto">
            <a:xfrm flipH="1">
              <a:off x="1512" y="1535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6" name="Line 24"/>
            <p:cNvSpPr>
              <a:spLocks noChangeShapeType="1"/>
            </p:cNvSpPr>
            <p:nvPr/>
          </p:nvSpPr>
          <p:spPr bwMode="auto">
            <a:xfrm flipH="1">
              <a:off x="1512" y="1031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7" name="Rectangle 25"/>
            <p:cNvSpPr>
              <a:spLocks noChangeArrowheads="1"/>
            </p:cNvSpPr>
            <p:nvPr/>
          </p:nvSpPr>
          <p:spPr bwMode="auto">
            <a:xfrm rot="16200000">
              <a:off x="1364" y="3508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504858" name="Rectangle 26"/>
            <p:cNvSpPr>
              <a:spLocks noChangeArrowheads="1"/>
            </p:cNvSpPr>
            <p:nvPr/>
          </p:nvSpPr>
          <p:spPr bwMode="auto">
            <a:xfrm rot="16200000">
              <a:off x="1322" y="2992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20</a:t>
              </a:r>
              <a:endParaRPr lang="en-US"/>
            </a:p>
          </p:txBody>
        </p:sp>
        <p:sp>
          <p:nvSpPr>
            <p:cNvPr id="504859" name="Rectangle 27"/>
            <p:cNvSpPr>
              <a:spLocks noChangeArrowheads="1"/>
            </p:cNvSpPr>
            <p:nvPr/>
          </p:nvSpPr>
          <p:spPr bwMode="auto">
            <a:xfrm rot="16200000">
              <a:off x="1322" y="2491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40</a:t>
              </a:r>
              <a:endParaRPr lang="en-US"/>
            </a:p>
          </p:txBody>
        </p:sp>
        <p:sp>
          <p:nvSpPr>
            <p:cNvPr id="504860" name="Rectangle 28"/>
            <p:cNvSpPr>
              <a:spLocks noChangeArrowheads="1"/>
            </p:cNvSpPr>
            <p:nvPr/>
          </p:nvSpPr>
          <p:spPr bwMode="auto">
            <a:xfrm rot="16200000">
              <a:off x="1322" y="1988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60</a:t>
              </a:r>
              <a:endParaRPr lang="en-US"/>
            </a:p>
          </p:txBody>
        </p:sp>
        <p:sp>
          <p:nvSpPr>
            <p:cNvPr id="504861" name="Rectangle 29"/>
            <p:cNvSpPr>
              <a:spLocks noChangeArrowheads="1"/>
            </p:cNvSpPr>
            <p:nvPr/>
          </p:nvSpPr>
          <p:spPr bwMode="auto">
            <a:xfrm rot="16200000">
              <a:off x="1322" y="1473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80</a:t>
              </a:r>
              <a:endParaRPr lang="en-US"/>
            </a:p>
          </p:txBody>
        </p:sp>
        <p:sp>
          <p:nvSpPr>
            <p:cNvPr id="504862" name="Rectangle 30"/>
            <p:cNvSpPr>
              <a:spLocks noChangeArrowheads="1"/>
            </p:cNvSpPr>
            <p:nvPr/>
          </p:nvSpPr>
          <p:spPr bwMode="auto">
            <a:xfrm rot="16200000">
              <a:off x="1279" y="969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100</a:t>
              </a:r>
              <a:endParaRPr lang="en-US"/>
            </a:p>
          </p:txBody>
        </p:sp>
        <p:sp>
          <p:nvSpPr>
            <p:cNvPr id="504863" name="Rectangle 31"/>
            <p:cNvSpPr>
              <a:spLocks noChangeArrowheads="1"/>
            </p:cNvSpPr>
            <p:nvPr/>
          </p:nvSpPr>
          <p:spPr bwMode="auto">
            <a:xfrm>
              <a:off x="1699" y="3567"/>
              <a:ext cx="74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4" name="Rectangle 32"/>
            <p:cNvSpPr>
              <a:spLocks noChangeArrowheads="1"/>
            </p:cNvSpPr>
            <p:nvPr/>
          </p:nvSpPr>
          <p:spPr bwMode="auto">
            <a:xfrm>
              <a:off x="1699" y="3567"/>
              <a:ext cx="74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5" name="Rectangle 33"/>
            <p:cNvSpPr>
              <a:spLocks noChangeArrowheads="1"/>
            </p:cNvSpPr>
            <p:nvPr/>
          </p:nvSpPr>
          <p:spPr bwMode="auto">
            <a:xfrm>
              <a:off x="1773" y="3567"/>
              <a:ext cx="66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6" name="Rectangle 34"/>
            <p:cNvSpPr>
              <a:spLocks noChangeArrowheads="1"/>
            </p:cNvSpPr>
            <p:nvPr/>
          </p:nvSpPr>
          <p:spPr bwMode="auto">
            <a:xfrm>
              <a:off x="1773" y="3567"/>
              <a:ext cx="66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7" name="Rectangle 35"/>
            <p:cNvSpPr>
              <a:spLocks noChangeArrowheads="1"/>
            </p:cNvSpPr>
            <p:nvPr/>
          </p:nvSpPr>
          <p:spPr bwMode="auto">
            <a:xfrm>
              <a:off x="1839" y="3511"/>
              <a:ext cx="74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8" name="Rectangle 36"/>
            <p:cNvSpPr>
              <a:spLocks noChangeArrowheads="1"/>
            </p:cNvSpPr>
            <p:nvPr/>
          </p:nvSpPr>
          <p:spPr bwMode="auto">
            <a:xfrm>
              <a:off x="1839" y="3511"/>
              <a:ext cx="74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9" name="Rectangle 37"/>
            <p:cNvSpPr>
              <a:spLocks noChangeArrowheads="1"/>
            </p:cNvSpPr>
            <p:nvPr/>
          </p:nvSpPr>
          <p:spPr bwMode="auto">
            <a:xfrm>
              <a:off x="1913" y="3437"/>
              <a:ext cx="66" cy="13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0" name="Rectangle 38"/>
            <p:cNvSpPr>
              <a:spLocks noChangeArrowheads="1"/>
            </p:cNvSpPr>
            <p:nvPr/>
          </p:nvSpPr>
          <p:spPr bwMode="auto">
            <a:xfrm>
              <a:off x="1913" y="3437"/>
              <a:ext cx="66" cy="13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1" name="Rectangle 39"/>
            <p:cNvSpPr>
              <a:spLocks noChangeArrowheads="1"/>
            </p:cNvSpPr>
            <p:nvPr/>
          </p:nvSpPr>
          <p:spPr bwMode="auto">
            <a:xfrm>
              <a:off x="1979" y="3483"/>
              <a:ext cx="74" cy="8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2" name="Rectangle 40"/>
            <p:cNvSpPr>
              <a:spLocks noChangeArrowheads="1"/>
            </p:cNvSpPr>
            <p:nvPr/>
          </p:nvSpPr>
          <p:spPr bwMode="auto">
            <a:xfrm>
              <a:off x="1979" y="3483"/>
              <a:ext cx="74" cy="8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3" name="Rectangle 41"/>
            <p:cNvSpPr>
              <a:spLocks noChangeArrowheads="1"/>
            </p:cNvSpPr>
            <p:nvPr/>
          </p:nvSpPr>
          <p:spPr bwMode="auto">
            <a:xfrm>
              <a:off x="2053" y="3483"/>
              <a:ext cx="66" cy="8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4" name="Rectangle 42"/>
            <p:cNvSpPr>
              <a:spLocks noChangeArrowheads="1"/>
            </p:cNvSpPr>
            <p:nvPr/>
          </p:nvSpPr>
          <p:spPr bwMode="auto">
            <a:xfrm>
              <a:off x="2053" y="3483"/>
              <a:ext cx="66" cy="8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5" name="Rectangle 43"/>
            <p:cNvSpPr>
              <a:spLocks noChangeArrowheads="1"/>
            </p:cNvSpPr>
            <p:nvPr/>
          </p:nvSpPr>
          <p:spPr bwMode="auto">
            <a:xfrm>
              <a:off x="2119" y="3306"/>
              <a:ext cx="65" cy="26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6" name="Rectangle 44"/>
            <p:cNvSpPr>
              <a:spLocks noChangeArrowheads="1"/>
            </p:cNvSpPr>
            <p:nvPr/>
          </p:nvSpPr>
          <p:spPr bwMode="auto">
            <a:xfrm>
              <a:off x="2119" y="3306"/>
              <a:ext cx="65" cy="26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7" name="Rectangle 45"/>
            <p:cNvSpPr>
              <a:spLocks noChangeArrowheads="1"/>
            </p:cNvSpPr>
            <p:nvPr/>
          </p:nvSpPr>
          <p:spPr bwMode="auto">
            <a:xfrm>
              <a:off x="2184" y="2803"/>
              <a:ext cx="75" cy="76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8" name="Rectangle 46"/>
            <p:cNvSpPr>
              <a:spLocks noChangeArrowheads="1"/>
            </p:cNvSpPr>
            <p:nvPr/>
          </p:nvSpPr>
          <p:spPr bwMode="auto">
            <a:xfrm>
              <a:off x="2184" y="2803"/>
              <a:ext cx="75" cy="76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9" name="Rectangle 47"/>
            <p:cNvSpPr>
              <a:spLocks noChangeArrowheads="1"/>
            </p:cNvSpPr>
            <p:nvPr/>
          </p:nvSpPr>
          <p:spPr bwMode="auto">
            <a:xfrm>
              <a:off x="2259" y="1842"/>
              <a:ext cx="65" cy="1725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0" name="Rectangle 48"/>
            <p:cNvSpPr>
              <a:spLocks noChangeArrowheads="1"/>
            </p:cNvSpPr>
            <p:nvPr/>
          </p:nvSpPr>
          <p:spPr bwMode="auto">
            <a:xfrm>
              <a:off x="2259" y="1842"/>
              <a:ext cx="65" cy="172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1" name="Rectangle 49"/>
            <p:cNvSpPr>
              <a:spLocks noChangeArrowheads="1"/>
            </p:cNvSpPr>
            <p:nvPr/>
          </p:nvSpPr>
          <p:spPr bwMode="auto">
            <a:xfrm>
              <a:off x="2324" y="2122"/>
              <a:ext cx="75" cy="1445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2" name="Rectangle 50"/>
            <p:cNvSpPr>
              <a:spLocks noChangeArrowheads="1"/>
            </p:cNvSpPr>
            <p:nvPr/>
          </p:nvSpPr>
          <p:spPr bwMode="auto">
            <a:xfrm>
              <a:off x="2324" y="2122"/>
              <a:ext cx="75" cy="144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3" name="Rectangle 51"/>
            <p:cNvSpPr>
              <a:spLocks noChangeArrowheads="1"/>
            </p:cNvSpPr>
            <p:nvPr/>
          </p:nvSpPr>
          <p:spPr bwMode="auto">
            <a:xfrm>
              <a:off x="2399" y="2980"/>
              <a:ext cx="65" cy="587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4" name="Rectangle 52"/>
            <p:cNvSpPr>
              <a:spLocks noChangeArrowheads="1"/>
            </p:cNvSpPr>
            <p:nvPr/>
          </p:nvSpPr>
          <p:spPr bwMode="auto">
            <a:xfrm>
              <a:off x="2399" y="2980"/>
              <a:ext cx="65" cy="58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5" name="Rectangle 53"/>
            <p:cNvSpPr>
              <a:spLocks noChangeArrowheads="1"/>
            </p:cNvSpPr>
            <p:nvPr/>
          </p:nvSpPr>
          <p:spPr bwMode="auto">
            <a:xfrm>
              <a:off x="2464" y="3334"/>
              <a:ext cx="75" cy="233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6" name="Rectangle 54"/>
            <p:cNvSpPr>
              <a:spLocks noChangeArrowheads="1"/>
            </p:cNvSpPr>
            <p:nvPr/>
          </p:nvSpPr>
          <p:spPr bwMode="auto">
            <a:xfrm>
              <a:off x="2464" y="3334"/>
              <a:ext cx="75" cy="23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7" name="Rectangle 55"/>
            <p:cNvSpPr>
              <a:spLocks noChangeArrowheads="1"/>
            </p:cNvSpPr>
            <p:nvPr/>
          </p:nvSpPr>
          <p:spPr bwMode="auto">
            <a:xfrm>
              <a:off x="2539" y="3054"/>
              <a:ext cx="65" cy="513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8" name="Rectangle 56"/>
            <p:cNvSpPr>
              <a:spLocks noChangeArrowheads="1"/>
            </p:cNvSpPr>
            <p:nvPr/>
          </p:nvSpPr>
          <p:spPr bwMode="auto">
            <a:xfrm>
              <a:off x="2539" y="3054"/>
              <a:ext cx="65" cy="51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9" name="Rectangle 57"/>
            <p:cNvSpPr>
              <a:spLocks noChangeArrowheads="1"/>
            </p:cNvSpPr>
            <p:nvPr/>
          </p:nvSpPr>
          <p:spPr bwMode="auto">
            <a:xfrm>
              <a:off x="2604" y="2448"/>
              <a:ext cx="65" cy="1119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0" name="Rectangle 58"/>
            <p:cNvSpPr>
              <a:spLocks noChangeArrowheads="1"/>
            </p:cNvSpPr>
            <p:nvPr/>
          </p:nvSpPr>
          <p:spPr bwMode="auto">
            <a:xfrm>
              <a:off x="2604" y="2448"/>
              <a:ext cx="65" cy="1119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1" name="Rectangle 59"/>
            <p:cNvSpPr>
              <a:spLocks noChangeArrowheads="1"/>
            </p:cNvSpPr>
            <p:nvPr/>
          </p:nvSpPr>
          <p:spPr bwMode="auto">
            <a:xfrm>
              <a:off x="2669" y="2197"/>
              <a:ext cx="75" cy="137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2" name="Rectangle 60"/>
            <p:cNvSpPr>
              <a:spLocks noChangeArrowheads="1"/>
            </p:cNvSpPr>
            <p:nvPr/>
          </p:nvSpPr>
          <p:spPr bwMode="auto">
            <a:xfrm>
              <a:off x="2669" y="2197"/>
              <a:ext cx="75" cy="137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3" name="Rectangle 61"/>
            <p:cNvSpPr>
              <a:spLocks noChangeArrowheads="1"/>
            </p:cNvSpPr>
            <p:nvPr/>
          </p:nvSpPr>
          <p:spPr bwMode="auto">
            <a:xfrm>
              <a:off x="2744" y="1945"/>
              <a:ext cx="65" cy="1622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4" name="Rectangle 62"/>
            <p:cNvSpPr>
              <a:spLocks noChangeArrowheads="1"/>
            </p:cNvSpPr>
            <p:nvPr/>
          </p:nvSpPr>
          <p:spPr bwMode="auto">
            <a:xfrm>
              <a:off x="2744" y="1945"/>
              <a:ext cx="65" cy="162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5" name="Rectangle 63"/>
            <p:cNvSpPr>
              <a:spLocks noChangeArrowheads="1"/>
            </p:cNvSpPr>
            <p:nvPr/>
          </p:nvSpPr>
          <p:spPr bwMode="auto">
            <a:xfrm>
              <a:off x="2809" y="798"/>
              <a:ext cx="75" cy="2769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6" name="Rectangle 64"/>
            <p:cNvSpPr>
              <a:spLocks noChangeArrowheads="1"/>
            </p:cNvSpPr>
            <p:nvPr/>
          </p:nvSpPr>
          <p:spPr bwMode="auto">
            <a:xfrm>
              <a:off x="2809" y="798"/>
              <a:ext cx="75" cy="2769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7" name="Rectangle 65"/>
            <p:cNvSpPr>
              <a:spLocks noChangeArrowheads="1"/>
            </p:cNvSpPr>
            <p:nvPr/>
          </p:nvSpPr>
          <p:spPr bwMode="auto">
            <a:xfrm>
              <a:off x="2884" y="1591"/>
              <a:ext cx="66" cy="197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8" name="Rectangle 66"/>
            <p:cNvSpPr>
              <a:spLocks noChangeArrowheads="1"/>
            </p:cNvSpPr>
            <p:nvPr/>
          </p:nvSpPr>
          <p:spPr bwMode="auto">
            <a:xfrm>
              <a:off x="2884" y="1591"/>
              <a:ext cx="66" cy="197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9" name="Rectangle 67"/>
            <p:cNvSpPr>
              <a:spLocks noChangeArrowheads="1"/>
            </p:cNvSpPr>
            <p:nvPr/>
          </p:nvSpPr>
          <p:spPr bwMode="auto">
            <a:xfrm>
              <a:off x="2950" y="1591"/>
              <a:ext cx="74" cy="197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0" name="Rectangle 68"/>
            <p:cNvSpPr>
              <a:spLocks noChangeArrowheads="1"/>
            </p:cNvSpPr>
            <p:nvPr/>
          </p:nvSpPr>
          <p:spPr bwMode="auto">
            <a:xfrm>
              <a:off x="2950" y="1591"/>
              <a:ext cx="74" cy="197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1" name="Rectangle 69"/>
            <p:cNvSpPr>
              <a:spLocks noChangeArrowheads="1"/>
            </p:cNvSpPr>
            <p:nvPr/>
          </p:nvSpPr>
          <p:spPr bwMode="auto">
            <a:xfrm>
              <a:off x="3024" y="1460"/>
              <a:ext cx="66" cy="2107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2" name="Rectangle 70"/>
            <p:cNvSpPr>
              <a:spLocks noChangeArrowheads="1"/>
            </p:cNvSpPr>
            <p:nvPr/>
          </p:nvSpPr>
          <p:spPr bwMode="auto">
            <a:xfrm>
              <a:off x="3024" y="1460"/>
              <a:ext cx="66" cy="210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3" name="Rectangle 71"/>
            <p:cNvSpPr>
              <a:spLocks noChangeArrowheads="1"/>
            </p:cNvSpPr>
            <p:nvPr/>
          </p:nvSpPr>
          <p:spPr bwMode="auto">
            <a:xfrm>
              <a:off x="3090" y="1414"/>
              <a:ext cx="65" cy="2153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4" name="Rectangle 72"/>
            <p:cNvSpPr>
              <a:spLocks noChangeArrowheads="1"/>
            </p:cNvSpPr>
            <p:nvPr/>
          </p:nvSpPr>
          <p:spPr bwMode="auto">
            <a:xfrm>
              <a:off x="3090" y="1414"/>
              <a:ext cx="65" cy="215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5" name="Rectangle 73"/>
            <p:cNvSpPr>
              <a:spLocks noChangeArrowheads="1"/>
            </p:cNvSpPr>
            <p:nvPr/>
          </p:nvSpPr>
          <p:spPr bwMode="auto">
            <a:xfrm>
              <a:off x="3155" y="2402"/>
              <a:ext cx="75" cy="1165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6" name="Rectangle 74"/>
            <p:cNvSpPr>
              <a:spLocks noChangeArrowheads="1"/>
            </p:cNvSpPr>
            <p:nvPr/>
          </p:nvSpPr>
          <p:spPr bwMode="auto">
            <a:xfrm>
              <a:off x="3155" y="2402"/>
              <a:ext cx="75" cy="116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7" name="Rectangle 75"/>
            <p:cNvSpPr>
              <a:spLocks noChangeArrowheads="1"/>
            </p:cNvSpPr>
            <p:nvPr/>
          </p:nvSpPr>
          <p:spPr bwMode="auto">
            <a:xfrm>
              <a:off x="3230" y="2579"/>
              <a:ext cx="65" cy="98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8" name="Rectangle 76"/>
            <p:cNvSpPr>
              <a:spLocks noChangeArrowheads="1"/>
            </p:cNvSpPr>
            <p:nvPr/>
          </p:nvSpPr>
          <p:spPr bwMode="auto">
            <a:xfrm>
              <a:off x="3230" y="2579"/>
              <a:ext cx="65" cy="9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9" name="Rectangle 77"/>
            <p:cNvSpPr>
              <a:spLocks noChangeArrowheads="1"/>
            </p:cNvSpPr>
            <p:nvPr/>
          </p:nvSpPr>
          <p:spPr bwMode="auto">
            <a:xfrm>
              <a:off x="3295" y="2859"/>
              <a:ext cx="75" cy="70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0" name="Rectangle 78"/>
            <p:cNvSpPr>
              <a:spLocks noChangeArrowheads="1"/>
            </p:cNvSpPr>
            <p:nvPr/>
          </p:nvSpPr>
          <p:spPr bwMode="auto">
            <a:xfrm>
              <a:off x="3295" y="2859"/>
              <a:ext cx="75" cy="70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1" name="Rectangle 79"/>
            <p:cNvSpPr>
              <a:spLocks noChangeArrowheads="1"/>
            </p:cNvSpPr>
            <p:nvPr/>
          </p:nvSpPr>
          <p:spPr bwMode="auto">
            <a:xfrm>
              <a:off x="3370" y="3129"/>
              <a:ext cx="65" cy="43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2" name="Rectangle 80"/>
            <p:cNvSpPr>
              <a:spLocks noChangeArrowheads="1"/>
            </p:cNvSpPr>
            <p:nvPr/>
          </p:nvSpPr>
          <p:spPr bwMode="auto">
            <a:xfrm>
              <a:off x="3370" y="3129"/>
              <a:ext cx="65" cy="43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3" name="Rectangle 81"/>
            <p:cNvSpPr>
              <a:spLocks noChangeArrowheads="1"/>
            </p:cNvSpPr>
            <p:nvPr/>
          </p:nvSpPr>
          <p:spPr bwMode="auto">
            <a:xfrm>
              <a:off x="3435" y="3437"/>
              <a:ext cx="75" cy="13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4" name="Rectangle 82"/>
            <p:cNvSpPr>
              <a:spLocks noChangeArrowheads="1"/>
            </p:cNvSpPr>
            <p:nvPr/>
          </p:nvSpPr>
          <p:spPr bwMode="auto">
            <a:xfrm>
              <a:off x="3435" y="3437"/>
              <a:ext cx="75" cy="13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5" name="Rectangle 83"/>
            <p:cNvSpPr>
              <a:spLocks noChangeArrowheads="1"/>
            </p:cNvSpPr>
            <p:nvPr/>
          </p:nvSpPr>
          <p:spPr bwMode="auto">
            <a:xfrm>
              <a:off x="3510" y="3437"/>
              <a:ext cx="65" cy="13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6" name="Rectangle 84"/>
            <p:cNvSpPr>
              <a:spLocks noChangeArrowheads="1"/>
            </p:cNvSpPr>
            <p:nvPr/>
          </p:nvSpPr>
          <p:spPr bwMode="auto">
            <a:xfrm>
              <a:off x="3510" y="3437"/>
              <a:ext cx="65" cy="13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7" name="Rectangle 85"/>
            <p:cNvSpPr>
              <a:spLocks noChangeArrowheads="1"/>
            </p:cNvSpPr>
            <p:nvPr/>
          </p:nvSpPr>
          <p:spPr bwMode="auto">
            <a:xfrm>
              <a:off x="3575" y="3511"/>
              <a:ext cx="65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8" name="Rectangle 86"/>
            <p:cNvSpPr>
              <a:spLocks noChangeArrowheads="1"/>
            </p:cNvSpPr>
            <p:nvPr/>
          </p:nvSpPr>
          <p:spPr bwMode="auto">
            <a:xfrm>
              <a:off x="3575" y="3511"/>
              <a:ext cx="65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9" name="Rectangle 87"/>
            <p:cNvSpPr>
              <a:spLocks noChangeArrowheads="1"/>
            </p:cNvSpPr>
            <p:nvPr/>
          </p:nvSpPr>
          <p:spPr bwMode="auto">
            <a:xfrm>
              <a:off x="3640" y="3567"/>
              <a:ext cx="75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0" name="Rectangle 88"/>
            <p:cNvSpPr>
              <a:spLocks noChangeArrowheads="1"/>
            </p:cNvSpPr>
            <p:nvPr/>
          </p:nvSpPr>
          <p:spPr bwMode="auto">
            <a:xfrm>
              <a:off x="3640" y="3567"/>
              <a:ext cx="75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1" name="Rectangle 89"/>
            <p:cNvSpPr>
              <a:spLocks noChangeArrowheads="1"/>
            </p:cNvSpPr>
            <p:nvPr/>
          </p:nvSpPr>
          <p:spPr bwMode="auto">
            <a:xfrm>
              <a:off x="3715" y="3567"/>
              <a:ext cx="65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2" name="Rectangle 90"/>
            <p:cNvSpPr>
              <a:spLocks noChangeArrowheads="1"/>
            </p:cNvSpPr>
            <p:nvPr/>
          </p:nvSpPr>
          <p:spPr bwMode="auto">
            <a:xfrm>
              <a:off x="3715" y="3567"/>
              <a:ext cx="65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3" name="Rectangle 91"/>
            <p:cNvSpPr>
              <a:spLocks noChangeArrowheads="1"/>
            </p:cNvSpPr>
            <p:nvPr/>
          </p:nvSpPr>
          <p:spPr bwMode="auto">
            <a:xfrm>
              <a:off x="3780" y="3567"/>
              <a:ext cx="75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4" name="Rectangle 92"/>
            <p:cNvSpPr>
              <a:spLocks noChangeArrowheads="1"/>
            </p:cNvSpPr>
            <p:nvPr/>
          </p:nvSpPr>
          <p:spPr bwMode="auto">
            <a:xfrm>
              <a:off x="3780" y="3567"/>
              <a:ext cx="75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5" name="Rectangle 93"/>
            <p:cNvSpPr>
              <a:spLocks noChangeArrowheads="1"/>
            </p:cNvSpPr>
            <p:nvPr/>
          </p:nvSpPr>
          <p:spPr bwMode="auto">
            <a:xfrm>
              <a:off x="3855" y="3465"/>
              <a:ext cx="65" cy="102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6" name="Rectangle 94"/>
            <p:cNvSpPr>
              <a:spLocks noChangeArrowheads="1"/>
            </p:cNvSpPr>
            <p:nvPr/>
          </p:nvSpPr>
          <p:spPr bwMode="auto">
            <a:xfrm>
              <a:off x="3855" y="3465"/>
              <a:ext cx="65" cy="10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7" name="Rectangle 95"/>
            <p:cNvSpPr>
              <a:spLocks noChangeArrowheads="1"/>
            </p:cNvSpPr>
            <p:nvPr/>
          </p:nvSpPr>
          <p:spPr bwMode="auto">
            <a:xfrm>
              <a:off x="3920" y="3511"/>
              <a:ext cx="75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8" name="Rectangle 96"/>
            <p:cNvSpPr>
              <a:spLocks noChangeArrowheads="1"/>
            </p:cNvSpPr>
            <p:nvPr/>
          </p:nvSpPr>
          <p:spPr bwMode="auto">
            <a:xfrm>
              <a:off x="3920" y="3511"/>
              <a:ext cx="75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9" name="Rectangle 97"/>
            <p:cNvSpPr>
              <a:spLocks noChangeArrowheads="1"/>
            </p:cNvSpPr>
            <p:nvPr/>
          </p:nvSpPr>
          <p:spPr bwMode="auto">
            <a:xfrm>
              <a:off x="3995" y="3511"/>
              <a:ext cx="65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0" name="Rectangle 98"/>
            <p:cNvSpPr>
              <a:spLocks noChangeArrowheads="1"/>
            </p:cNvSpPr>
            <p:nvPr/>
          </p:nvSpPr>
          <p:spPr bwMode="auto">
            <a:xfrm>
              <a:off x="3995" y="3511"/>
              <a:ext cx="65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1" name="Rectangle 99"/>
            <p:cNvSpPr>
              <a:spLocks noChangeArrowheads="1"/>
            </p:cNvSpPr>
            <p:nvPr/>
          </p:nvSpPr>
          <p:spPr bwMode="auto">
            <a:xfrm>
              <a:off x="4060" y="3539"/>
              <a:ext cx="66" cy="2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2" name="Rectangle 100"/>
            <p:cNvSpPr>
              <a:spLocks noChangeArrowheads="1"/>
            </p:cNvSpPr>
            <p:nvPr/>
          </p:nvSpPr>
          <p:spPr bwMode="auto">
            <a:xfrm>
              <a:off x="4060" y="3539"/>
              <a:ext cx="66" cy="2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3" name="Rectangle 101"/>
            <p:cNvSpPr>
              <a:spLocks noChangeArrowheads="1"/>
            </p:cNvSpPr>
            <p:nvPr/>
          </p:nvSpPr>
          <p:spPr bwMode="auto">
            <a:xfrm>
              <a:off x="4126" y="3511"/>
              <a:ext cx="74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4" name="Rectangle 102"/>
            <p:cNvSpPr>
              <a:spLocks noChangeArrowheads="1"/>
            </p:cNvSpPr>
            <p:nvPr/>
          </p:nvSpPr>
          <p:spPr bwMode="auto">
            <a:xfrm>
              <a:off x="4126" y="3511"/>
              <a:ext cx="74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5" name="Rectangle 103"/>
            <p:cNvSpPr>
              <a:spLocks noChangeArrowheads="1"/>
            </p:cNvSpPr>
            <p:nvPr/>
          </p:nvSpPr>
          <p:spPr bwMode="auto">
            <a:xfrm>
              <a:off x="4200" y="3483"/>
              <a:ext cx="66" cy="8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6" name="Rectangle 104"/>
            <p:cNvSpPr>
              <a:spLocks noChangeArrowheads="1"/>
            </p:cNvSpPr>
            <p:nvPr/>
          </p:nvSpPr>
          <p:spPr bwMode="auto">
            <a:xfrm>
              <a:off x="4200" y="3483"/>
              <a:ext cx="66" cy="8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7" name="Rectangle 105"/>
            <p:cNvSpPr>
              <a:spLocks noChangeArrowheads="1"/>
            </p:cNvSpPr>
            <p:nvPr/>
          </p:nvSpPr>
          <p:spPr bwMode="auto">
            <a:xfrm>
              <a:off x="4266" y="3567"/>
              <a:ext cx="74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8" name="Rectangle 106"/>
            <p:cNvSpPr>
              <a:spLocks noChangeArrowheads="1"/>
            </p:cNvSpPr>
            <p:nvPr/>
          </p:nvSpPr>
          <p:spPr bwMode="auto">
            <a:xfrm>
              <a:off x="4266" y="3567"/>
              <a:ext cx="74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9" name="Rectangle 107"/>
            <p:cNvSpPr>
              <a:spLocks noChangeArrowheads="1"/>
            </p:cNvSpPr>
            <p:nvPr/>
          </p:nvSpPr>
          <p:spPr bwMode="auto">
            <a:xfrm>
              <a:off x="4340" y="3567"/>
              <a:ext cx="66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0" name="Rectangle 108"/>
            <p:cNvSpPr>
              <a:spLocks noChangeArrowheads="1"/>
            </p:cNvSpPr>
            <p:nvPr/>
          </p:nvSpPr>
          <p:spPr bwMode="auto">
            <a:xfrm>
              <a:off x="4340" y="3567"/>
              <a:ext cx="66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1" name="Rectangle 109"/>
            <p:cNvSpPr>
              <a:spLocks noChangeArrowheads="1"/>
            </p:cNvSpPr>
            <p:nvPr/>
          </p:nvSpPr>
          <p:spPr bwMode="auto">
            <a:xfrm>
              <a:off x="4406" y="3567"/>
              <a:ext cx="74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2" name="Rectangle 110"/>
            <p:cNvSpPr>
              <a:spLocks noChangeArrowheads="1"/>
            </p:cNvSpPr>
            <p:nvPr/>
          </p:nvSpPr>
          <p:spPr bwMode="auto">
            <a:xfrm>
              <a:off x="4406" y="3567"/>
              <a:ext cx="74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4943" name="Line 111"/>
          <p:cNvSpPr>
            <a:spLocks noChangeShapeType="1"/>
          </p:cNvSpPr>
          <p:nvPr/>
        </p:nvSpPr>
        <p:spPr bwMode="auto">
          <a:xfrm flipV="1">
            <a:off x="2735263" y="1905000"/>
            <a:ext cx="7937" cy="3921125"/>
          </a:xfrm>
          <a:prstGeom prst="line">
            <a:avLst/>
          </a:prstGeom>
          <a:noFill/>
          <a:ln w="301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4" name="Line 112"/>
          <p:cNvSpPr>
            <a:spLocks noChangeShapeType="1"/>
          </p:cNvSpPr>
          <p:nvPr/>
        </p:nvSpPr>
        <p:spPr bwMode="auto">
          <a:xfrm flipV="1">
            <a:off x="3608388" y="1298575"/>
            <a:ext cx="1587" cy="4527550"/>
          </a:xfrm>
          <a:prstGeom prst="line">
            <a:avLst/>
          </a:prstGeom>
          <a:noFill/>
          <a:ln w="30163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7" name="Line 115"/>
          <p:cNvSpPr>
            <a:spLocks noChangeShapeType="1"/>
          </p:cNvSpPr>
          <p:nvPr/>
        </p:nvSpPr>
        <p:spPr bwMode="auto">
          <a:xfrm flipH="1" flipV="1">
            <a:off x="2751138" y="1905000"/>
            <a:ext cx="3802062" cy="0"/>
          </a:xfrm>
          <a:prstGeom prst="line">
            <a:avLst/>
          </a:prstGeom>
          <a:noFill/>
          <a:ln w="301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8" name="Line 116"/>
          <p:cNvSpPr>
            <a:spLocks noChangeShapeType="1"/>
          </p:cNvSpPr>
          <p:nvPr/>
        </p:nvSpPr>
        <p:spPr bwMode="auto">
          <a:xfrm flipH="1" flipV="1">
            <a:off x="3606800" y="1311275"/>
            <a:ext cx="2897188" cy="3175"/>
          </a:xfrm>
          <a:prstGeom prst="line">
            <a:avLst/>
          </a:prstGeom>
          <a:noFill/>
          <a:ln w="30163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9" name="Text Box 117"/>
          <p:cNvSpPr txBox="1">
            <a:spLocks noChangeArrowheads="1"/>
          </p:cNvSpPr>
          <p:nvPr/>
        </p:nvSpPr>
        <p:spPr bwMode="auto">
          <a:xfrm>
            <a:off x="2565400" y="57531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504950" name="Text Box 118"/>
          <p:cNvSpPr txBox="1">
            <a:spLocks noChangeArrowheads="1"/>
          </p:cNvSpPr>
          <p:nvPr/>
        </p:nvSpPr>
        <p:spPr bwMode="auto">
          <a:xfrm>
            <a:off x="6553200" y="16764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773</a:t>
            </a:r>
          </a:p>
        </p:txBody>
      </p:sp>
      <p:sp>
        <p:nvSpPr>
          <p:cNvPr id="504951" name="Text Box 119"/>
          <p:cNvSpPr txBox="1">
            <a:spLocks noChangeArrowheads="1"/>
          </p:cNvSpPr>
          <p:nvPr/>
        </p:nvSpPr>
        <p:spPr bwMode="auto">
          <a:xfrm>
            <a:off x="3327400" y="57531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504952" name="Text Box 120"/>
          <p:cNvSpPr txBox="1">
            <a:spLocks noChangeArrowheads="1"/>
          </p:cNvSpPr>
          <p:nvPr/>
        </p:nvSpPr>
        <p:spPr bwMode="auto">
          <a:xfrm>
            <a:off x="6562725" y="10668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253</a:t>
            </a:r>
          </a:p>
        </p:txBody>
      </p:sp>
      <p:sp>
        <p:nvSpPr>
          <p:cNvPr id="504953" name="Line 121"/>
          <p:cNvSpPr>
            <a:spLocks noChangeShapeType="1"/>
          </p:cNvSpPr>
          <p:nvPr/>
        </p:nvSpPr>
        <p:spPr bwMode="auto">
          <a:xfrm>
            <a:off x="6553200" y="1600200"/>
            <a:ext cx="6858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954" name="Text Box 122"/>
          <p:cNvSpPr txBox="1">
            <a:spLocks noChangeArrowheads="1"/>
          </p:cNvSpPr>
          <p:nvPr/>
        </p:nvSpPr>
        <p:spPr bwMode="auto">
          <a:xfrm>
            <a:off x="7307263" y="13716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= 0.327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6007" y="838200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Quality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08099" y="145798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Stock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943" grpId="0" animBg="1"/>
      <p:bldP spid="504944" grpId="0" animBg="1"/>
      <p:bldP spid="504947" grpId="0" animBg="1"/>
      <p:bldP spid="504948" grpId="0" animBg="1"/>
      <p:bldP spid="504949" grpId="0"/>
      <p:bldP spid="504950" grpId="0"/>
      <p:bldP spid="504951" grpId="0"/>
      <p:bldP spid="504952" grpId="0"/>
      <p:bldP spid="504953" grpId="0" animBg="1"/>
      <p:bldP spid="504954" grpId="0"/>
      <p:bldP spid="2" grpId="0"/>
      <p:bldP spid="1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PSD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24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4267200" cy="599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1981200" y="896112"/>
            <a:ext cx="228600" cy="152400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24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9750" y="833439"/>
            <a:ext cx="1764063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29200" y="57150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Stone and Lott.  2002</a:t>
            </a:r>
            <a:r>
              <a:rPr lang="en-US" sz="1200" i="1" dirty="0" smtClean="0"/>
              <a:t>. North American Journal of Fisheries Management 22:975–984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57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PSD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25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25" y="985837"/>
            <a:ext cx="755015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5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888" y="5246687"/>
            <a:ext cx="76406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43000" y="63246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</a:t>
            </a:r>
            <a:r>
              <a:rPr lang="en-US" sz="1200" dirty="0" err="1" smtClean="0"/>
              <a:t>Paukert</a:t>
            </a:r>
            <a:r>
              <a:rPr lang="en-US" sz="1200" dirty="0" smtClean="0"/>
              <a:t> et al.  2002</a:t>
            </a:r>
            <a:r>
              <a:rPr lang="en-US" sz="1200" i="1" dirty="0" smtClean="0"/>
              <a:t>. North American Journal of Fisheries Management 22:86–95.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26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PSD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26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98576"/>
            <a:ext cx="5105400" cy="603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15001" y="35814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Pierce et al.  2003</a:t>
            </a:r>
            <a:r>
              <a:rPr lang="en-US" sz="1200" i="1" dirty="0" smtClean="0"/>
              <a:t>. North American Journal of Fisheries Management </a:t>
            </a:r>
            <a:r>
              <a:rPr lang="en-US" sz="1200" dirty="0" smtClean="0"/>
              <a:t>23:331–339</a:t>
            </a:r>
            <a:r>
              <a:rPr lang="en-US" sz="1200" i="1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47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Structure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C0C0"/>
                </a:solidFill>
              </a:rPr>
              <a:t>Length frequencies</a:t>
            </a:r>
          </a:p>
          <a:p>
            <a:endParaRPr lang="en-US" dirty="0">
              <a:solidFill>
                <a:srgbClr val="C0C0C0"/>
              </a:solidFill>
            </a:endParaRPr>
          </a:p>
          <a:p>
            <a:r>
              <a:rPr lang="en-US" dirty="0" smtClean="0">
                <a:solidFill>
                  <a:srgbClr val="C0C0C0"/>
                </a:solidFill>
              </a:rPr>
              <a:t>Proportional Size Distribution (PSD)</a:t>
            </a:r>
          </a:p>
          <a:p>
            <a:endParaRPr lang="en-US" dirty="0"/>
          </a:p>
          <a:p>
            <a:r>
              <a:rPr lang="en-US" dirty="0" smtClean="0"/>
              <a:t>Proportional Size Distribution (PSD-X)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Structure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frequencies</a:t>
            </a:r>
          </a:p>
          <a:p>
            <a:endParaRPr lang="en-US" dirty="0"/>
          </a:p>
          <a:p>
            <a:r>
              <a:rPr lang="en-US" dirty="0" smtClean="0"/>
              <a:t>Proportional Size Distribution (PSD)</a:t>
            </a:r>
          </a:p>
          <a:p>
            <a:pPr lvl="1"/>
            <a:r>
              <a:rPr lang="en-US" dirty="0" smtClean="0"/>
              <a:t>was “Proportional Stock Density”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Proportional Size Distribution (PSD-X)</a:t>
            </a:r>
          </a:p>
          <a:p>
            <a:pPr lvl="1"/>
            <a:r>
              <a:rPr lang="en-US" dirty="0" smtClean="0"/>
              <a:t>was “Relative Stock Density”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6DF681-759F-40F8-A60C-98CA56A2D218}" type="slidenum">
              <a:rPr lang="en-US"/>
              <a:pPr/>
              <a:t>20</a:t>
            </a:fld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>
                <a:solidFill>
                  <a:schemeClr val="tx1"/>
                </a:solidFill>
              </a:rPr>
              <a:t>Size Structure – Summary Measure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  <a:noFill/>
          <a:ln/>
        </p:spPr>
        <p:txBody>
          <a:bodyPr/>
          <a:lstStyle/>
          <a:p>
            <a:r>
              <a:rPr lang="en-US" dirty="0" smtClean="0"/>
              <a:t>Proportional Size Distribution (</a:t>
            </a:r>
            <a:r>
              <a:rPr lang="en-US" i="1" dirty="0"/>
              <a:t>P</a:t>
            </a:r>
            <a:r>
              <a:rPr lang="en-US" i="1" dirty="0" smtClean="0"/>
              <a:t>SD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SD-P </a:t>
            </a:r>
            <a:r>
              <a:rPr lang="en-US" dirty="0" smtClean="0">
                <a:sym typeface="Wingdings" pitchFamily="2" charset="2"/>
              </a:rPr>
              <a:t> numerator is “preferred” fish.</a:t>
            </a:r>
          </a:p>
          <a:p>
            <a:pPr lvl="1"/>
            <a:r>
              <a:rPr lang="en-US" dirty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SD-15 </a:t>
            </a:r>
            <a:r>
              <a:rPr lang="en-US" smtClean="0">
                <a:sym typeface="Wingdings" pitchFamily="2" charset="2"/>
              </a:rPr>
              <a:t> numerator </a:t>
            </a:r>
            <a:r>
              <a:rPr lang="en-US" dirty="0" smtClean="0">
                <a:sym typeface="Wingdings" pitchFamily="2" charset="2"/>
              </a:rPr>
              <a:t>is </a:t>
            </a:r>
            <a:r>
              <a:rPr lang="en-US" u="sng" dirty="0" smtClean="0">
                <a:sym typeface="Wingdings" pitchFamily="2" charset="2"/>
              </a:rPr>
              <a:t>&gt;</a:t>
            </a:r>
            <a:r>
              <a:rPr lang="en-US" dirty="0" smtClean="0">
                <a:sym typeface="Wingdings" pitchFamily="2" charset="2"/>
              </a:rPr>
              <a:t>15 fish.</a:t>
            </a:r>
            <a:endParaRPr lang="en-US" dirty="0"/>
          </a:p>
        </p:txBody>
      </p:sp>
      <p:graphicFrame>
        <p:nvGraphicFramePr>
          <p:cNvPr id="485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035978"/>
              </p:ext>
            </p:extLst>
          </p:nvPr>
        </p:nvGraphicFramePr>
        <p:xfrm>
          <a:off x="2276475" y="2044700"/>
          <a:ext cx="43640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08" name="Equation" r:id="rId4" imgW="1701720" imgH="393480" progId="Equation.3">
                  <p:embed/>
                </p:oleObj>
              </mc:Choice>
              <mc:Fallback>
                <p:oleObj name="Equation" r:id="rId4" imgW="1701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2044700"/>
                        <a:ext cx="436403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3594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48A8CD-50E7-4BDB-A798-B6B74A468911}" type="slidenum">
              <a:rPr lang="en-US"/>
              <a:pPr/>
              <a:t>21</a:t>
            </a:fld>
            <a:endParaRPr lang="en-US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0"/>
            <a:ext cx="9012237" cy="715962"/>
          </a:xfrm>
        </p:spPr>
        <p:txBody>
          <a:bodyPr/>
          <a:lstStyle/>
          <a:p>
            <a:r>
              <a:rPr lang="en-US" dirty="0" smtClean="0"/>
              <a:t>PSD – Interpretation</a:t>
            </a:r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Many </a:t>
            </a:r>
            <a:r>
              <a:rPr lang="en-US" dirty="0"/>
              <a:t>authors suggest that </a:t>
            </a:r>
            <a:r>
              <a:rPr lang="en-US" dirty="0" smtClean="0"/>
              <a:t>values </a:t>
            </a:r>
            <a:r>
              <a:rPr lang="en-US" dirty="0"/>
              <a:t>of 40-60 or 30-70 represent “balanced” populations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4400" dirty="0" smtClean="0"/>
          </a:p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sz="3200" dirty="0"/>
              <a:t>May depend on management goals.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18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6870" y="1650750"/>
            <a:ext cx="6087930" cy="2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079460"/>
            <a:ext cx="6553200" cy="177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6618AD-C437-4219-9A49-E4BCA2EC4EE6}" type="slidenum">
              <a:rPr lang="en-US"/>
              <a:pPr/>
              <a:t>22</a:t>
            </a:fld>
            <a:endParaRPr lang="en-US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To strengthen conclusions of PSD analysis: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Evaluate </a:t>
            </a:r>
            <a:r>
              <a:rPr lang="en-US" dirty="0">
                <a:cs typeface="Times New Roman" pitchFamily="18" charset="0"/>
              </a:rPr>
              <a:t>condition, growth, and mortality of target species and other species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lvl="1"/>
            <a:endParaRPr lang="en-US" sz="1400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Determine if </a:t>
            </a:r>
            <a:r>
              <a:rPr lang="en-US" dirty="0" smtClean="0">
                <a:cs typeface="Times New Roman" pitchFamily="18" charset="0"/>
              </a:rPr>
              <a:t>PSD, </a:t>
            </a:r>
            <a:r>
              <a:rPr lang="en-US" dirty="0">
                <a:cs typeface="Times New Roman" pitchFamily="18" charset="0"/>
              </a:rPr>
              <a:t>condition, growth, and mortality of all species are consistent with a single interpretation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lvl="1"/>
            <a:endParaRPr lang="en-US" sz="1400" dirty="0" smtClean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Evaluate </a:t>
            </a:r>
            <a:r>
              <a:rPr lang="en-US" dirty="0" smtClean="0">
                <a:cs typeface="Times New Roman" pitchFamily="18" charset="0"/>
              </a:rPr>
              <a:t>PSD </a:t>
            </a:r>
            <a:r>
              <a:rPr lang="en-US" dirty="0">
                <a:cs typeface="Times New Roman" pitchFamily="18" charset="0"/>
              </a:rPr>
              <a:t>of other prey or predator species in the fish community</a:t>
            </a:r>
            <a:r>
              <a:rPr lang="en-US" dirty="0" smtClean="0">
                <a:cs typeface="Times New Roman" pitchFamily="18" charset="0"/>
              </a:rPr>
              <a:t>.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>
                <a:solidFill>
                  <a:schemeClr val="tx1"/>
                </a:solidFill>
              </a:rPr>
              <a:t>Size Structure –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778476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C5D06E-FEB5-4F40-BEE8-DA5E835282E4}" type="slidenum">
              <a:rPr lang="en-US"/>
              <a:pPr/>
              <a:t>23</a:t>
            </a:fld>
            <a:endParaRPr lang="en-US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Size Structure – Interpreting PSD</a:t>
            </a:r>
          </a:p>
        </p:txBody>
      </p:sp>
      <p:grpSp>
        <p:nvGrpSpPr>
          <p:cNvPr id="508122" name="Group 508121"/>
          <p:cNvGrpSpPr/>
          <p:nvPr/>
        </p:nvGrpSpPr>
        <p:grpSpPr>
          <a:xfrm>
            <a:off x="1851926" y="1014413"/>
            <a:ext cx="5570137" cy="5580062"/>
            <a:chOff x="1851926" y="1014413"/>
            <a:chExt cx="5570137" cy="5580062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2698750" y="5826125"/>
              <a:ext cx="44148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698750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587750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460875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351463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224588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113588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638925" y="5943600"/>
              <a:ext cx="2349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61250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334375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24963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098088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20413" y="5943600"/>
              <a:ext cx="5016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2535238" y="1266825"/>
              <a:ext cx="0" cy="439578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2401888" y="5662613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2401888" y="4775200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401888" y="3902075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2401888" y="3028950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401888" y="2155825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401888" y="1266825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 rot="16200000">
              <a:off x="2215463" y="5507038"/>
              <a:ext cx="2349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 rot="16200000">
              <a:off x="2148788" y="4618038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2148788" y="37465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2148788" y="2873375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2148788" y="1998663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2082113" y="1109663"/>
              <a:ext cx="5016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8032" name="Rectangle 31"/>
            <p:cNvSpPr>
              <a:spLocks noChangeArrowheads="1"/>
            </p:cNvSpPr>
            <p:nvPr/>
          </p:nvSpPr>
          <p:spPr bwMode="auto">
            <a:xfrm>
              <a:off x="2535238" y="1104900"/>
              <a:ext cx="4741862" cy="472122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3" name="Rectangle 32"/>
            <p:cNvSpPr>
              <a:spLocks noChangeArrowheads="1"/>
            </p:cNvSpPr>
            <p:nvPr/>
          </p:nvSpPr>
          <p:spPr bwMode="auto">
            <a:xfrm>
              <a:off x="4180388" y="6283325"/>
              <a:ext cx="15684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Predator PSD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8034" name="Rectangle 33"/>
            <p:cNvSpPr>
              <a:spLocks noChangeArrowheads="1"/>
            </p:cNvSpPr>
            <p:nvPr/>
          </p:nvSpPr>
          <p:spPr bwMode="auto">
            <a:xfrm rot="16200000">
              <a:off x="1437588" y="3302000"/>
              <a:ext cx="113982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Prey PSD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8035" name="Rectangle 34"/>
            <p:cNvSpPr>
              <a:spLocks noChangeArrowheads="1"/>
            </p:cNvSpPr>
            <p:nvPr/>
          </p:nvSpPr>
          <p:spPr bwMode="auto">
            <a:xfrm>
              <a:off x="4032250" y="2584450"/>
              <a:ext cx="1747837" cy="1760538"/>
            </a:xfrm>
            <a:prstGeom prst="rect">
              <a:avLst/>
            </a:prstGeom>
            <a:solidFill>
              <a:srgbClr val="F5DE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6" name="Line 35"/>
            <p:cNvSpPr>
              <a:spLocks noChangeShapeType="1"/>
            </p:cNvSpPr>
            <p:nvPr/>
          </p:nvSpPr>
          <p:spPr bwMode="auto">
            <a:xfrm>
              <a:off x="25352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7" name="Line 36"/>
            <p:cNvSpPr>
              <a:spLocks noChangeShapeType="1"/>
            </p:cNvSpPr>
            <p:nvPr/>
          </p:nvSpPr>
          <p:spPr bwMode="auto">
            <a:xfrm>
              <a:off x="2771775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8" name="Line 37"/>
            <p:cNvSpPr>
              <a:spLocks noChangeShapeType="1"/>
            </p:cNvSpPr>
            <p:nvPr/>
          </p:nvSpPr>
          <p:spPr bwMode="auto">
            <a:xfrm>
              <a:off x="3009900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9" name="Line 38"/>
            <p:cNvSpPr>
              <a:spLocks noChangeShapeType="1"/>
            </p:cNvSpPr>
            <p:nvPr/>
          </p:nvSpPr>
          <p:spPr bwMode="auto">
            <a:xfrm>
              <a:off x="32464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0" name="Line 39"/>
            <p:cNvSpPr>
              <a:spLocks noChangeShapeType="1"/>
            </p:cNvSpPr>
            <p:nvPr/>
          </p:nvSpPr>
          <p:spPr bwMode="auto">
            <a:xfrm>
              <a:off x="3482975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1" name="Line 40"/>
            <p:cNvSpPr>
              <a:spLocks noChangeShapeType="1"/>
            </p:cNvSpPr>
            <p:nvPr/>
          </p:nvSpPr>
          <p:spPr bwMode="auto">
            <a:xfrm>
              <a:off x="3721100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2" name="Line 41"/>
            <p:cNvSpPr>
              <a:spLocks noChangeShapeType="1"/>
            </p:cNvSpPr>
            <p:nvPr/>
          </p:nvSpPr>
          <p:spPr bwMode="auto">
            <a:xfrm>
              <a:off x="39576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3" name="Line 42"/>
            <p:cNvSpPr>
              <a:spLocks noChangeShapeType="1"/>
            </p:cNvSpPr>
            <p:nvPr/>
          </p:nvSpPr>
          <p:spPr bwMode="auto">
            <a:xfrm>
              <a:off x="4194175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4" name="Line 43"/>
            <p:cNvSpPr>
              <a:spLocks noChangeShapeType="1"/>
            </p:cNvSpPr>
            <p:nvPr/>
          </p:nvSpPr>
          <p:spPr bwMode="auto">
            <a:xfrm>
              <a:off x="4432300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5" name="Line 44"/>
            <p:cNvSpPr>
              <a:spLocks noChangeShapeType="1"/>
            </p:cNvSpPr>
            <p:nvPr/>
          </p:nvSpPr>
          <p:spPr bwMode="auto">
            <a:xfrm>
              <a:off x="46688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9" name="Line 45"/>
            <p:cNvSpPr>
              <a:spLocks noChangeShapeType="1"/>
            </p:cNvSpPr>
            <p:nvPr/>
          </p:nvSpPr>
          <p:spPr bwMode="auto">
            <a:xfrm>
              <a:off x="49069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0" name="Line 46"/>
            <p:cNvSpPr>
              <a:spLocks noChangeShapeType="1"/>
            </p:cNvSpPr>
            <p:nvPr/>
          </p:nvSpPr>
          <p:spPr bwMode="auto">
            <a:xfrm>
              <a:off x="5143500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1" name="Line 47"/>
            <p:cNvSpPr>
              <a:spLocks noChangeShapeType="1"/>
            </p:cNvSpPr>
            <p:nvPr/>
          </p:nvSpPr>
          <p:spPr bwMode="auto">
            <a:xfrm>
              <a:off x="53800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2" name="Line 48"/>
            <p:cNvSpPr>
              <a:spLocks noChangeShapeType="1"/>
            </p:cNvSpPr>
            <p:nvPr/>
          </p:nvSpPr>
          <p:spPr bwMode="auto">
            <a:xfrm>
              <a:off x="56181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3" name="Line 49"/>
            <p:cNvSpPr>
              <a:spLocks noChangeShapeType="1"/>
            </p:cNvSpPr>
            <p:nvPr/>
          </p:nvSpPr>
          <p:spPr bwMode="auto">
            <a:xfrm>
              <a:off x="5854700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4" name="Line 50"/>
            <p:cNvSpPr>
              <a:spLocks noChangeShapeType="1"/>
            </p:cNvSpPr>
            <p:nvPr/>
          </p:nvSpPr>
          <p:spPr bwMode="auto">
            <a:xfrm>
              <a:off x="60912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5" name="Line 51"/>
            <p:cNvSpPr>
              <a:spLocks noChangeShapeType="1"/>
            </p:cNvSpPr>
            <p:nvPr/>
          </p:nvSpPr>
          <p:spPr bwMode="auto">
            <a:xfrm>
              <a:off x="63293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6" name="Line 52"/>
            <p:cNvSpPr>
              <a:spLocks noChangeShapeType="1"/>
            </p:cNvSpPr>
            <p:nvPr/>
          </p:nvSpPr>
          <p:spPr bwMode="auto">
            <a:xfrm>
              <a:off x="6565900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7" name="Line 53"/>
            <p:cNvSpPr>
              <a:spLocks noChangeShapeType="1"/>
            </p:cNvSpPr>
            <p:nvPr/>
          </p:nvSpPr>
          <p:spPr bwMode="auto">
            <a:xfrm>
              <a:off x="68024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8" name="Line 54"/>
            <p:cNvSpPr>
              <a:spLocks noChangeShapeType="1"/>
            </p:cNvSpPr>
            <p:nvPr/>
          </p:nvSpPr>
          <p:spPr bwMode="auto">
            <a:xfrm>
              <a:off x="70405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9" name="Line 55"/>
            <p:cNvSpPr>
              <a:spLocks noChangeShapeType="1"/>
            </p:cNvSpPr>
            <p:nvPr/>
          </p:nvSpPr>
          <p:spPr bwMode="auto">
            <a:xfrm>
              <a:off x="25352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0" name="Line 56"/>
            <p:cNvSpPr>
              <a:spLocks noChangeShapeType="1"/>
            </p:cNvSpPr>
            <p:nvPr/>
          </p:nvSpPr>
          <p:spPr bwMode="auto">
            <a:xfrm>
              <a:off x="2771775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1" name="Line 57"/>
            <p:cNvSpPr>
              <a:spLocks noChangeShapeType="1"/>
            </p:cNvSpPr>
            <p:nvPr/>
          </p:nvSpPr>
          <p:spPr bwMode="auto">
            <a:xfrm>
              <a:off x="3009900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2" name="Line 58"/>
            <p:cNvSpPr>
              <a:spLocks noChangeShapeType="1"/>
            </p:cNvSpPr>
            <p:nvPr/>
          </p:nvSpPr>
          <p:spPr bwMode="auto">
            <a:xfrm>
              <a:off x="32464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3" name="Line 59"/>
            <p:cNvSpPr>
              <a:spLocks noChangeShapeType="1"/>
            </p:cNvSpPr>
            <p:nvPr/>
          </p:nvSpPr>
          <p:spPr bwMode="auto">
            <a:xfrm>
              <a:off x="3482975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4" name="Line 60"/>
            <p:cNvSpPr>
              <a:spLocks noChangeShapeType="1"/>
            </p:cNvSpPr>
            <p:nvPr/>
          </p:nvSpPr>
          <p:spPr bwMode="auto">
            <a:xfrm>
              <a:off x="3721100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5" name="Line 61"/>
            <p:cNvSpPr>
              <a:spLocks noChangeShapeType="1"/>
            </p:cNvSpPr>
            <p:nvPr/>
          </p:nvSpPr>
          <p:spPr bwMode="auto">
            <a:xfrm>
              <a:off x="39576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7" name="Line 62"/>
            <p:cNvSpPr>
              <a:spLocks noChangeShapeType="1"/>
            </p:cNvSpPr>
            <p:nvPr/>
          </p:nvSpPr>
          <p:spPr bwMode="auto">
            <a:xfrm>
              <a:off x="4194175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8" name="Line 63"/>
            <p:cNvSpPr>
              <a:spLocks noChangeShapeType="1"/>
            </p:cNvSpPr>
            <p:nvPr/>
          </p:nvSpPr>
          <p:spPr bwMode="auto">
            <a:xfrm>
              <a:off x="4432300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9" name="Line 64"/>
            <p:cNvSpPr>
              <a:spLocks noChangeShapeType="1"/>
            </p:cNvSpPr>
            <p:nvPr/>
          </p:nvSpPr>
          <p:spPr bwMode="auto">
            <a:xfrm>
              <a:off x="46688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0" name="Line 65"/>
            <p:cNvSpPr>
              <a:spLocks noChangeShapeType="1"/>
            </p:cNvSpPr>
            <p:nvPr/>
          </p:nvSpPr>
          <p:spPr bwMode="auto">
            <a:xfrm>
              <a:off x="49069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1" name="Line 66"/>
            <p:cNvSpPr>
              <a:spLocks noChangeShapeType="1"/>
            </p:cNvSpPr>
            <p:nvPr/>
          </p:nvSpPr>
          <p:spPr bwMode="auto">
            <a:xfrm>
              <a:off x="5143500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2" name="Line 67"/>
            <p:cNvSpPr>
              <a:spLocks noChangeShapeType="1"/>
            </p:cNvSpPr>
            <p:nvPr/>
          </p:nvSpPr>
          <p:spPr bwMode="auto">
            <a:xfrm>
              <a:off x="53800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3" name="Line 68"/>
            <p:cNvSpPr>
              <a:spLocks noChangeShapeType="1"/>
            </p:cNvSpPr>
            <p:nvPr/>
          </p:nvSpPr>
          <p:spPr bwMode="auto">
            <a:xfrm>
              <a:off x="56181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4" name="Line 69"/>
            <p:cNvSpPr>
              <a:spLocks noChangeShapeType="1"/>
            </p:cNvSpPr>
            <p:nvPr/>
          </p:nvSpPr>
          <p:spPr bwMode="auto">
            <a:xfrm>
              <a:off x="5854700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5" name="Line 70"/>
            <p:cNvSpPr>
              <a:spLocks noChangeShapeType="1"/>
            </p:cNvSpPr>
            <p:nvPr/>
          </p:nvSpPr>
          <p:spPr bwMode="auto">
            <a:xfrm>
              <a:off x="60912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6" name="Line 71"/>
            <p:cNvSpPr>
              <a:spLocks noChangeShapeType="1"/>
            </p:cNvSpPr>
            <p:nvPr/>
          </p:nvSpPr>
          <p:spPr bwMode="auto">
            <a:xfrm>
              <a:off x="63293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7" name="Line 72"/>
            <p:cNvSpPr>
              <a:spLocks noChangeShapeType="1"/>
            </p:cNvSpPr>
            <p:nvPr/>
          </p:nvSpPr>
          <p:spPr bwMode="auto">
            <a:xfrm>
              <a:off x="6565900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8" name="Line 73"/>
            <p:cNvSpPr>
              <a:spLocks noChangeShapeType="1"/>
            </p:cNvSpPr>
            <p:nvPr/>
          </p:nvSpPr>
          <p:spPr bwMode="auto">
            <a:xfrm>
              <a:off x="68024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9" name="Line 74"/>
            <p:cNvSpPr>
              <a:spLocks noChangeShapeType="1"/>
            </p:cNvSpPr>
            <p:nvPr/>
          </p:nvSpPr>
          <p:spPr bwMode="auto">
            <a:xfrm>
              <a:off x="70405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0" name="Line 75"/>
            <p:cNvSpPr>
              <a:spLocks noChangeShapeType="1"/>
            </p:cNvSpPr>
            <p:nvPr/>
          </p:nvSpPr>
          <p:spPr bwMode="auto">
            <a:xfrm flipV="1">
              <a:off x="5780088" y="57070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1" name="Line 76"/>
            <p:cNvSpPr>
              <a:spLocks noChangeShapeType="1"/>
            </p:cNvSpPr>
            <p:nvPr/>
          </p:nvSpPr>
          <p:spPr bwMode="auto">
            <a:xfrm flipV="1">
              <a:off x="5780088" y="54705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2" name="Line 77"/>
            <p:cNvSpPr>
              <a:spLocks noChangeShapeType="1"/>
            </p:cNvSpPr>
            <p:nvPr/>
          </p:nvSpPr>
          <p:spPr bwMode="auto">
            <a:xfrm flipV="1">
              <a:off x="5780088" y="52339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3" name="Line 78"/>
            <p:cNvSpPr>
              <a:spLocks noChangeShapeType="1"/>
            </p:cNvSpPr>
            <p:nvPr/>
          </p:nvSpPr>
          <p:spPr bwMode="auto">
            <a:xfrm flipV="1">
              <a:off x="5780088" y="499745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4" name="Line 79"/>
            <p:cNvSpPr>
              <a:spLocks noChangeShapeType="1"/>
            </p:cNvSpPr>
            <p:nvPr/>
          </p:nvSpPr>
          <p:spPr bwMode="auto">
            <a:xfrm flipV="1">
              <a:off x="5780088" y="47593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5" name="Line 80"/>
            <p:cNvSpPr>
              <a:spLocks noChangeShapeType="1"/>
            </p:cNvSpPr>
            <p:nvPr/>
          </p:nvSpPr>
          <p:spPr bwMode="auto">
            <a:xfrm flipV="1">
              <a:off x="5780088" y="45227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6" name="Line 81"/>
            <p:cNvSpPr>
              <a:spLocks noChangeShapeType="1"/>
            </p:cNvSpPr>
            <p:nvPr/>
          </p:nvSpPr>
          <p:spPr bwMode="auto">
            <a:xfrm flipV="1">
              <a:off x="5780088" y="428625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7" name="Line 82"/>
            <p:cNvSpPr>
              <a:spLocks noChangeShapeType="1"/>
            </p:cNvSpPr>
            <p:nvPr/>
          </p:nvSpPr>
          <p:spPr bwMode="auto">
            <a:xfrm flipV="1">
              <a:off x="5780088" y="404971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8" name="Line 83"/>
            <p:cNvSpPr>
              <a:spLocks noChangeShapeType="1"/>
            </p:cNvSpPr>
            <p:nvPr/>
          </p:nvSpPr>
          <p:spPr bwMode="auto">
            <a:xfrm flipV="1">
              <a:off x="5780088" y="381317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9" name="Line 84"/>
            <p:cNvSpPr>
              <a:spLocks noChangeShapeType="1"/>
            </p:cNvSpPr>
            <p:nvPr/>
          </p:nvSpPr>
          <p:spPr bwMode="auto">
            <a:xfrm flipV="1">
              <a:off x="5780088" y="357663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0" name="Line 85"/>
            <p:cNvSpPr>
              <a:spLocks noChangeShapeType="1"/>
            </p:cNvSpPr>
            <p:nvPr/>
          </p:nvSpPr>
          <p:spPr bwMode="auto">
            <a:xfrm flipV="1">
              <a:off x="5780088" y="334010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1" name="Line 86"/>
            <p:cNvSpPr>
              <a:spLocks noChangeShapeType="1"/>
            </p:cNvSpPr>
            <p:nvPr/>
          </p:nvSpPr>
          <p:spPr bwMode="auto">
            <a:xfrm flipV="1">
              <a:off x="5780088" y="310197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2" name="Line 87"/>
            <p:cNvSpPr>
              <a:spLocks noChangeShapeType="1"/>
            </p:cNvSpPr>
            <p:nvPr/>
          </p:nvSpPr>
          <p:spPr bwMode="auto">
            <a:xfrm flipV="1">
              <a:off x="5780088" y="286543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3" name="Line 88"/>
            <p:cNvSpPr>
              <a:spLocks noChangeShapeType="1"/>
            </p:cNvSpPr>
            <p:nvPr/>
          </p:nvSpPr>
          <p:spPr bwMode="auto">
            <a:xfrm flipV="1">
              <a:off x="5780088" y="262890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4" name="Line 89"/>
            <p:cNvSpPr>
              <a:spLocks noChangeShapeType="1"/>
            </p:cNvSpPr>
            <p:nvPr/>
          </p:nvSpPr>
          <p:spPr bwMode="auto">
            <a:xfrm flipV="1">
              <a:off x="5780088" y="2392363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5" name="Line 90"/>
            <p:cNvSpPr>
              <a:spLocks noChangeShapeType="1"/>
            </p:cNvSpPr>
            <p:nvPr/>
          </p:nvSpPr>
          <p:spPr bwMode="auto">
            <a:xfrm flipV="1">
              <a:off x="5780088" y="215582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4" name="Line 91"/>
            <p:cNvSpPr>
              <a:spLocks noChangeShapeType="1"/>
            </p:cNvSpPr>
            <p:nvPr/>
          </p:nvSpPr>
          <p:spPr bwMode="auto">
            <a:xfrm flipV="1">
              <a:off x="5780088" y="19192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5" name="Line 92"/>
            <p:cNvSpPr>
              <a:spLocks noChangeShapeType="1"/>
            </p:cNvSpPr>
            <p:nvPr/>
          </p:nvSpPr>
          <p:spPr bwMode="auto">
            <a:xfrm flipV="1">
              <a:off x="5780088" y="16811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6" name="Line 93"/>
            <p:cNvSpPr>
              <a:spLocks noChangeShapeType="1"/>
            </p:cNvSpPr>
            <p:nvPr/>
          </p:nvSpPr>
          <p:spPr bwMode="auto">
            <a:xfrm flipV="1">
              <a:off x="5780088" y="14446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7" name="Line 94"/>
            <p:cNvSpPr>
              <a:spLocks noChangeShapeType="1"/>
            </p:cNvSpPr>
            <p:nvPr/>
          </p:nvSpPr>
          <p:spPr bwMode="auto">
            <a:xfrm flipV="1">
              <a:off x="5780088" y="12080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8" name="Line 95"/>
            <p:cNvSpPr>
              <a:spLocks noChangeShapeType="1"/>
            </p:cNvSpPr>
            <p:nvPr/>
          </p:nvSpPr>
          <p:spPr bwMode="auto">
            <a:xfrm flipV="1">
              <a:off x="4032250" y="57070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9" name="Line 96"/>
            <p:cNvSpPr>
              <a:spLocks noChangeShapeType="1"/>
            </p:cNvSpPr>
            <p:nvPr/>
          </p:nvSpPr>
          <p:spPr bwMode="auto">
            <a:xfrm flipV="1">
              <a:off x="4032250" y="54705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0" name="Line 97"/>
            <p:cNvSpPr>
              <a:spLocks noChangeShapeType="1"/>
            </p:cNvSpPr>
            <p:nvPr/>
          </p:nvSpPr>
          <p:spPr bwMode="auto">
            <a:xfrm flipV="1">
              <a:off x="4032250" y="52339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1" name="Line 98"/>
            <p:cNvSpPr>
              <a:spLocks noChangeShapeType="1"/>
            </p:cNvSpPr>
            <p:nvPr/>
          </p:nvSpPr>
          <p:spPr bwMode="auto">
            <a:xfrm flipV="1">
              <a:off x="4032250" y="499745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2" name="Line 99"/>
            <p:cNvSpPr>
              <a:spLocks noChangeShapeType="1"/>
            </p:cNvSpPr>
            <p:nvPr/>
          </p:nvSpPr>
          <p:spPr bwMode="auto">
            <a:xfrm flipV="1">
              <a:off x="4032250" y="47593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3" name="Line 100"/>
            <p:cNvSpPr>
              <a:spLocks noChangeShapeType="1"/>
            </p:cNvSpPr>
            <p:nvPr/>
          </p:nvSpPr>
          <p:spPr bwMode="auto">
            <a:xfrm flipV="1">
              <a:off x="4032250" y="45227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4" name="Line 101"/>
            <p:cNvSpPr>
              <a:spLocks noChangeShapeType="1"/>
            </p:cNvSpPr>
            <p:nvPr/>
          </p:nvSpPr>
          <p:spPr bwMode="auto">
            <a:xfrm flipV="1">
              <a:off x="4032250" y="428625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5" name="Line 102"/>
            <p:cNvSpPr>
              <a:spLocks noChangeShapeType="1"/>
            </p:cNvSpPr>
            <p:nvPr/>
          </p:nvSpPr>
          <p:spPr bwMode="auto">
            <a:xfrm flipV="1">
              <a:off x="4032250" y="404971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6" name="Line 103"/>
            <p:cNvSpPr>
              <a:spLocks noChangeShapeType="1"/>
            </p:cNvSpPr>
            <p:nvPr/>
          </p:nvSpPr>
          <p:spPr bwMode="auto">
            <a:xfrm flipV="1">
              <a:off x="4032250" y="381317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7" name="Line 104"/>
            <p:cNvSpPr>
              <a:spLocks noChangeShapeType="1"/>
            </p:cNvSpPr>
            <p:nvPr/>
          </p:nvSpPr>
          <p:spPr bwMode="auto">
            <a:xfrm flipV="1">
              <a:off x="4032250" y="357663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8" name="Line 105"/>
            <p:cNvSpPr>
              <a:spLocks noChangeShapeType="1"/>
            </p:cNvSpPr>
            <p:nvPr/>
          </p:nvSpPr>
          <p:spPr bwMode="auto">
            <a:xfrm flipV="1">
              <a:off x="4032250" y="334010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9" name="Line 106"/>
            <p:cNvSpPr>
              <a:spLocks noChangeShapeType="1"/>
            </p:cNvSpPr>
            <p:nvPr/>
          </p:nvSpPr>
          <p:spPr bwMode="auto">
            <a:xfrm flipV="1">
              <a:off x="4032250" y="310197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0" name="Line 107"/>
            <p:cNvSpPr>
              <a:spLocks noChangeShapeType="1"/>
            </p:cNvSpPr>
            <p:nvPr/>
          </p:nvSpPr>
          <p:spPr bwMode="auto">
            <a:xfrm flipV="1">
              <a:off x="4032250" y="286543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1" name="Line 108"/>
            <p:cNvSpPr>
              <a:spLocks noChangeShapeType="1"/>
            </p:cNvSpPr>
            <p:nvPr/>
          </p:nvSpPr>
          <p:spPr bwMode="auto">
            <a:xfrm flipV="1">
              <a:off x="4032250" y="262890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2" name="Line 109"/>
            <p:cNvSpPr>
              <a:spLocks noChangeShapeType="1"/>
            </p:cNvSpPr>
            <p:nvPr/>
          </p:nvSpPr>
          <p:spPr bwMode="auto">
            <a:xfrm flipV="1">
              <a:off x="4032250" y="2392363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3" name="Line 110"/>
            <p:cNvSpPr>
              <a:spLocks noChangeShapeType="1"/>
            </p:cNvSpPr>
            <p:nvPr/>
          </p:nvSpPr>
          <p:spPr bwMode="auto">
            <a:xfrm flipV="1">
              <a:off x="4032250" y="215582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4" name="Line 111"/>
            <p:cNvSpPr>
              <a:spLocks noChangeShapeType="1"/>
            </p:cNvSpPr>
            <p:nvPr/>
          </p:nvSpPr>
          <p:spPr bwMode="auto">
            <a:xfrm flipV="1">
              <a:off x="4032250" y="19192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5" name="Line 112"/>
            <p:cNvSpPr>
              <a:spLocks noChangeShapeType="1"/>
            </p:cNvSpPr>
            <p:nvPr/>
          </p:nvSpPr>
          <p:spPr bwMode="auto">
            <a:xfrm flipV="1">
              <a:off x="4032250" y="16811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6" name="Line 113"/>
            <p:cNvSpPr>
              <a:spLocks noChangeShapeType="1"/>
            </p:cNvSpPr>
            <p:nvPr/>
          </p:nvSpPr>
          <p:spPr bwMode="auto">
            <a:xfrm flipV="1">
              <a:off x="4032250" y="14446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7" name="Line 114"/>
            <p:cNvSpPr>
              <a:spLocks noChangeShapeType="1"/>
            </p:cNvSpPr>
            <p:nvPr/>
          </p:nvSpPr>
          <p:spPr bwMode="auto">
            <a:xfrm flipV="1">
              <a:off x="4032250" y="12080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8119" name="Group 508118"/>
          <p:cNvGrpSpPr/>
          <p:nvPr/>
        </p:nvGrpSpPr>
        <p:grpSpPr>
          <a:xfrm>
            <a:off x="2971800" y="3023368"/>
            <a:ext cx="1327150" cy="366713"/>
            <a:chOff x="2971800" y="3023368"/>
            <a:chExt cx="1327150" cy="366713"/>
          </a:xfrm>
        </p:grpSpPr>
        <p:sp>
          <p:nvSpPr>
            <p:cNvPr id="508046" name="Text Box 142"/>
            <p:cNvSpPr txBox="1">
              <a:spLocks noChangeArrowheads="1"/>
            </p:cNvSpPr>
            <p:nvPr/>
          </p:nvSpPr>
          <p:spPr bwMode="auto">
            <a:xfrm>
              <a:off x="2971800" y="3023368"/>
              <a:ext cx="1085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(</a:t>
              </a:r>
              <a:r>
                <a:rPr lang="en-US" sz="1800" dirty="0" err="1"/>
                <a:t>lmb,bg</a:t>
              </a:r>
              <a:r>
                <a:rPr lang="en-US" sz="1800" dirty="0"/>
                <a:t>)</a:t>
              </a:r>
            </a:p>
          </p:txBody>
        </p:sp>
        <p:grpSp>
          <p:nvGrpSpPr>
            <p:cNvPr id="508118" name="Group 508117"/>
            <p:cNvGrpSpPr/>
            <p:nvPr/>
          </p:nvGrpSpPr>
          <p:grpSpPr>
            <a:xfrm>
              <a:off x="4002088" y="3087688"/>
              <a:ext cx="296862" cy="295275"/>
              <a:chOff x="4002088" y="3087688"/>
              <a:chExt cx="296862" cy="295275"/>
            </a:xfrm>
          </p:grpSpPr>
          <p:sp>
            <p:nvSpPr>
              <p:cNvPr id="508099" name="Oval 126"/>
              <p:cNvSpPr>
                <a:spLocks noChangeArrowheads="1"/>
              </p:cNvSpPr>
              <p:nvPr/>
            </p:nvSpPr>
            <p:spPr bwMode="auto">
              <a:xfrm>
                <a:off x="4076700" y="3162300"/>
                <a:ext cx="147637" cy="147638"/>
              </a:xfrm>
              <a:prstGeom prst="ellipse">
                <a:avLst/>
              </a:prstGeom>
              <a:solidFill>
                <a:schemeClr val="tx1"/>
              </a:solidFill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2" name="Line 139"/>
              <p:cNvSpPr>
                <a:spLocks noChangeShapeType="1"/>
              </p:cNvSpPr>
              <p:nvPr/>
            </p:nvSpPr>
            <p:spPr bwMode="auto">
              <a:xfrm>
                <a:off x="4002088" y="3235325"/>
                <a:ext cx="296862" cy="0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3" name="Line 140"/>
              <p:cNvSpPr>
                <a:spLocks noChangeShapeType="1"/>
              </p:cNvSpPr>
              <p:nvPr/>
            </p:nvSpPr>
            <p:spPr bwMode="auto">
              <a:xfrm flipV="1">
                <a:off x="4149725" y="3087688"/>
                <a:ext cx="0" cy="295275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08121" name="Group 508120"/>
          <p:cNvGrpSpPr/>
          <p:nvPr/>
        </p:nvGrpSpPr>
        <p:grpSpPr>
          <a:xfrm>
            <a:off x="6089650" y="4641850"/>
            <a:ext cx="1225550" cy="920750"/>
            <a:chOff x="6089650" y="4641850"/>
            <a:chExt cx="1225550" cy="920750"/>
          </a:xfrm>
        </p:grpSpPr>
        <p:sp>
          <p:nvSpPr>
            <p:cNvPr id="508047" name="Text Box 143"/>
            <p:cNvSpPr txBox="1">
              <a:spLocks noChangeArrowheads="1"/>
            </p:cNvSpPr>
            <p:nvPr/>
          </p:nvSpPr>
          <p:spPr bwMode="auto">
            <a:xfrm>
              <a:off x="6089650" y="5195888"/>
              <a:ext cx="1225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(wae,yep)</a:t>
              </a:r>
            </a:p>
          </p:txBody>
        </p:sp>
        <p:grpSp>
          <p:nvGrpSpPr>
            <p:cNvPr id="508120" name="Group 508119"/>
            <p:cNvGrpSpPr/>
            <p:nvPr/>
          </p:nvGrpSpPr>
          <p:grpSpPr>
            <a:xfrm>
              <a:off x="6418263" y="4641850"/>
              <a:ext cx="517525" cy="561975"/>
              <a:chOff x="6418263" y="4641850"/>
              <a:chExt cx="517525" cy="561975"/>
            </a:xfrm>
          </p:grpSpPr>
          <p:sp>
            <p:nvSpPr>
              <p:cNvPr id="508111" name="Oval 138"/>
              <p:cNvSpPr>
                <a:spLocks noChangeArrowheads="1"/>
              </p:cNvSpPr>
              <p:nvPr/>
            </p:nvSpPr>
            <p:spPr bwMode="auto">
              <a:xfrm>
                <a:off x="6654800" y="4878388"/>
                <a:ext cx="147637" cy="147638"/>
              </a:xfrm>
              <a:prstGeom prst="ellipse">
                <a:avLst/>
              </a:prstGeom>
              <a:solidFill>
                <a:schemeClr val="tx1"/>
              </a:solidFill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4" name="Line 141"/>
              <p:cNvSpPr>
                <a:spLocks noChangeShapeType="1"/>
              </p:cNvSpPr>
              <p:nvPr/>
            </p:nvSpPr>
            <p:spPr bwMode="auto">
              <a:xfrm>
                <a:off x="6418263" y="4953000"/>
                <a:ext cx="517525" cy="0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5" name="Line 142"/>
              <p:cNvSpPr>
                <a:spLocks noChangeShapeType="1"/>
              </p:cNvSpPr>
              <p:nvPr/>
            </p:nvSpPr>
            <p:spPr bwMode="auto">
              <a:xfrm flipV="1">
                <a:off x="6729413" y="4641850"/>
                <a:ext cx="0" cy="561975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868362"/>
          </a:xfrm>
        </p:spPr>
        <p:txBody>
          <a:bodyPr/>
          <a:lstStyle/>
          <a:p>
            <a:r>
              <a:rPr lang="en-US" dirty="0" smtClean="0"/>
              <a:t>Length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2133600"/>
          </a:xfrm>
        </p:spPr>
        <p:txBody>
          <a:bodyPr/>
          <a:lstStyle/>
          <a:p>
            <a:r>
              <a:rPr lang="en-US" dirty="0" smtClean="0"/>
              <a:t>Use “common” breaks depending on fish size and sample size</a:t>
            </a:r>
          </a:p>
          <a:p>
            <a:pPr lvl="2"/>
            <a:r>
              <a:rPr lang="en-US" dirty="0" smtClean="0"/>
              <a:t>2, 5, 10, or 25 mm</a:t>
            </a:r>
          </a:p>
          <a:p>
            <a:pPr lvl="2"/>
            <a:r>
              <a:rPr lang="en-US" dirty="0" smtClean="0"/>
              <a:t>0.1, 0.25,0.5,or 1 in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14600"/>
            <a:ext cx="4414166" cy="439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348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Size Structure Concept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86443" name="Group 486442"/>
          <p:cNvGrpSpPr/>
          <p:nvPr/>
        </p:nvGrpSpPr>
        <p:grpSpPr>
          <a:xfrm>
            <a:off x="152400" y="2573619"/>
            <a:ext cx="4887908" cy="4131981"/>
            <a:chOff x="969162" y="2355359"/>
            <a:chExt cx="4887908" cy="4131981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02449" y="5844304"/>
              <a:ext cx="423591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02449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57982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619875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675408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738361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415548" y="5904351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420212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482104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37638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600590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502449" y="2355359"/>
              <a:ext cx="0" cy="3488946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1466417" y="5844304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466417" y="514751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466417" y="4451978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466417" y="3755191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466417" y="305089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466417" y="2355359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1" name="Rectangle 31"/>
            <p:cNvSpPr>
              <a:spLocks noChangeArrowheads="1"/>
            </p:cNvSpPr>
            <p:nvPr/>
          </p:nvSpPr>
          <p:spPr bwMode="auto">
            <a:xfrm>
              <a:off x="3310421" y="6179563"/>
              <a:ext cx="783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Length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3" name="Rectangle 32"/>
            <p:cNvSpPr>
              <a:spLocks noChangeArrowheads="1"/>
            </p:cNvSpPr>
            <p:nvPr/>
          </p:nvSpPr>
          <p:spPr bwMode="auto">
            <a:xfrm rot="16200000">
              <a:off x="517116" y="3945318"/>
              <a:ext cx="12118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Frequency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4" name="Rectangle 33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5" name="Rectangle 34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6" name="Rectangle 35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7" name="Rectangle 36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8" name="Rectangle 37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9" name="Rectangle 38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0" name="Rectangle 39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1" name="Rectangle 40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2" name="Rectangle 41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3" name="Rectangle 42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4" name="Rectangle 43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5" name="Rectangle 44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6" name="Rectangle 45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7" name="Rectangle 46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8" name="Rectangle 47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9" name="Rectangle 48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0" name="Rectangle 49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1" name="Rectangle 50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2" name="Rectangle 51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3" name="Rectangle 52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4" name="Rectangle 53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5" name="Rectangle 54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6" name="Rectangle 55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7" name="Rectangle 56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8" name="Rectangle 57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9" name="Rectangle 58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0" name="Rectangle 59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1" name="Rectangle 60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2" name="Rectangle 61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3" name="Rectangle 62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4" name="Rectangle 63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5" name="Rectangle 64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990600" y="4357688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C0000"/>
                </a:solidFill>
              </a:rPr>
              <a:t>Recruitment</a:t>
            </a:r>
          </a:p>
        </p:txBody>
      </p:sp>
      <p:sp>
        <p:nvSpPr>
          <p:cNvPr id="77" name="Line 5"/>
          <p:cNvSpPr>
            <a:spLocks noChangeShapeType="1"/>
          </p:cNvSpPr>
          <p:nvPr/>
        </p:nvSpPr>
        <p:spPr bwMode="auto">
          <a:xfrm flipV="1">
            <a:off x="1752600" y="3581400"/>
            <a:ext cx="0" cy="7620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755650" y="4967288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Growth</a:t>
            </a:r>
          </a:p>
        </p:txBody>
      </p:sp>
      <p:sp>
        <p:nvSpPr>
          <p:cNvPr id="79" name="Line 7"/>
          <p:cNvSpPr>
            <a:spLocks noChangeShapeType="1"/>
          </p:cNvSpPr>
          <p:nvPr/>
        </p:nvSpPr>
        <p:spPr bwMode="auto">
          <a:xfrm>
            <a:off x="1676400" y="5181600"/>
            <a:ext cx="838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Text Box 8"/>
          <p:cNvSpPr txBox="1">
            <a:spLocks noChangeArrowheads="1"/>
          </p:cNvSpPr>
          <p:nvPr/>
        </p:nvSpPr>
        <p:spPr bwMode="auto">
          <a:xfrm>
            <a:off x="2962275" y="51816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0000"/>
                </a:solidFill>
              </a:rPr>
              <a:t>Fishing Mortality</a:t>
            </a:r>
          </a:p>
        </p:txBody>
      </p:sp>
      <p:sp>
        <p:nvSpPr>
          <p:cNvPr id="81" name="Line 9"/>
          <p:cNvSpPr>
            <a:spLocks noChangeShapeType="1"/>
          </p:cNvSpPr>
          <p:nvPr/>
        </p:nvSpPr>
        <p:spPr bwMode="auto">
          <a:xfrm flipH="1">
            <a:off x="2514600" y="5365776"/>
            <a:ext cx="496758" cy="196824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1143000" y="2249269"/>
            <a:ext cx="11584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CC0000"/>
                </a:solidFill>
              </a:rPr>
              <a:t>Natural Mortality</a:t>
            </a:r>
          </a:p>
        </p:txBody>
      </p:sp>
      <p:sp>
        <p:nvSpPr>
          <p:cNvPr id="83" name="Line 15"/>
          <p:cNvSpPr>
            <a:spLocks noChangeShapeType="1"/>
          </p:cNvSpPr>
          <p:nvPr/>
        </p:nvSpPr>
        <p:spPr bwMode="auto">
          <a:xfrm flipH="1">
            <a:off x="1752600" y="2895600"/>
            <a:ext cx="0" cy="6858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609600" y="990600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Recruitment</a:t>
            </a:r>
            <a:r>
              <a:rPr lang="en-US" sz="2000" b="0" dirty="0"/>
              <a:t> </a:t>
            </a:r>
            <a:r>
              <a:rPr lang="en-US" sz="2000" b="0" dirty="0" smtClean="0"/>
              <a:t>controls </a:t>
            </a:r>
            <a:r>
              <a:rPr lang="en-US" sz="2000" b="0" dirty="0"/>
              <a:t>… </a:t>
            </a:r>
            <a:r>
              <a:rPr lang="en-US" sz="2000" b="0" dirty="0" smtClean="0"/>
              <a:t>numbers in smaller length bins</a:t>
            </a:r>
            <a:r>
              <a:rPr lang="en-US" sz="2000" b="0" dirty="0"/>
              <a:t>.</a:t>
            </a:r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990600" y="1390710"/>
            <a:ext cx="647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Growth</a:t>
            </a:r>
            <a:r>
              <a:rPr lang="en-US" sz="2000" b="0" dirty="0"/>
              <a:t> </a:t>
            </a:r>
            <a:r>
              <a:rPr lang="en-US" sz="2000" b="0" dirty="0" smtClean="0"/>
              <a:t>controls </a:t>
            </a:r>
            <a:r>
              <a:rPr lang="en-US" sz="2000" b="0" dirty="0"/>
              <a:t>… fish </a:t>
            </a:r>
            <a:r>
              <a:rPr lang="en-US" sz="2000" b="0" dirty="0" smtClean="0"/>
              <a:t>“moving” </a:t>
            </a:r>
            <a:r>
              <a:rPr lang="en-US" sz="2000" b="0" dirty="0"/>
              <a:t>into </a:t>
            </a:r>
            <a:r>
              <a:rPr lang="en-US" sz="2000" b="0" dirty="0" smtClean="0"/>
              <a:t>larger length bins.</a:t>
            </a:r>
            <a:endParaRPr lang="en-US" sz="2000" b="0" dirty="0"/>
          </a:p>
        </p:txBody>
      </p:sp>
      <p:sp>
        <p:nvSpPr>
          <p:cNvPr id="86" name="Rectangle 12"/>
          <p:cNvSpPr>
            <a:spLocks noChangeArrowheads="1"/>
          </p:cNvSpPr>
          <p:nvPr/>
        </p:nvSpPr>
        <p:spPr bwMode="auto">
          <a:xfrm>
            <a:off x="1428589" y="1793995"/>
            <a:ext cx="7715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Fishing mortality </a:t>
            </a:r>
            <a:r>
              <a:rPr lang="en-US" sz="2000" b="0" dirty="0"/>
              <a:t>controls … fish removal from </a:t>
            </a:r>
            <a:r>
              <a:rPr lang="en-US" sz="2000" b="0" dirty="0" smtClean="0"/>
              <a:t>larger </a:t>
            </a:r>
            <a:r>
              <a:rPr lang="en-US" sz="2000" b="0" dirty="0"/>
              <a:t>length </a:t>
            </a:r>
            <a:r>
              <a:rPr lang="en-US" sz="2000" b="0" dirty="0" smtClean="0"/>
              <a:t>bins</a:t>
            </a:r>
            <a:r>
              <a:rPr lang="en-US" sz="2000" b="0" dirty="0"/>
              <a:t>.</a:t>
            </a:r>
          </a:p>
        </p:txBody>
      </p: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333624" y="2194105"/>
            <a:ext cx="665797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/>
              <a:t>Natural mortality</a:t>
            </a:r>
            <a:r>
              <a:rPr lang="en-US" sz="2000" b="0" dirty="0"/>
              <a:t> controls … </a:t>
            </a:r>
            <a:endParaRPr lang="en-US" sz="2000" b="0" dirty="0" smtClean="0"/>
          </a:p>
          <a:p>
            <a:pPr>
              <a:spcBef>
                <a:spcPct val="20000"/>
              </a:spcBef>
              <a:tabLst>
                <a:tab pos="228600" algn="l"/>
              </a:tabLst>
            </a:pPr>
            <a:r>
              <a:rPr lang="en-US" sz="2000" b="0" dirty="0" smtClean="0"/>
              <a:t>	fish </a:t>
            </a:r>
            <a:r>
              <a:rPr lang="en-US" sz="2000" b="0" dirty="0"/>
              <a:t>removal from </a:t>
            </a:r>
            <a:r>
              <a:rPr lang="en-US" sz="2000" b="0" dirty="0" smtClean="0"/>
              <a:t>smaller </a:t>
            </a:r>
            <a:r>
              <a:rPr lang="en-US" sz="2000" b="0" dirty="0"/>
              <a:t>length </a:t>
            </a:r>
            <a:r>
              <a:rPr lang="en-US" sz="2000" b="0" dirty="0" smtClean="0"/>
              <a:t>bins</a:t>
            </a:r>
          </a:p>
          <a:p>
            <a:pPr>
              <a:spcBef>
                <a:spcPct val="20000"/>
              </a:spcBef>
              <a:tabLst>
                <a:tab pos="228600" algn="l"/>
              </a:tabLst>
            </a:pPr>
            <a:r>
              <a:rPr lang="en-US" sz="2000" b="0" dirty="0" smtClean="0"/>
              <a:t>	and, </a:t>
            </a:r>
            <a:r>
              <a:rPr lang="en-US" sz="2000" b="0" i="1" dirty="0" smtClean="0"/>
              <a:t>without compensatory mortality</a:t>
            </a:r>
            <a:r>
              <a:rPr lang="en-US" sz="2000" b="0" dirty="0" smtClean="0"/>
              <a:t>, larger length bins.</a:t>
            </a:r>
            <a:endParaRPr lang="en-US" sz="2000" b="0" dirty="0"/>
          </a:p>
        </p:txBody>
      </p:sp>
      <p:sp>
        <p:nvSpPr>
          <p:cNvPr id="486444" name="TextBox 486443"/>
          <p:cNvSpPr txBox="1"/>
          <p:nvPr/>
        </p:nvSpPr>
        <p:spPr>
          <a:xfrm>
            <a:off x="5105400" y="3723144"/>
            <a:ext cx="3886200" cy="2246769"/>
          </a:xfrm>
          <a:prstGeom prst="rect">
            <a:avLst/>
          </a:prstGeom>
          <a:solidFill>
            <a:srgbClr val="FFE269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Thus, size structure analysis provides insight on many aspects of population dynamics!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9" name="Text Box 14"/>
          <p:cNvSpPr txBox="1">
            <a:spLocks noChangeArrowheads="1"/>
          </p:cNvSpPr>
          <p:nvPr/>
        </p:nvSpPr>
        <p:spPr bwMode="auto">
          <a:xfrm>
            <a:off x="2346786" y="3544669"/>
            <a:ext cx="11584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CC0000"/>
                </a:solidFill>
              </a:rPr>
              <a:t>Natural Mortality</a:t>
            </a:r>
          </a:p>
        </p:txBody>
      </p:sp>
      <p:sp>
        <p:nvSpPr>
          <p:cNvPr id="90" name="Line 15"/>
          <p:cNvSpPr>
            <a:spLocks noChangeShapeType="1"/>
          </p:cNvSpPr>
          <p:nvPr/>
        </p:nvSpPr>
        <p:spPr bwMode="auto">
          <a:xfrm flipH="1">
            <a:off x="2956386" y="4191000"/>
            <a:ext cx="0" cy="6858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48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 autoUpdateAnimBg="0"/>
      <p:bldP spid="77" grpId="0" animBg="1"/>
      <p:bldP spid="78" grpId="0" build="p" autoUpdateAnimBg="0"/>
      <p:bldP spid="79" grpId="0" animBg="1"/>
      <p:bldP spid="80" grpId="0" build="p" autoUpdateAnimBg="0"/>
      <p:bldP spid="81" grpId="0" animBg="1"/>
      <p:bldP spid="82" grpId="0" build="p" autoUpdateAnimBg="0"/>
      <p:bldP spid="83" grpId="0" animBg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486444" grpId="0" animBg="1"/>
      <p:bldP spid="89" grpId="0" build="p" autoUpdateAnimBg="0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Frequency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24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45327"/>
            <a:ext cx="4191000" cy="589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2028525" y="990600"/>
            <a:ext cx="228600" cy="152400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7150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Stone and Lott.  2002</a:t>
            </a:r>
            <a:r>
              <a:rPr lang="en-US" sz="1200" i="1" dirty="0" smtClean="0"/>
              <a:t>. North American Journal of Fisheries Management 22:975–984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5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Frequency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7162800" cy="45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7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486400"/>
            <a:ext cx="7162800" cy="62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14401" y="6553200"/>
            <a:ext cx="6324599" cy="304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</a:t>
            </a:r>
            <a:r>
              <a:rPr lang="en-US" sz="1200" dirty="0" err="1" smtClean="0"/>
              <a:t>Paukert</a:t>
            </a:r>
            <a:r>
              <a:rPr lang="en-US" sz="1200" dirty="0" smtClean="0"/>
              <a:t> and Willis.  2001</a:t>
            </a:r>
            <a:r>
              <a:rPr lang="en-US" sz="1200" i="1" dirty="0" smtClean="0"/>
              <a:t>. </a:t>
            </a:r>
            <a:r>
              <a:rPr lang="en-US" sz="1200" dirty="0" smtClean="0"/>
              <a:t>Fisheries Management and Ecology 8:533-542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84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Frequency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r>
              <a:rPr lang="en-US" dirty="0" smtClean="0"/>
              <a:t>Whittlesey Creek Case Study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6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Why fewer 6” than 10” fish?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86443" name="Group 486442"/>
          <p:cNvGrpSpPr/>
          <p:nvPr/>
        </p:nvGrpSpPr>
        <p:grpSpPr>
          <a:xfrm>
            <a:off x="152400" y="2573619"/>
            <a:ext cx="4887908" cy="4131981"/>
            <a:chOff x="969162" y="2355359"/>
            <a:chExt cx="4887908" cy="4131981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02449" y="5844304"/>
              <a:ext cx="423591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02449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57982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619875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675408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738361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415548" y="5904351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420212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482104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37638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600590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502449" y="2355359"/>
              <a:ext cx="0" cy="3488946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1466417" y="5844304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466417" y="514751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466417" y="4451978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466417" y="3755191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466417" y="305089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466417" y="2355359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1" name="Rectangle 31"/>
            <p:cNvSpPr>
              <a:spLocks noChangeArrowheads="1"/>
            </p:cNvSpPr>
            <p:nvPr/>
          </p:nvSpPr>
          <p:spPr bwMode="auto">
            <a:xfrm>
              <a:off x="3310421" y="6179563"/>
              <a:ext cx="783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Length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3" name="Rectangle 32"/>
            <p:cNvSpPr>
              <a:spLocks noChangeArrowheads="1"/>
            </p:cNvSpPr>
            <p:nvPr/>
          </p:nvSpPr>
          <p:spPr bwMode="auto">
            <a:xfrm rot="16200000">
              <a:off x="517116" y="3945318"/>
              <a:ext cx="12118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Frequency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4" name="Rectangle 33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5" name="Rectangle 34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6" name="Rectangle 35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7" name="Rectangle 36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8" name="Rectangle 37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9" name="Rectangle 38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0" name="Rectangle 39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1" name="Rectangle 40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2" name="Rectangle 41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3" name="Rectangle 42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4" name="Rectangle 43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5" name="Rectangle 44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6" name="Rectangle 45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7" name="Rectangle 46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8" name="Rectangle 47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9" name="Rectangle 48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0" name="Rectangle 49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1" name="Rectangle 50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2" name="Rectangle 51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3" name="Rectangle 52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4" name="Rectangle 53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5" name="Rectangle 54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6" name="Rectangle 55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7" name="Rectangle 56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8" name="Rectangle 57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9" name="Rectangle 58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0" name="Rectangle 59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1" name="Rectangle 60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2" name="Rectangle 61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3" name="Rectangle 62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4" name="Rectangle 63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5" name="Rectangle 64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811041" y="1986467"/>
            <a:ext cx="5830492" cy="1384995"/>
          </a:xfrm>
          <a:prstGeom prst="rect">
            <a:avLst/>
          </a:prstGeom>
          <a:solidFill>
            <a:srgbClr val="FFE269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Size structure summaries are heavily influenced by the relative selectivity of the gear used.</a:t>
            </a:r>
          </a:p>
        </p:txBody>
      </p:sp>
    </p:spTree>
    <p:extLst>
      <p:ext uri="{BB962C8B-B14F-4D97-AF65-F5344CB8AC3E}">
        <p14:creationId xmlns:p14="http://schemas.microsoft.com/office/powerpoint/2010/main" val="55004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98BF4-EFDE-4610-8A90-014D6DA224F1}" type="slidenum">
              <a:rPr lang="en-US"/>
              <a:pPr/>
              <a:t>9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5421312" cy="868362"/>
          </a:xfrm>
        </p:spPr>
        <p:txBody>
          <a:bodyPr/>
          <a:lstStyle/>
          <a:p>
            <a:r>
              <a:rPr lang="en-US"/>
              <a:t>Gillnet -- Selectivity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52400" y="6142038"/>
            <a:ext cx="502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/>
              <a:t>from Anderson, C.S. 1998.  Partitioning total size selectivity of gill nets for walleye (</a:t>
            </a:r>
            <a:r>
              <a:rPr lang="en-US" sz="1200" i="1" dirty="0" err="1"/>
              <a:t>Stizostedion</a:t>
            </a:r>
            <a:r>
              <a:rPr lang="en-US" sz="1200" i="1" dirty="0"/>
              <a:t> </a:t>
            </a:r>
            <a:r>
              <a:rPr lang="en-US" sz="1200" i="1" dirty="0" err="1"/>
              <a:t>vitreum</a:t>
            </a:r>
            <a:r>
              <a:rPr lang="en-US" sz="1200" dirty="0"/>
              <a:t>) into encounter, contact, and retention components. Can. J. Fish. </a:t>
            </a:r>
            <a:r>
              <a:rPr lang="en-US" sz="1200" dirty="0" err="1"/>
              <a:t>Aquat</a:t>
            </a:r>
            <a:r>
              <a:rPr lang="en-US" sz="1200" dirty="0"/>
              <a:t>. Sci. 55: 1854–1863.</a:t>
            </a:r>
          </a:p>
        </p:txBody>
      </p:sp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9950" y="2686050"/>
            <a:ext cx="43624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9950" y="2914650"/>
            <a:ext cx="43624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5675" y="2933700"/>
            <a:ext cx="42005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0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2590800"/>
            <a:ext cx="5334000" cy="35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419600" cy="3276600"/>
          </a:xfrm>
        </p:spPr>
        <p:txBody>
          <a:bodyPr/>
          <a:lstStyle/>
          <a:p>
            <a:r>
              <a:rPr lang="en-US"/>
              <a:t>Total selectivity is related to three parts of catch process</a:t>
            </a:r>
          </a:p>
          <a:p>
            <a:pPr lvl="1"/>
            <a:r>
              <a:rPr lang="en-US"/>
              <a:t>encounter</a:t>
            </a:r>
          </a:p>
          <a:p>
            <a:pPr lvl="1"/>
            <a:r>
              <a:rPr lang="en-US"/>
              <a:t>contact</a:t>
            </a:r>
          </a:p>
          <a:p>
            <a:pPr lvl="1"/>
            <a:r>
              <a:rPr lang="en-US"/>
              <a:t>retention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2000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9763</TotalTime>
  <Words>670</Words>
  <Application>Microsoft Office PowerPoint</Application>
  <PresentationFormat>On-screen Show (4:3)</PresentationFormat>
  <Paragraphs>207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Times New Roman</vt:lpstr>
      <vt:lpstr>Wingdings</vt:lpstr>
      <vt:lpstr>Default Design</vt:lpstr>
      <vt:lpstr>Equation.3</vt:lpstr>
      <vt:lpstr>Equation</vt:lpstr>
      <vt:lpstr>Size Structure Dynamics</vt:lpstr>
      <vt:lpstr>Size Structure Methods</vt:lpstr>
      <vt:lpstr>Length Frequency</vt:lpstr>
      <vt:lpstr> Size Structure Concept</vt:lpstr>
      <vt:lpstr>Length Frequency -- Example</vt:lpstr>
      <vt:lpstr>Length Frequency -- Example</vt:lpstr>
      <vt:lpstr>Length Frequency in R</vt:lpstr>
      <vt:lpstr>Why fewer 6” than 10” fish?</vt:lpstr>
      <vt:lpstr>Gillnet -- Selectivity</vt:lpstr>
      <vt:lpstr>Case Study</vt:lpstr>
      <vt:lpstr>Size Structure Methods</vt:lpstr>
      <vt:lpstr>Proportional Size Distribution (PSD)</vt:lpstr>
      <vt:lpstr>PSD</vt:lpstr>
      <vt:lpstr>PSD</vt:lpstr>
      <vt:lpstr>PSD</vt:lpstr>
      <vt:lpstr>PSD -- Example</vt:lpstr>
      <vt:lpstr>PSD -- Example</vt:lpstr>
      <vt:lpstr>PSD -- Example</vt:lpstr>
      <vt:lpstr>Size Structure Methods</vt:lpstr>
      <vt:lpstr>Size Structure – Summary Measure</vt:lpstr>
      <vt:lpstr>PSD – Interpretation</vt:lpstr>
      <vt:lpstr>Size Structure – Interpretation</vt:lpstr>
      <vt:lpstr>Size Structure – Interpreting PSD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231</cp:revision>
  <dcterms:created xsi:type="dcterms:W3CDTF">2005-12-26T20:44:58Z</dcterms:created>
  <dcterms:modified xsi:type="dcterms:W3CDTF">2021-12-26T19:24:05Z</dcterms:modified>
</cp:coreProperties>
</file>