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96" r:id="rId5"/>
    <p:sldId id="308" r:id="rId6"/>
    <p:sldId id="276" r:id="rId7"/>
    <p:sldId id="310" r:id="rId8"/>
    <p:sldId id="281" r:id="rId9"/>
    <p:sldId id="306" r:id="rId10"/>
    <p:sldId id="279" r:id="rId11"/>
    <p:sldId id="280" r:id="rId12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87" autoAdjust="0"/>
  </p:normalViewPr>
  <p:slideViewPr>
    <p:cSldViewPr>
      <p:cViewPr varScale="1">
        <p:scale>
          <a:sx n="72" d="100"/>
          <a:sy n="72" d="100"/>
        </p:scale>
        <p:origin x="731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Regulations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Habitat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Manager’s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8000"/>
          </a:xfrm>
        </p:spPr>
        <p:txBody>
          <a:bodyPr/>
          <a:lstStyle/>
          <a:p>
            <a:r>
              <a:rPr lang="en-US" dirty="0" smtClean="0"/>
              <a:t>What kinds of “things” can be used to …</a:t>
            </a:r>
          </a:p>
          <a:p>
            <a:pPr lvl="1"/>
            <a:r>
              <a:rPr lang="en-US" dirty="0" smtClean="0"/>
              <a:t>Manipulate fish population dynamics</a:t>
            </a:r>
          </a:p>
          <a:p>
            <a:pPr lvl="1"/>
            <a:r>
              <a:rPr lang="en-US" dirty="0" smtClean="0"/>
              <a:t>Manipulate angling effort</a:t>
            </a:r>
          </a:p>
          <a:p>
            <a:pPr lvl="1"/>
            <a:r>
              <a:rPr lang="en-US" dirty="0" smtClean="0"/>
              <a:t>Augment limiting environmental factors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745660"/>
            <a:ext cx="1676399" cy="111234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Maximum number (sometimes weight) of fish that can be removed from a water.</a:t>
            </a:r>
          </a:p>
          <a:p>
            <a:pPr lvl="1"/>
            <a:r>
              <a:rPr lang="en-US" b="1" dirty="0" smtClean="0"/>
              <a:t>Daily</a:t>
            </a:r>
          </a:p>
          <a:p>
            <a:pPr lvl="2"/>
            <a:r>
              <a:rPr lang="en-US" dirty="0" smtClean="0"/>
              <a:t>maximum per day.</a:t>
            </a:r>
          </a:p>
          <a:p>
            <a:pPr lvl="1"/>
            <a:r>
              <a:rPr lang="en-US" b="1" dirty="0" smtClean="0"/>
              <a:t>Possession</a:t>
            </a:r>
          </a:p>
          <a:p>
            <a:pPr lvl="2"/>
            <a:r>
              <a:rPr lang="en-US" dirty="0" smtClean="0"/>
              <a:t>maximum in your possession.</a:t>
            </a:r>
          </a:p>
          <a:p>
            <a:pPr lvl="1"/>
            <a:r>
              <a:rPr lang="en-US" b="1" dirty="0" smtClean="0"/>
              <a:t>Season</a:t>
            </a:r>
          </a:p>
          <a:p>
            <a:pPr lvl="2"/>
            <a:r>
              <a:rPr lang="en-US" dirty="0" smtClean="0"/>
              <a:t>limited number (usually 1) per season.</a:t>
            </a:r>
          </a:p>
          <a:p>
            <a:pPr lvl="3"/>
            <a:r>
              <a:rPr lang="en-US" dirty="0" smtClean="0"/>
              <a:t>Typically referred to as a quota.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Length Limits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906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Minimum</a:t>
            </a:r>
            <a:r>
              <a:rPr lang="en-US" b="0" dirty="0" smtClean="0"/>
              <a:t> – no harvest below minimum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Maximum </a:t>
            </a:r>
            <a:r>
              <a:rPr lang="en-US" b="0" dirty="0" smtClean="0"/>
              <a:t>– no harvest above maximum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Protected Slot </a:t>
            </a:r>
            <a:r>
              <a:rPr lang="en-US" b="0" dirty="0" smtClean="0"/>
              <a:t>– no harvest within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Harvest Slot </a:t>
            </a:r>
            <a:r>
              <a:rPr lang="en-US" b="0" dirty="0" smtClean="0"/>
              <a:t>– no harvest outside of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9898"/>
              </p:ext>
            </p:extLst>
          </p:nvPr>
        </p:nvGraphicFramePr>
        <p:xfrm>
          <a:off x="762019" y="15240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965758"/>
              </p:ext>
            </p:extLst>
          </p:nvPr>
        </p:nvGraphicFramePr>
        <p:xfrm>
          <a:off x="762000" y="28295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72322"/>
              </p:ext>
            </p:extLst>
          </p:nvPr>
        </p:nvGraphicFramePr>
        <p:xfrm>
          <a:off x="762000" y="4124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548370"/>
              </p:ext>
            </p:extLst>
          </p:nvPr>
        </p:nvGraphicFramePr>
        <p:xfrm>
          <a:off x="762000" y="54203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000" y="1905000"/>
            <a:ext cx="5655271" cy="4695825"/>
            <a:chOff x="381000" y="1905000"/>
            <a:chExt cx="5655271" cy="46958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05000"/>
              <a:ext cx="5655271" cy="469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609600" y="5181600"/>
              <a:ext cx="4724400" cy="45720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74808"/>
            <a:ext cx="546144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334000"/>
          </a:xfrm>
        </p:spPr>
        <p:txBody>
          <a:bodyPr/>
          <a:lstStyle/>
          <a:p>
            <a:r>
              <a:rPr lang="en-US" b="1" dirty="0" smtClean="0"/>
              <a:t>Seasons</a:t>
            </a:r>
          </a:p>
          <a:p>
            <a:pPr lvl="1"/>
            <a:r>
              <a:rPr lang="en-US" dirty="0" smtClean="0"/>
              <a:t>Can fish only at certain times.</a:t>
            </a:r>
          </a:p>
          <a:p>
            <a:pPr lvl="1"/>
            <a:endParaRPr lang="en-US" dirty="0"/>
          </a:p>
          <a:p>
            <a:r>
              <a:rPr lang="en-US" b="1" dirty="0" smtClean="0"/>
              <a:t>Areas</a:t>
            </a:r>
          </a:p>
          <a:p>
            <a:pPr lvl="1"/>
            <a:r>
              <a:rPr lang="en-US" dirty="0"/>
              <a:t>Fishing restricted in specific locations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smtClean="0"/>
              <a:t>Fisheries</a:t>
            </a:r>
          </a:p>
          <a:p>
            <a:pPr lvl="1"/>
            <a:r>
              <a:rPr lang="en-US" dirty="0"/>
              <a:t>Fishing is completely </a:t>
            </a:r>
            <a:r>
              <a:rPr lang="en-US" dirty="0" smtClean="0"/>
              <a:t>prohibited.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Gear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Recreational</a:t>
            </a:r>
          </a:p>
          <a:p>
            <a:pPr lvl="1"/>
            <a:r>
              <a:rPr lang="en-US" dirty="0" smtClean="0"/>
              <a:t>Anglers are restricted to certain types of gear.</a:t>
            </a:r>
          </a:p>
          <a:p>
            <a:pPr lvl="2"/>
            <a:r>
              <a:rPr lang="en-US" dirty="0" smtClean="0"/>
              <a:t>Artificial lures only.</a:t>
            </a:r>
          </a:p>
          <a:p>
            <a:pPr lvl="2"/>
            <a:r>
              <a:rPr lang="en-US" dirty="0" smtClean="0"/>
              <a:t>Barbless hooks.</a:t>
            </a:r>
          </a:p>
          <a:p>
            <a:pPr lvl="2"/>
            <a:r>
              <a:rPr lang="en-US" dirty="0" smtClean="0"/>
              <a:t>Only three lines.</a:t>
            </a:r>
          </a:p>
          <a:p>
            <a:pPr lvl="2"/>
            <a:r>
              <a:rPr lang="en-US" dirty="0" smtClean="0"/>
              <a:t>No motor trolling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42" name="Picture 2" descr="https://encrypted-tbn3.gstatic.com/images?q=tbn:ANd9GcRjwtlfKTpbUZwXdpAX4FNUBoHcC-AOS8u3emZk_GlrUbMT2uw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407763"/>
            <a:ext cx="3048000" cy="40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Gear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Recreational</a:t>
            </a:r>
          </a:p>
          <a:p>
            <a:pPr lvl="1"/>
            <a:r>
              <a:rPr lang="en-US" dirty="0" smtClean="0"/>
              <a:t>Anglers are restricted to certain types of gear.</a:t>
            </a:r>
          </a:p>
          <a:p>
            <a:pPr lvl="2"/>
            <a:r>
              <a:rPr lang="en-US" dirty="0" smtClean="0"/>
              <a:t>Artificial lures only.</a:t>
            </a:r>
          </a:p>
          <a:p>
            <a:pPr lvl="2"/>
            <a:r>
              <a:rPr lang="en-US" dirty="0" smtClean="0"/>
              <a:t>Barbless hooks.</a:t>
            </a:r>
          </a:p>
          <a:p>
            <a:pPr lvl="2"/>
            <a:r>
              <a:rPr lang="en-US" dirty="0" smtClean="0"/>
              <a:t>Only three lines.</a:t>
            </a:r>
          </a:p>
          <a:p>
            <a:pPr lvl="2"/>
            <a:r>
              <a:rPr lang="en-US" dirty="0" smtClean="0"/>
              <a:t>No motor trolling.</a:t>
            </a:r>
          </a:p>
          <a:p>
            <a:pPr lvl="2"/>
            <a:endParaRPr lang="en-US" dirty="0"/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Fishers are restricted to types/sizes of gear.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05240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5088" y="1066800"/>
            <a:ext cx="8393112" cy="3457575"/>
            <a:chOff x="1408801" y="3886200"/>
            <a:chExt cx="6343650" cy="222885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801" y="3886200"/>
              <a:ext cx="6343650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6096000" y="4451230"/>
              <a:ext cx="1143000" cy="1969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47800" y="4603630"/>
              <a:ext cx="4267200" cy="6541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447800" y="5256775"/>
              <a:ext cx="3322608" cy="182393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10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or weight that can </a:t>
            </a:r>
            <a:r>
              <a:rPr lang="en-US" smtClean="0"/>
              <a:t>be harvested </a:t>
            </a:r>
            <a:r>
              <a:rPr lang="en-US" dirty="0" smtClean="0"/>
              <a:t>during a specified time.</a:t>
            </a:r>
          </a:p>
          <a:p>
            <a:pPr lvl="1"/>
            <a:r>
              <a:rPr lang="en-US" dirty="0" smtClean="0"/>
              <a:t>AKA, safe harvest level, total allowable catch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“Derby” Quota</a:t>
            </a:r>
          </a:p>
          <a:p>
            <a:pPr lvl="1"/>
            <a:r>
              <a:rPr lang="en-US" dirty="0" smtClean="0"/>
              <a:t>Catch-shares</a:t>
            </a:r>
          </a:p>
          <a:p>
            <a:pPr lvl="1"/>
            <a:r>
              <a:rPr lang="en-US" dirty="0" smtClean="0"/>
              <a:t>Individual Transferable Quota (ITQ)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936626"/>
            <a:ext cx="6096000" cy="576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166074" y="1432704"/>
            <a:ext cx="5977926" cy="4434696"/>
            <a:chOff x="3166074" y="1432704"/>
            <a:chExt cx="5977926" cy="4434696"/>
          </a:xfrm>
        </p:grpSpPr>
        <p:grpSp>
          <p:nvGrpSpPr>
            <p:cNvPr id="9" name="Group 8"/>
            <p:cNvGrpSpPr/>
            <p:nvPr/>
          </p:nvGrpSpPr>
          <p:grpSpPr>
            <a:xfrm>
              <a:off x="3166074" y="1432704"/>
              <a:ext cx="5977926" cy="4434696"/>
              <a:chOff x="3166074" y="1432704"/>
              <a:chExt cx="5977926" cy="443469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166074" y="1432704"/>
                <a:ext cx="5977926" cy="4434696"/>
                <a:chOff x="3089874" y="1143000"/>
                <a:chExt cx="5977926" cy="4434696"/>
              </a:xfrm>
            </p:grpSpPr>
            <p:pic>
              <p:nvPicPr>
                <p:cNvPr id="13315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95625" y="1143000"/>
                  <a:ext cx="5972175" cy="1685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6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93148" y="2819400"/>
                  <a:ext cx="5915025" cy="923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7" name="Picture 5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9874" y="3710796"/>
                  <a:ext cx="5972175" cy="1866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" name="Rectangle 7"/>
              <p:cNvSpPr/>
              <p:nvPr/>
            </p:nvSpPr>
            <p:spPr bwMode="auto">
              <a:xfrm>
                <a:off x="9084373" y="1432704"/>
                <a:ext cx="59627" cy="44346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 bwMode="auto">
            <a:xfrm>
              <a:off x="7696200" y="3109104"/>
              <a:ext cx="1447800" cy="9239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80" y="1066800"/>
            <a:ext cx="5138320" cy="437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9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9242</TotalTime>
  <Words>334</Words>
  <Application>Microsoft Office PowerPoint</Application>
  <PresentationFormat>On-screen Show (4:3)</PresentationFormat>
  <Paragraphs>152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Default Design</vt:lpstr>
      <vt:lpstr>Management Regulations</vt:lpstr>
      <vt:lpstr>Manager’s Toolbox</vt:lpstr>
      <vt:lpstr>Bag / Creel Limits</vt:lpstr>
      <vt:lpstr>Length Limits</vt:lpstr>
      <vt:lpstr>Closures</vt:lpstr>
      <vt:lpstr>Gear Restrictions</vt:lpstr>
      <vt:lpstr>Gear Restrictions</vt:lpstr>
      <vt:lpstr>Quotas</vt:lpstr>
      <vt:lpstr>Quotas</vt:lpstr>
      <vt:lpstr>Stocking</vt:lpstr>
      <vt:lpstr>Habitat Manipulations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192</cp:revision>
  <dcterms:created xsi:type="dcterms:W3CDTF">2005-12-26T20:44:58Z</dcterms:created>
  <dcterms:modified xsi:type="dcterms:W3CDTF">2017-12-10T15:06:12Z</dcterms:modified>
</cp:coreProperties>
</file>