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11" r:id="rId3"/>
    <p:sldId id="312" r:id="rId4"/>
    <p:sldId id="322" r:id="rId5"/>
    <p:sldId id="316" r:id="rId6"/>
    <p:sldId id="315" r:id="rId7"/>
    <p:sldId id="331" r:id="rId8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FF66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53" autoAdjust="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9C2415A-A54E-417F-82AF-44BB9D89D1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8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0525F3E-A22F-4AAF-9AA7-39450C98BB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2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13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86509-4D0F-4574-951E-E9656A951F15}" type="slidenum">
              <a:rPr lang="en-US"/>
              <a:pPr/>
              <a:t>2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data(TroutBR)</a:t>
            </a:r>
          </a:p>
          <a:p>
            <a:r>
              <a:rPr lang="en-US"/>
              <a:t>rbt &lt;- TroutBR[TroutBR$Species=="Rainbow",]</a:t>
            </a:r>
          </a:p>
          <a:p>
            <a:r>
              <a:rPr lang="en-US"/>
              <a:t>attach(rbt)</a:t>
            </a:r>
          </a:p>
          <a:p>
            <a:r>
              <a:rPr lang="en-US"/>
              <a:t>plot(jitter(TL,1)~jitter(Age,0.5),xlab="Age [jittered]",ylab="Total Length (in) [jittered]")</a:t>
            </a:r>
          </a:p>
        </p:txBody>
      </p:sp>
    </p:spTree>
    <p:extLst>
      <p:ext uri="{BB962C8B-B14F-4D97-AF65-F5344CB8AC3E}">
        <p14:creationId xmlns:p14="http://schemas.microsoft.com/office/powerpoint/2010/main" val="74014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DCD8-C396-46AC-B79E-994881B71000}" type="slidenum">
              <a:rPr lang="en-US"/>
              <a:pPr/>
              <a:t>6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growmodel.sim("vb",Age,TL,max.len=35)</a:t>
            </a:r>
          </a:p>
          <a:p>
            <a:r>
              <a:rPr lang="en-US"/>
              <a:t>svb &lt;- list(Linf=31.3,K=0.3,to=0.6)</a:t>
            </a:r>
          </a:p>
          <a:p>
            <a:r>
              <a:rPr lang="en-US"/>
              <a:t>vbl1 &lt;- nls(TL~Linf*(1-exp(-K*(Age-to))),start=svb)</a:t>
            </a:r>
          </a:p>
          <a:p>
            <a:endParaRPr lang="en-US"/>
          </a:p>
          <a:p>
            <a:r>
              <a:rPr lang="en-US"/>
              <a:t>windows(4,4); par(mar=c(3.5,3.5,1,1),mgp=c(2,0.75,0))</a:t>
            </a:r>
          </a:p>
          <a:p>
            <a:r>
              <a:rPr lang="en-US"/>
              <a:t>ylmt &lt;- c(-2,32); xlmt&lt;-c(1.5,10)</a:t>
            </a:r>
          </a:p>
          <a:p>
            <a:r>
              <a:rPr lang="en-US"/>
              <a:t>plot(jitter(Age,0.5),jitter(TL,1),xlab="Age",ylab="Total Length (in)",ylim=ylmt,xlim=xlmt,pch=19)</a:t>
            </a:r>
          </a:p>
          <a:p>
            <a:r>
              <a:rPr lang="en-US"/>
              <a:t>x &lt;- data.frame(Age=seq(1.5,10,by=0.1))</a:t>
            </a:r>
          </a:p>
          <a:p>
            <a:r>
              <a:rPr lang="en-US"/>
              <a:t>y &lt;- predict(vbl1,x)</a:t>
            </a:r>
          </a:p>
          <a:p>
            <a:r>
              <a:rPr lang="en-US"/>
              <a:t>lines(x$Age,y,lwd=1,lty=1,col="red")</a:t>
            </a:r>
          </a:p>
          <a:p>
            <a:r>
              <a:rPr lang="en-US"/>
              <a:t>Linf &lt;- coef(vbl1)[1]; to &lt;- coef(vbl1)[3]</a:t>
            </a:r>
          </a:p>
          <a:p>
            <a:r>
              <a:rPr lang="en-US"/>
              <a:t>lines(c(to,to),c(-5,2),lwd=2,lty=3,col="blue")</a:t>
            </a:r>
          </a:p>
          <a:p>
            <a:r>
              <a:rPr lang="en-US"/>
              <a:t>lines(c(1,2),c(0,0),lwd=2,lty=3,col="blue")</a:t>
            </a:r>
          </a:p>
          <a:p>
            <a:r>
              <a:rPr lang="en-US"/>
              <a:t>points(to,0,col="blue",pch=19,cex=1.25)</a:t>
            </a:r>
          </a:p>
          <a:p>
            <a:r>
              <a:rPr lang="en-US"/>
              <a:t>text(to,-4.5,expression(t[o]),xpd=T,col="blue",cex=1.25)</a:t>
            </a:r>
          </a:p>
          <a:p>
            <a:r>
              <a:rPr lang="en-US"/>
              <a:t>abline(h=Linf,lwd=2,lty=3,col="blue")</a:t>
            </a:r>
          </a:p>
          <a:p>
            <a:r>
              <a:rPr lang="en-US"/>
              <a:t>text(0.8,Linf,expression(L[infinity]),xpd=T,col="blue",cex=1.25)</a:t>
            </a:r>
          </a:p>
        </p:txBody>
      </p:sp>
    </p:spTree>
    <p:extLst>
      <p:ext uri="{BB962C8B-B14F-4D97-AF65-F5344CB8AC3E}">
        <p14:creationId xmlns:p14="http://schemas.microsoft.com/office/powerpoint/2010/main" val="316854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E4D8C2-C5CE-48C1-89C0-7352CBAA9A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222EA7-B4B5-495C-83D5-613822A0B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900042-C5BE-4DEB-AA1A-790BA415F6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6950E9-D724-4023-B9C4-CE5A7098C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2795B4-2330-45F5-B1FA-7C10677E25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3F6D3-E33A-43C3-948B-E3CEA6EA98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F44323-DAD3-41A3-B282-2F0B2D190F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D886E9-1535-4767-9327-4477975765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EE79C8-FDE9-460A-975C-B66BD24B45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1F202C-CEEA-469E-BC04-507448B511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D88EEB-4147-4C6A-8748-B65FCDDB94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Size At Age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F824BC2C-E705-4E80-AA19-0AD8A6603AE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/>
              <a:t>Individual Growth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18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57600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Biomass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21" name="Straight Arrow Connector 20"/>
          <p:cNvCxnSpPr>
            <a:endCxn id="20" idx="2"/>
          </p:cNvCxnSpPr>
          <p:nvPr/>
        </p:nvCxnSpPr>
        <p:spPr>
          <a:xfrm flipH="1" flipV="1">
            <a:off x="4572000" y="4267200"/>
            <a:ext cx="3110" cy="365760"/>
          </a:xfrm>
          <a:prstGeom prst="straightConnector1">
            <a:avLst/>
          </a:prstGeom>
          <a:ln w="50800" cap="flat">
            <a:solidFill>
              <a:srgbClr val="33CC33"/>
            </a:solidFill>
            <a:round/>
            <a:headEnd type="stealth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Oval 16"/>
          <p:cNvSpPr/>
          <p:nvPr/>
        </p:nvSpPr>
        <p:spPr>
          <a:xfrm>
            <a:off x="3466332" y="4355658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718688" y="4648200"/>
            <a:ext cx="1691640" cy="640080"/>
          </a:xfrm>
          <a:prstGeom prst="rect">
            <a:avLst/>
          </a:prstGeom>
          <a:solidFill>
            <a:srgbClr val="C0E3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Growth</a:t>
            </a:r>
            <a:endParaRPr lang="en-US" sz="2000" b="1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Size At Age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A79AC7-302F-4646-AA6A-28A8668D194F}" type="slidenum">
              <a:rPr lang="en-US"/>
              <a:pPr/>
              <a:t>2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Data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2971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u="sng">
                <a:latin typeface="Courier New" pitchFamily="49" charset="0"/>
              </a:rPr>
              <a:t>TL Age Species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26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29  10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29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22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25   7 Rainbow</a:t>
            </a:r>
          </a:p>
        </p:txBody>
      </p:sp>
      <p:pic>
        <p:nvPicPr>
          <p:cNvPr id="40755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2350" y="1370013"/>
            <a:ext cx="5046663" cy="502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756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3938" y="1371600"/>
            <a:ext cx="5046662" cy="502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7561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62350" y="1371600"/>
            <a:ext cx="5046663" cy="502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5F47ED-5058-48D1-AC84-486BC88BE72E}" type="slidenum">
              <a:rPr lang="en-US"/>
              <a:pPr/>
              <a:t>3</a:t>
            </a:fld>
            <a:endParaRPr lang="en-US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Models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562600"/>
          </a:xfrm>
        </p:spPr>
        <p:txBody>
          <a:bodyPr/>
          <a:lstStyle/>
          <a:p>
            <a:r>
              <a:rPr lang="en-US" b="1" dirty="0"/>
              <a:t>Purposes</a:t>
            </a:r>
          </a:p>
          <a:p>
            <a:pPr lvl="1"/>
            <a:r>
              <a:rPr lang="en-US" dirty="0"/>
              <a:t>Summarize growth with a few parameters.</a:t>
            </a:r>
          </a:p>
          <a:p>
            <a:pPr lvl="1"/>
            <a:r>
              <a:rPr lang="en-US" dirty="0" smtClean="0"/>
              <a:t>Compare growth </a:t>
            </a:r>
            <a:r>
              <a:rPr lang="en-US" dirty="0"/>
              <a:t>parameters </a:t>
            </a:r>
            <a:r>
              <a:rPr lang="en-US" dirty="0" smtClean="0"/>
              <a:t>among </a:t>
            </a:r>
            <a:r>
              <a:rPr lang="en-US" dirty="0"/>
              <a:t>populations.</a:t>
            </a:r>
          </a:p>
          <a:p>
            <a:pPr lvl="1"/>
            <a:r>
              <a:rPr lang="en-US" dirty="0" smtClean="0"/>
              <a:t>Used in </a:t>
            </a:r>
            <a:r>
              <a:rPr lang="en-US" dirty="0"/>
              <a:t>key fisheries </a:t>
            </a:r>
            <a:r>
              <a:rPr lang="en-US" dirty="0" smtClean="0"/>
              <a:t>models, </a:t>
            </a:r>
            <a:r>
              <a:rPr lang="en-US" dirty="0"/>
              <a:t>such as </a:t>
            </a:r>
            <a:r>
              <a:rPr lang="en-US" dirty="0" err="1"/>
              <a:t>Beverton</a:t>
            </a:r>
            <a:r>
              <a:rPr lang="en-US" dirty="0"/>
              <a:t>-Holt yield models.</a:t>
            </a:r>
          </a:p>
          <a:p>
            <a:pPr lvl="1"/>
            <a:endParaRPr lang="en-US" sz="1400" dirty="0"/>
          </a:p>
          <a:p>
            <a:r>
              <a:rPr lang="en-US" b="1" dirty="0"/>
              <a:t>Main models</a:t>
            </a:r>
          </a:p>
          <a:p>
            <a:pPr lvl="1"/>
            <a:r>
              <a:rPr lang="en-US" dirty="0"/>
              <a:t>Von </a:t>
            </a:r>
            <a:r>
              <a:rPr lang="en-US" dirty="0" err="1"/>
              <a:t>Bertalanffy</a:t>
            </a:r>
            <a:endParaRPr lang="en-US" dirty="0"/>
          </a:p>
          <a:p>
            <a:pPr lvl="1"/>
            <a:r>
              <a:rPr lang="en-US" dirty="0" err="1"/>
              <a:t>Gompertz</a:t>
            </a:r>
            <a:endParaRPr lang="en-US" dirty="0"/>
          </a:p>
          <a:p>
            <a:pPr lvl="1"/>
            <a:r>
              <a:rPr lang="en-US" dirty="0" err="1"/>
              <a:t>Schnute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3A25AA-F2DF-4E7A-84BE-912305ECE480}" type="slidenum">
              <a:rPr lang="en-US"/>
              <a:pPr/>
              <a:t>4</a:t>
            </a:fld>
            <a:endParaRPr lang="en-US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Von Bertalanffy Growth Model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15400" cy="5334000"/>
          </a:xfrm>
        </p:spPr>
        <p:txBody>
          <a:bodyPr/>
          <a:lstStyle/>
          <a:p>
            <a:r>
              <a:rPr lang="en-US" dirty="0"/>
              <a:t>By far the most prevalent growth model.</a:t>
            </a:r>
          </a:p>
          <a:p>
            <a:endParaRPr lang="en-US" dirty="0" smtClean="0"/>
          </a:p>
          <a:p>
            <a:r>
              <a:rPr lang="en-US" dirty="0" smtClean="0"/>
              <a:t>Developed </a:t>
            </a:r>
            <a:r>
              <a:rPr lang="en-US" dirty="0"/>
              <a:t>by Ludwig von </a:t>
            </a:r>
            <a:r>
              <a:rPr lang="en-US" dirty="0" err="1"/>
              <a:t>Bertalanffy</a:t>
            </a:r>
            <a:r>
              <a:rPr lang="en-US" dirty="0"/>
              <a:t> in 1938.</a:t>
            </a:r>
          </a:p>
          <a:p>
            <a:pPr lvl="1"/>
            <a:r>
              <a:rPr lang="en-US" dirty="0" smtClean="0"/>
              <a:t>Derived from … </a:t>
            </a:r>
          </a:p>
          <a:p>
            <a:pPr lvl="2"/>
            <a:r>
              <a:rPr lang="en-US" dirty="0" smtClean="0"/>
              <a:t>basic </a:t>
            </a:r>
            <a:r>
              <a:rPr lang="en-US" dirty="0"/>
              <a:t>physiological principles of anabolism and catabolism.</a:t>
            </a:r>
          </a:p>
          <a:p>
            <a:pPr lvl="2"/>
            <a:r>
              <a:rPr lang="en-US" dirty="0" smtClean="0"/>
              <a:t>by </a:t>
            </a:r>
            <a:r>
              <a:rPr lang="en-US" dirty="0"/>
              <a:t>assuming </a:t>
            </a:r>
            <a:r>
              <a:rPr lang="en-US" b="1" dirty="0"/>
              <a:t>rate</a:t>
            </a:r>
            <a:r>
              <a:rPr lang="en-US" dirty="0"/>
              <a:t> of growth declines linearly with increasing length.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Size At Age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AF3FE-F4ED-40E0-8515-1C336F67AAE4}" type="slidenum">
              <a:rPr lang="en-US"/>
              <a:pPr/>
              <a:t>5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Von Bertalanffy Growth Model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991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Explore parameters with </a:t>
            </a: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growthModelSim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(“</a:t>
            </a: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vbTypical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”)</a:t>
            </a:r>
            <a:endParaRPr lang="en-US" b="1" dirty="0">
              <a:solidFill>
                <a:srgbClr val="CC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b="1" dirty="0"/>
              <a:t>L</a:t>
            </a:r>
            <a:r>
              <a:rPr lang="en-US" b="1" baseline="-25000" dirty="0">
                <a:cs typeface="Arial" charset="0"/>
              </a:rPr>
              <a:t>∞</a:t>
            </a:r>
            <a:r>
              <a:rPr lang="en-US" dirty="0"/>
              <a:t> = asymptotic mean length</a:t>
            </a:r>
          </a:p>
          <a:p>
            <a:pPr>
              <a:lnSpc>
                <a:spcPct val="90000"/>
              </a:lnSpc>
            </a:pPr>
            <a:r>
              <a:rPr lang="en-US" b="1" dirty="0"/>
              <a:t>K</a:t>
            </a:r>
            <a:r>
              <a:rPr lang="en-US" dirty="0"/>
              <a:t> = Brody “growth” coefficient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a true measure </a:t>
            </a:r>
            <a:r>
              <a:rPr lang="en-US" dirty="0" smtClean="0"/>
              <a:t>of the </a:t>
            </a:r>
            <a:r>
              <a:rPr lang="en-US" dirty="0"/>
              <a:t>“</a:t>
            </a:r>
            <a:r>
              <a:rPr lang="en-US" dirty="0" smtClean="0"/>
              <a:t>growth rate”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controls how fast L</a:t>
            </a:r>
            <a:r>
              <a:rPr lang="en-US" b="1" baseline="-25000" dirty="0" smtClean="0">
                <a:cs typeface="Arial" charset="0"/>
              </a:rPr>
              <a:t>∞</a:t>
            </a:r>
            <a:r>
              <a:rPr lang="en-US" dirty="0" smtClean="0"/>
              <a:t> is approached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Log(2)/K is time to get halfway between a length and </a:t>
            </a:r>
            <a:r>
              <a:rPr lang="en-US" dirty="0"/>
              <a:t>L</a:t>
            </a:r>
            <a:r>
              <a:rPr lang="en-US" b="1" baseline="-25000" dirty="0" smtClean="0">
                <a:cs typeface="Arial" charset="0"/>
              </a:rPr>
              <a:t>∞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t</a:t>
            </a:r>
            <a:r>
              <a:rPr lang="en-US" b="1" baseline="-25000" dirty="0"/>
              <a:t>o</a:t>
            </a:r>
            <a:r>
              <a:rPr lang="en-US" dirty="0"/>
              <a:t> = time when mean </a:t>
            </a:r>
            <a:r>
              <a:rPr lang="en-US" dirty="0" smtClean="0"/>
              <a:t>length </a:t>
            </a:r>
            <a:r>
              <a:rPr lang="en-US" dirty="0"/>
              <a:t>is 0 (artifact)</a:t>
            </a:r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894485"/>
            <a:ext cx="6858000" cy="108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Size At 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FBD45-9B9F-4D1D-9B93-4A348B4E2532}" type="slidenum">
              <a:rPr lang="en-US"/>
              <a:pPr/>
              <a:t>6</a:t>
            </a:fld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Von Bertalanffy Growth Model</a:t>
            </a:r>
          </a:p>
        </p:txBody>
      </p:sp>
      <p:pic>
        <p:nvPicPr>
          <p:cNvPr id="4167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089025"/>
            <a:ext cx="5715000" cy="569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Size At Age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D2D437-04D1-4373-A960-D1C30E89529F}" type="slidenum">
              <a:rPr lang="en-US"/>
              <a:pPr/>
              <a:t>7</a:t>
            </a:fld>
            <a:endParaRPr lang="en-US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Galucci &amp; Quinn Parameterization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 dirty="0" smtClean="0"/>
              <a:t>New </a:t>
            </a:r>
            <a:r>
              <a:rPr lang="en-US" dirty="0"/>
              <a:t>parameter is </a:t>
            </a:r>
            <a:r>
              <a:rPr lang="en-US" dirty="0">
                <a:latin typeface="Symbol" pitchFamily="18" charset="2"/>
              </a:rPr>
              <a:t>w</a:t>
            </a:r>
            <a:r>
              <a:rPr lang="en-US" dirty="0"/>
              <a:t>=KL</a:t>
            </a:r>
            <a:r>
              <a:rPr lang="en-US" baseline="-25000" dirty="0">
                <a:cs typeface="Arial" charset="0"/>
              </a:rPr>
              <a:t>∞</a:t>
            </a:r>
          </a:p>
          <a:p>
            <a:pPr lvl="1"/>
            <a:r>
              <a:rPr lang="en-US" dirty="0"/>
              <a:t>a measure of growth rate in the vicinity of t</a:t>
            </a:r>
            <a:r>
              <a:rPr lang="en-US" baseline="-25000" dirty="0"/>
              <a:t>0</a:t>
            </a:r>
          </a:p>
          <a:p>
            <a:pPr lvl="1"/>
            <a:endParaRPr lang="en-US" dirty="0"/>
          </a:p>
          <a:p>
            <a:r>
              <a:rPr lang="en-US" dirty="0"/>
              <a:t>“New” model looks </a:t>
            </a:r>
            <a:r>
              <a:rPr lang="en-US" dirty="0" smtClean="0"/>
              <a:t>like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Explore model parameters with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</a:rPr>
              <a:t>growthModelSim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(“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</a:rPr>
              <a:t>vbGalucciQuinn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”)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433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733800"/>
            <a:ext cx="6029325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7135</TotalTime>
  <Words>438</Words>
  <Application>Microsoft Office PowerPoint</Application>
  <PresentationFormat>On-screen Show (4:3)</PresentationFormat>
  <Paragraphs>103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Courier New</vt:lpstr>
      <vt:lpstr>Symbol</vt:lpstr>
      <vt:lpstr>Default Design</vt:lpstr>
      <vt:lpstr>Individual Growth</vt:lpstr>
      <vt:lpstr>Length-At-Age Data</vt:lpstr>
      <vt:lpstr>Length-At-Age Models</vt:lpstr>
      <vt:lpstr>Von Bertalanffy Growth Model</vt:lpstr>
      <vt:lpstr>Von Bertalanffy Growth Model</vt:lpstr>
      <vt:lpstr>Von Bertalanffy Growth Model</vt:lpstr>
      <vt:lpstr>Galucci &amp; Quinn Parameterization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168</cp:revision>
  <dcterms:created xsi:type="dcterms:W3CDTF">2005-12-26T20:44:58Z</dcterms:created>
  <dcterms:modified xsi:type="dcterms:W3CDTF">2022-03-03T15:07:06Z</dcterms:modified>
</cp:coreProperties>
</file>