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77" r:id="rId4"/>
    <p:sldId id="269" r:id="rId5"/>
    <p:sldId id="271" r:id="rId6"/>
    <p:sldId id="270" r:id="rId7"/>
    <p:sldId id="272" r:id="rId8"/>
    <p:sldId id="274" r:id="rId9"/>
    <p:sldId id="273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225" y="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349C6-5C13-49B4-896F-2B977FF37CE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1FDF-B0DD-408B-926B-1D70AF99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from http://www.st.nmfs.noaa.gov/st1/commercial/landings/annual_landings.html</a:t>
            </a:r>
          </a:p>
          <a:p>
            <a:r>
              <a:rPr lang="en-US" dirty="0" smtClean="0"/>
              <a:t>http://youtu.be/L5wR8Iu2Q00</a:t>
            </a:r>
          </a:p>
          <a:p>
            <a:r>
              <a:rPr lang="en-US" dirty="0" smtClean="0"/>
              <a:t>https://www.youtube.com/watch?v=Zni6Iy5Q-Ko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31FDF-B0DD-408B-926B-1D70AF992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25" y="563531"/>
            <a:ext cx="4552854" cy="2248679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smtClean="0"/>
              <a:t>Individual Vessel Quotas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British Columbia</a:t>
            </a:r>
            <a:br>
              <a:rPr lang="en-US" sz="3600" b="1" dirty="0" smtClean="0"/>
            </a:br>
            <a:r>
              <a:rPr lang="en-US" sz="3600" b="1" dirty="0" err="1" smtClean="0"/>
              <a:t>Geoduck</a:t>
            </a:r>
            <a:r>
              <a:rPr lang="en-US" sz="3600" b="1" dirty="0" smtClean="0"/>
              <a:t> Fishery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media.npr.org/programs/atc/features/2004/jul/geoduck/geoduck_140-81ab0137f5bed936d7b63ac2a09a61b9fe7ffebe-s6-c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1" y="3310405"/>
            <a:ext cx="3588289" cy="33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08" y="168975"/>
            <a:ext cx="4600391" cy="6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4" y="1410602"/>
            <a:ext cx="7183377" cy="47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BC </a:t>
            </a:r>
            <a:r>
              <a:rPr lang="en-US" dirty="0" err="1" smtClean="0"/>
              <a:t>Geoduck</a:t>
            </a:r>
            <a:r>
              <a:rPr lang="en-US" dirty="0" smtClean="0"/>
              <a:t> Fishery – Results</a:t>
            </a:r>
            <a:endParaRPr lang="en-US" dirty="0"/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2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Callout 2 12"/>
          <p:cNvSpPr/>
          <p:nvPr/>
        </p:nvSpPr>
        <p:spPr>
          <a:xfrm>
            <a:off x="5811952" y="6286500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51500"/>
              <a:gd name="adj6" fmla="val -58490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2355064" y="6315053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152832"/>
              <a:gd name="adj6" fmla="val 86509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flipH="1">
            <a:off x="2185416" y="6483269"/>
            <a:ext cx="16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190718" y="5760720"/>
            <a:ext cx="164347" cy="71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BC </a:t>
            </a:r>
            <a:r>
              <a:rPr lang="en-US" dirty="0" err="1" smtClean="0"/>
              <a:t>Geoduck</a:t>
            </a:r>
            <a:r>
              <a:rPr lang="en-US" dirty="0" smtClean="0"/>
              <a:t> Fishery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5203"/>
            <a:ext cx="7886700" cy="3259405"/>
          </a:xfrm>
        </p:spPr>
        <p:txBody>
          <a:bodyPr>
            <a:normAutofit/>
          </a:bodyPr>
          <a:lstStyle/>
          <a:p>
            <a:r>
              <a:rPr lang="en-US" dirty="0" smtClean="0"/>
              <a:t>TAC was reduced (fishing more conservatively)</a:t>
            </a:r>
          </a:p>
          <a:p>
            <a:r>
              <a:rPr lang="en-US" dirty="0" smtClean="0"/>
              <a:t>TAC has not been exceeded</a:t>
            </a:r>
          </a:p>
          <a:p>
            <a:r>
              <a:rPr lang="en-US" dirty="0" smtClean="0"/>
              <a:t>Meeting market demands with fresh product</a:t>
            </a:r>
          </a:p>
          <a:p>
            <a:r>
              <a:rPr lang="en-US" dirty="0" smtClean="0"/>
              <a:t>$/</a:t>
            </a:r>
            <a:r>
              <a:rPr lang="en-US" dirty="0" err="1" smtClean="0"/>
              <a:t>lb</a:t>
            </a:r>
            <a:r>
              <a:rPr lang="en-US" dirty="0" smtClean="0"/>
              <a:t> increased, total revenues increased</a:t>
            </a:r>
          </a:p>
          <a:p>
            <a:r>
              <a:rPr lang="en-US" dirty="0" smtClean="0"/>
              <a:t>Working conditions generally safer</a:t>
            </a:r>
          </a:p>
          <a:p>
            <a:r>
              <a:rPr lang="en-US" dirty="0" smtClean="0"/>
              <a:t>Fewer workers, but jobs more stable</a:t>
            </a:r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5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/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779697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Access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89180" y="2484406"/>
            <a:ext cx="6920512" cy="3992591"/>
            <a:chOff x="581919" y="1555750"/>
            <a:chExt cx="7563544" cy="469265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2000" y="1555750"/>
              <a:ext cx="7383463" cy="447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497013" y="1778000"/>
              <a:ext cx="6319838" cy="3619500"/>
            </a:xfrm>
            <a:custGeom>
              <a:avLst/>
              <a:gdLst>
                <a:gd name="T0" fmla="*/ 0 w 825"/>
                <a:gd name="T1" fmla="*/ 265 h 472"/>
                <a:gd name="T2" fmla="*/ 13 w 825"/>
                <a:gd name="T3" fmla="*/ 298 h 472"/>
                <a:gd name="T4" fmla="*/ 27 w 825"/>
                <a:gd name="T5" fmla="*/ 326 h 472"/>
                <a:gd name="T6" fmla="*/ 40 w 825"/>
                <a:gd name="T7" fmla="*/ 375 h 472"/>
                <a:gd name="T8" fmla="*/ 53 w 825"/>
                <a:gd name="T9" fmla="*/ 356 h 472"/>
                <a:gd name="T10" fmla="*/ 67 w 825"/>
                <a:gd name="T11" fmla="*/ 362 h 472"/>
                <a:gd name="T12" fmla="*/ 80 w 825"/>
                <a:gd name="T13" fmla="*/ 364 h 472"/>
                <a:gd name="T14" fmla="*/ 93 w 825"/>
                <a:gd name="T15" fmla="*/ 368 h 472"/>
                <a:gd name="T16" fmla="*/ 107 w 825"/>
                <a:gd name="T17" fmla="*/ 336 h 472"/>
                <a:gd name="T18" fmla="*/ 120 w 825"/>
                <a:gd name="T19" fmla="*/ 314 h 472"/>
                <a:gd name="T20" fmla="*/ 133 w 825"/>
                <a:gd name="T21" fmla="*/ 341 h 472"/>
                <a:gd name="T22" fmla="*/ 146 w 825"/>
                <a:gd name="T23" fmla="*/ 313 h 472"/>
                <a:gd name="T24" fmla="*/ 160 w 825"/>
                <a:gd name="T25" fmla="*/ 312 h 472"/>
                <a:gd name="T26" fmla="*/ 173 w 825"/>
                <a:gd name="T27" fmla="*/ 333 h 472"/>
                <a:gd name="T28" fmla="*/ 186 w 825"/>
                <a:gd name="T29" fmla="*/ 348 h 472"/>
                <a:gd name="T30" fmla="*/ 200 w 825"/>
                <a:gd name="T31" fmla="*/ 360 h 472"/>
                <a:gd name="T32" fmla="*/ 213 w 825"/>
                <a:gd name="T33" fmla="*/ 353 h 472"/>
                <a:gd name="T34" fmla="*/ 226 w 825"/>
                <a:gd name="T35" fmla="*/ 323 h 472"/>
                <a:gd name="T36" fmla="*/ 240 w 825"/>
                <a:gd name="T37" fmla="*/ 302 h 472"/>
                <a:gd name="T38" fmla="*/ 253 w 825"/>
                <a:gd name="T39" fmla="*/ 265 h 472"/>
                <a:gd name="T40" fmla="*/ 266 w 825"/>
                <a:gd name="T41" fmla="*/ 284 h 472"/>
                <a:gd name="T42" fmla="*/ 279 w 825"/>
                <a:gd name="T43" fmla="*/ 280 h 472"/>
                <a:gd name="T44" fmla="*/ 293 w 825"/>
                <a:gd name="T45" fmla="*/ 313 h 472"/>
                <a:gd name="T46" fmla="*/ 306 w 825"/>
                <a:gd name="T47" fmla="*/ 296 h 472"/>
                <a:gd name="T48" fmla="*/ 319 w 825"/>
                <a:gd name="T49" fmla="*/ 260 h 472"/>
                <a:gd name="T50" fmla="*/ 333 w 825"/>
                <a:gd name="T51" fmla="*/ 271 h 472"/>
                <a:gd name="T52" fmla="*/ 346 w 825"/>
                <a:gd name="T53" fmla="*/ 272 h 472"/>
                <a:gd name="T54" fmla="*/ 359 w 825"/>
                <a:gd name="T55" fmla="*/ 180 h 472"/>
                <a:gd name="T56" fmla="*/ 373 w 825"/>
                <a:gd name="T57" fmla="*/ 134 h 472"/>
                <a:gd name="T58" fmla="*/ 386 w 825"/>
                <a:gd name="T59" fmla="*/ 81 h 472"/>
                <a:gd name="T60" fmla="*/ 399 w 825"/>
                <a:gd name="T61" fmla="*/ 0 h 472"/>
                <a:gd name="T62" fmla="*/ 412 w 825"/>
                <a:gd name="T63" fmla="*/ 67 h 472"/>
                <a:gd name="T64" fmla="*/ 426 w 825"/>
                <a:gd name="T65" fmla="*/ 4 h 472"/>
                <a:gd name="T66" fmla="*/ 439 w 825"/>
                <a:gd name="T67" fmla="*/ 25 h 472"/>
                <a:gd name="T68" fmla="*/ 452 w 825"/>
                <a:gd name="T69" fmla="*/ 93 h 472"/>
                <a:gd name="T70" fmla="*/ 466 w 825"/>
                <a:gd name="T71" fmla="*/ 155 h 472"/>
                <a:gd name="T72" fmla="*/ 479 w 825"/>
                <a:gd name="T73" fmla="*/ 250 h 472"/>
                <a:gd name="T74" fmla="*/ 492 w 825"/>
                <a:gd name="T75" fmla="*/ 258 h 472"/>
                <a:gd name="T76" fmla="*/ 506 w 825"/>
                <a:gd name="T77" fmla="*/ 183 h 472"/>
                <a:gd name="T78" fmla="*/ 519 w 825"/>
                <a:gd name="T79" fmla="*/ 170 h 472"/>
                <a:gd name="T80" fmla="*/ 532 w 825"/>
                <a:gd name="T81" fmla="*/ 95 h 472"/>
                <a:gd name="T82" fmla="*/ 546 w 825"/>
                <a:gd name="T83" fmla="*/ 109 h 472"/>
                <a:gd name="T84" fmla="*/ 559 w 825"/>
                <a:gd name="T85" fmla="*/ 247 h 472"/>
                <a:gd name="T86" fmla="*/ 572 w 825"/>
                <a:gd name="T87" fmla="*/ 296 h 472"/>
                <a:gd name="T88" fmla="*/ 585 w 825"/>
                <a:gd name="T89" fmla="*/ 346 h 472"/>
                <a:gd name="T90" fmla="*/ 599 w 825"/>
                <a:gd name="T91" fmla="*/ 386 h 472"/>
                <a:gd name="T92" fmla="*/ 612 w 825"/>
                <a:gd name="T93" fmla="*/ 380 h 472"/>
                <a:gd name="T94" fmla="*/ 625 w 825"/>
                <a:gd name="T95" fmla="*/ 392 h 472"/>
                <a:gd name="T96" fmla="*/ 639 w 825"/>
                <a:gd name="T97" fmla="*/ 410 h 472"/>
                <a:gd name="T98" fmla="*/ 652 w 825"/>
                <a:gd name="T99" fmla="*/ 424 h 472"/>
                <a:gd name="T100" fmla="*/ 665 w 825"/>
                <a:gd name="T101" fmla="*/ 408 h 472"/>
                <a:gd name="T102" fmla="*/ 679 w 825"/>
                <a:gd name="T103" fmla="*/ 372 h 472"/>
                <a:gd name="T104" fmla="*/ 692 w 825"/>
                <a:gd name="T105" fmla="*/ 391 h 472"/>
                <a:gd name="T106" fmla="*/ 705 w 825"/>
                <a:gd name="T107" fmla="*/ 414 h 472"/>
                <a:gd name="T108" fmla="*/ 718 w 825"/>
                <a:gd name="T109" fmla="*/ 448 h 472"/>
                <a:gd name="T110" fmla="*/ 732 w 825"/>
                <a:gd name="T111" fmla="*/ 457 h 472"/>
                <a:gd name="T112" fmla="*/ 745 w 825"/>
                <a:gd name="T113" fmla="*/ 463 h 472"/>
                <a:gd name="T114" fmla="*/ 758 w 825"/>
                <a:gd name="T115" fmla="*/ 444 h 472"/>
                <a:gd name="T116" fmla="*/ 772 w 825"/>
                <a:gd name="T117" fmla="*/ 434 h 472"/>
                <a:gd name="T118" fmla="*/ 785 w 825"/>
                <a:gd name="T119" fmla="*/ 431 h 472"/>
                <a:gd name="T120" fmla="*/ 798 w 825"/>
                <a:gd name="T121" fmla="*/ 440 h 472"/>
                <a:gd name="T122" fmla="*/ 812 w 825"/>
                <a:gd name="T123" fmla="*/ 441 h 472"/>
                <a:gd name="T124" fmla="*/ 825 w 825"/>
                <a:gd name="T12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5" h="472">
                  <a:moveTo>
                    <a:pt x="0" y="265"/>
                  </a:moveTo>
                  <a:lnTo>
                    <a:pt x="13" y="298"/>
                  </a:lnTo>
                  <a:lnTo>
                    <a:pt x="27" y="326"/>
                  </a:lnTo>
                  <a:lnTo>
                    <a:pt x="40" y="375"/>
                  </a:lnTo>
                  <a:lnTo>
                    <a:pt x="53" y="356"/>
                  </a:lnTo>
                  <a:lnTo>
                    <a:pt x="67" y="362"/>
                  </a:lnTo>
                  <a:lnTo>
                    <a:pt x="80" y="364"/>
                  </a:lnTo>
                  <a:lnTo>
                    <a:pt x="93" y="368"/>
                  </a:lnTo>
                  <a:lnTo>
                    <a:pt x="107" y="336"/>
                  </a:lnTo>
                  <a:lnTo>
                    <a:pt x="120" y="314"/>
                  </a:lnTo>
                  <a:lnTo>
                    <a:pt x="133" y="341"/>
                  </a:lnTo>
                  <a:lnTo>
                    <a:pt x="146" y="313"/>
                  </a:lnTo>
                  <a:lnTo>
                    <a:pt x="160" y="312"/>
                  </a:lnTo>
                  <a:lnTo>
                    <a:pt x="173" y="333"/>
                  </a:lnTo>
                  <a:lnTo>
                    <a:pt x="186" y="348"/>
                  </a:lnTo>
                  <a:lnTo>
                    <a:pt x="200" y="360"/>
                  </a:lnTo>
                  <a:lnTo>
                    <a:pt x="213" y="353"/>
                  </a:lnTo>
                  <a:lnTo>
                    <a:pt x="226" y="323"/>
                  </a:lnTo>
                  <a:lnTo>
                    <a:pt x="240" y="302"/>
                  </a:lnTo>
                  <a:lnTo>
                    <a:pt x="253" y="265"/>
                  </a:lnTo>
                  <a:lnTo>
                    <a:pt x="266" y="284"/>
                  </a:lnTo>
                  <a:lnTo>
                    <a:pt x="279" y="280"/>
                  </a:lnTo>
                  <a:lnTo>
                    <a:pt x="293" y="313"/>
                  </a:lnTo>
                  <a:lnTo>
                    <a:pt x="306" y="296"/>
                  </a:lnTo>
                  <a:lnTo>
                    <a:pt x="319" y="260"/>
                  </a:lnTo>
                  <a:lnTo>
                    <a:pt x="333" y="271"/>
                  </a:lnTo>
                  <a:lnTo>
                    <a:pt x="346" y="272"/>
                  </a:lnTo>
                  <a:lnTo>
                    <a:pt x="359" y="180"/>
                  </a:lnTo>
                  <a:lnTo>
                    <a:pt x="373" y="134"/>
                  </a:lnTo>
                  <a:lnTo>
                    <a:pt x="386" y="81"/>
                  </a:lnTo>
                  <a:lnTo>
                    <a:pt x="399" y="0"/>
                  </a:lnTo>
                  <a:lnTo>
                    <a:pt x="412" y="67"/>
                  </a:lnTo>
                  <a:lnTo>
                    <a:pt x="426" y="4"/>
                  </a:lnTo>
                  <a:lnTo>
                    <a:pt x="439" y="25"/>
                  </a:lnTo>
                  <a:lnTo>
                    <a:pt x="452" y="93"/>
                  </a:lnTo>
                  <a:lnTo>
                    <a:pt x="466" y="155"/>
                  </a:lnTo>
                  <a:lnTo>
                    <a:pt x="479" y="250"/>
                  </a:lnTo>
                  <a:lnTo>
                    <a:pt x="492" y="258"/>
                  </a:lnTo>
                  <a:lnTo>
                    <a:pt x="506" y="183"/>
                  </a:lnTo>
                  <a:lnTo>
                    <a:pt x="519" y="170"/>
                  </a:lnTo>
                  <a:lnTo>
                    <a:pt x="532" y="95"/>
                  </a:lnTo>
                  <a:lnTo>
                    <a:pt x="546" y="109"/>
                  </a:lnTo>
                  <a:lnTo>
                    <a:pt x="559" y="247"/>
                  </a:lnTo>
                  <a:lnTo>
                    <a:pt x="572" y="296"/>
                  </a:lnTo>
                  <a:lnTo>
                    <a:pt x="585" y="346"/>
                  </a:lnTo>
                  <a:lnTo>
                    <a:pt x="599" y="386"/>
                  </a:lnTo>
                  <a:lnTo>
                    <a:pt x="612" y="380"/>
                  </a:lnTo>
                  <a:lnTo>
                    <a:pt x="625" y="392"/>
                  </a:lnTo>
                  <a:lnTo>
                    <a:pt x="639" y="410"/>
                  </a:lnTo>
                  <a:lnTo>
                    <a:pt x="652" y="424"/>
                  </a:lnTo>
                  <a:lnTo>
                    <a:pt x="665" y="408"/>
                  </a:lnTo>
                  <a:lnTo>
                    <a:pt x="679" y="372"/>
                  </a:lnTo>
                  <a:lnTo>
                    <a:pt x="692" y="391"/>
                  </a:lnTo>
                  <a:lnTo>
                    <a:pt x="705" y="414"/>
                  </a:lnTo>
                  <a:lnTo>
                    <a:pt x="718" y="448"/>
                  </a:lnTo>
                  <a:lnTo>
                    <a:pt x="732" y="457"/>
                  </a:lnTo>
                  <a:lnTo>
                    <a:pt x="745" y="463"/>
                  </a:lnTo>
                  <a:lnTo>
                    <a:pt x="758" y="444"/>
                  </a:lnTo>
                  <a:lnTo>
                    <a:pt x="772" y="434"/>
                  </a:lnTo>
                  <a:lnTo>
                    <a:pt x="785" y="431"/>
                  </a:lnTo>
                  <a:lnTo>
                    <a:pt x="798" y="440"/>
                  </a:lnTo>
                  <a:lnTo>
                    <a:pt x="812" y="441"/>
                  </a:lnTo>
                  <a:lnTo>
                    <a:pt x="825" y="472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497013" y="5543550"/>
              <a:ext cx="611346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97013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16188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535363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552950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572125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6591300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610475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41425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260600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279775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1970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297363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316538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1990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335713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354888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244600" y="2030413"/>
              <a:ext cx="0" cy="29765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206500" y="5006975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1206500" y="4262438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206500" y="3519488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1206500" y="2774950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1206500" y="2030413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 rot="16200000">
              <a:off x="788988" y="4879975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 rot="16200000">
              <a:off x="788988" y="4135438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 rot="16200000">
              <a:off x="788988" y="3392488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788988" y="2647950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 rot="16200000">
              <a:off x="788988" y="1903413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244600" y="1631950"/>
              <a:ext cx="6824663" cy="391160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4411663" y="5940623"/>
              <a:ext cx="542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 rot="16200000">
              <a:off x="-664511" y="3433068"/>
              <a:ext cx="28006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Landings (Metric Tons)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9" name="Line Callout 2 38"/>
          <p:cNvSpPr/>
          <p:nvPr/>
        </p:nvSpPr>
        <p:spPr>
          <a:xfrm>
            <a:off x="55909" y="5773024"/>
            <a:ext cx="1790802" cy="791680"/>
          </a:xfrm>
          <a:prstGeom prst="borderCallout2">
            <a:avLst>
              <a:gd name="adj1" fmla="val 58541"/>
              <a:gd name="adj2" fmla="val 99867"/>
              <a:gd name="adj3" fmla="val 59208"/>
              <a:gd name="adj4" fmla="val 123201"/>
              <a:gd name="adj5" fmla="val -86408"/>
              <a:gd name="adj6" fmla="val 168103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Newly discovered resource is </a:t>
            </a:r>
            <a:r>
              <a:rPr lang="en-US" sz="1600" b="1" dirty="0" smtClean="0"/>
              <a:t>open to all</a:t>
            </a:r>
            <a:r>
              <a:rPr lang="en-US" sz="1600" dirty="0" smtClean="0"/>
              <a:t> comers</a:t>
            </a:r>
            <a:endParaRPr lang="en-US" sz="1600" dirty="0"/>
          </a:p>
        </p:txBody>
      </p:sp>
      <p:sp>
        <p:nvSpPr>
          <p:cNvPr id="40" name="Line Callout 2 39"/>
          <p:cNvSpPr/>
          <p:nvPr/>
        </p:nvSpPr>
        <p:spPr>
          <a:xfrm>
            <a:off x="47441" y="2730261"/>
            <a:ext cx="1867002" cy="791680"/>
          </a:xfrm>
          <a:prstGeom prst="borderCallout2">
            <a:avLst>
              <a:gd name="adj1" fmla="val 54017"/>
              <a:gd name="adj2" fmla="val 99982"/>
              <a:gd name="adj3" fmla="val 55370"/>
              <a:gd name="adj4" fmla="val 130531"/>
              <a:gd name="adj5" fmla="val 193533"/>
              <a:gd name="adj6" fmla="val 272466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Larger harvests and profits </a:t>
            </a:r>
            <a:r>
              <a:rPr lang="en-US" sz="1600" b="1" dirty="0" smtClean="0"/>
              <a:t>attract more entrants</a:t>
            </a:r>
            <a:endParaRPr lang="en-US" sz="1600" b="1" dirty="0"/>
          </a:p>
        </p:txBody>
      </p:sp>
      <p:sp>
        <p:nvSpPr>
          <p:cNvPr id="41" name="Line Callout 2 40"/>
          <p:cNvSpPr/>
          <p:nvPr/>
        </p:nvSpPr>
        <p:spPr>
          <a:xfrm>
            <a:off x="2452900" y="1610777"/>
            <a:ext cx="1970883" cy="791680"/>
          </a:xfrm>
          <a:prstGeom prst="borderCallout2">
            <a:avLst>
              <a:gd name="adj1" fmla="val 54017"/>
              <a:gd name="adj2" fmla="val 99982"/>
              <a:gd name="adj3" fmla="val 55370"/>
              <a:gd name="adj4" fmla="val 130531"/>
              <a:gd name="adj5" fmla="val 134337"/>
              <a:gd name="adj6" fmla="val 158180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Boats </a:t>
            </a:r>
            <a:r>
              <a:rPr lang="en-US" sz="1600" b="1" dirty="0" smtClean="0"/>
              <a:t>work harder to maintain </a:t>
            </a:r>
            <a:r>
              <a:rPr lang="en-US" sz="1600" dirty="0" smtClean="0"/>
              <a:t>their harvest level</a:t>
            </a:r>
            <a:endParaRPr lang="en-US" sz="1600" dirty="0"/>
          </a:p>
        </p:txBody>
      </p:sp>
      <p:sp>
        <p:nvSpPr>
          <p:cNvPr id="42" name="Line Callout 2 41"/>
          <p:cNvSpPr/>
          <p:nvPr/>
        </p:nvSpPr>
        <p:spPr>
          <a:xfrm>
            <a:off x="7009113" y="1535386"/>
            <a:ext cx="1827416" cy="791680"/>
          </a:xfrm>
          <a:prstGeom prst="borderCallout2">
            <a:avLst>
              <a:gd name="adj1" fmla="val 50251"/>
              <a:gd name="adj2" fmla="val 994"/>
              <a:gd name="adj3" fmla="val 51604"/>
              <a:gd name="adj4" fmla="val -21758"/>
              <a:gd name="adj5" fmla="val 218950"/>
              <a:gd name="adj6" fmla="val -59718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Despite increased efforts, </a:t>
            </a:r>
            <a:r>
              <a:rPr lang="en-US" sz="1600" b="1" dirty="0" smtClean="0"/>
              <a:t>harvest levels decline</a:t>
            </a:r>
            <a:endParaRPr lang="en-US" sz="1600" b="1" dirty="0"/>
          </a:p>
        </p:txBody>
      </p:sp>
      <p:sp>
        <p:nvSpPr>
          <p:cNvPr id="43" name="Line Callout 2 42"/>
          <p:cNvSpPr/>
          <p:nvPr/>
        </p:nvSpPr>
        <p:spPr>
          <a:xfrm>
            <a:off x="6669811" y="2457604"/>
            <a:ext cx="2190954" cy="791680"/>
          </a:xfrm>
          <a:prstGeom prst="borderCallout2">
            <a:avLst>
              <a:gd name="adj1" fmla="val 101464"/>
              <a:gd name="adj2" fmla="val 52966"/>
              <a:gd name="adj3" fmla="val 138775"/>
              <a:gd name="adj4" fmla="val 52657"/>
              <a:gd name="adj5" fmla="val 258982"/>
              <a:gd name="adj6" fmla="val 1802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 greater efforts result in even </a:t>
            </a:r>
            <a:r>
              <a:rPr lang="en-US" sz="1600" b="1" dirty="0" smtClean="0"/>
              <a:t>greater harvest declines</a:t>
            </a:r>
            <a:endParaRPr lang="en-US" sz="1600" b="1" dirty="0"/>
          </a:p>
        </p:txBody>
      </p:sp>
      <p:sp>
        <p:nvSpPr>
          <p:cNvPr id="44" name="Line Callout 2 43"/>
          <p:cNvSpPr/>
          <p:nvPr/>
        </p:nvSpPr>
        <p:spPr>
          <a:xfrm>
            <a:off x="4042912" y="4628504"/>
            <a:ext cx="2286000" cy="791680"/>
          </a:xfrm>
          <a:prstGeom prst="borderCallout2">
            <a:avLst>
              <a:gd name="adj1" fmla="val 55273"/>
              <a:gd name="adj2" fmla="val 100632"/>
              <a:gd name="adj3" fmla="val 55370"/>
              <a:gd name="adj4" fmla="val 115062"/>
              <a:gd name="adj5" fmla="val 116287"/>
              <a:gd name="adj6" fmla="val 175497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Sometimes results in the essential </a:t>
            </a:r>
            <a:r>
              <a:rPr lang="en-US" sz="1600" b="1" dirty="0" smtClean="0"/>
              <a:t>collapse of the fishery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60333" y="2569464"/>
            <a:ext cx="1732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Atlantic Cod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/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779697"/>
          </a:xfrm>
        </p:spPr>
        <p:txBody>
          <a:bodyPr>
            <a:normAutofit/>
          </a:bodyPr>
          <a:lstStyle/>
          <a:p>
            <a:r>
              <a:rPr lang="en-US" dirty="0"/>
              <a:t>Open Access</a:t>
            </a:r>
          </a:p>
          <a:p>
            <a:r>
              <a:rPr lang="en-US" dirty="0"/>
              <a:t>Limited Entry</a:t>
            </a:r>
          </a:p>
          <a:p>
            <a:r>
              <a:rPr lang="en-US" dirty="0"/>
              <a:t>IQ, IFQ, IVQ, ITQ, catch-shares</a:t>
            </a:r>
          </a:p>
          <a:p>
            <a:pPr lvl="1"/>
            <a:r>
              <a:rPr lang="en-US" dirty="0"/>
              <a:t>An allocated privilege of landing a specified portion of the TAC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Geoduck</a:t>
            </a:r>
            <a:endParaRPr lang="en-US" dirty="0" smtClean="0"/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756" y="3251466"/>
            <a:ext cx="3736836" cy="34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BC </a:t>
            </a:r>
            <a:r>
              <a:rPr lang="en-US" dirty="0" err="1" smtClean="0"/>
              <a:t>Geoduck</a:t>
            </a:r>
            <a:r>
              <a:rPr lang="en-US" dirty="0" smtClean="0"/>
              <a:t>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495017"/>
          </a:xfrm>
        </p:spPr>
        <p:txBody>
          <a:bodyPr>
            <a:normAutofit/>
          </a:bodyPr>
          <a:lstStyle/>
          <a:p>
            <a:r>
              <a:rPr lang="en-US" dirty="0" smtClean="0"/>
              <a:t>Describe specific events in the fishery</a:t>
            </a:r>
          </a:p>
          <a:p>
            <a:pPr lvl="1"/>
            <a:r>
              <a:rPr lang="en-US" dirty="0" smtClean="0"/>
              <a:t>1976</a:t>
            </a:r>
          </a:p>
          <a:p>
            <a:pPr lvl="2"/>
            <a:r>
              <a:rPr lang="en-US" dirty="0" smtClean="0"/>
              <a:t>Began with seven licenses</a:t>
            </a:r>
          </a:p>
          <a:p>
            <a:pPr lvl="1"/>
            <a:r>
              <a:rPr lang="en-US" dirty="0" smtClean="0"/>
              <a:t>1977</a:t>
            </a:r>
          </a:p>
          <a:p>
            <a:pPr lvl="2"/>
            <a:r>
              <a:rPr lang="en-US" dirty="0" smtClean="0"/>
              <a:t>Open to anyone who wanted a license</a:t>
            </a:r>
          </a:p>
          <a:p>
            <a:pPr lvl="2"/>
            <a:r>
              <a:rPr lang="en-US" dirty="0" smtClean="0"/>
              <a:t>Fishery grew</a:t>
            </a:r>
          </a:p>
          <a:p>
            <a:pPr lvl="1"/>
            <a:r>
              <a:rPr lang="en-US" dirty="0" smtClean="0"/>
              <a:t>1979-80</a:t>
            </a:r>
          </a:p>
          <a:p>
            <a:pPr lvl="2"/>
            <a:r>
              <a:rPr lang="en-US" dirty="0" smtClean="0"/>
              <a:t>Catch limits implemented</a:t>
            </a:r>
          </a:p>
          <a:p>
            <a:pPr lvl="2"/>
            <a:r>
              <a:rPr lang="en-US" dirty="0" smtClean="0"/>
              <a:t>Limited entry to 95 licenses</a:t>
            </a:r>
          </a:p>
          <a:p>
            <a:pPr lvl="1"/>
            <a:r>
              <a:rPr lang="en-US" dirty="0" smtClean="0"/>
              <a:t>1983</a:t>
            </a:r>
          </a:p>
          <a:p>
            <a:pPr lvl="2"/>
            <a:r>
              <a:rPr lang="en-US" dirty="0" smtClean="0"/>
              <a:t>Limited entry to 54 (soon to be 55) licenses</a:t>
            </a:r>
          </a:p>
          <a:p>
            <a:pPr lvl="1"/>
            <a:r>
              <a:rPr lang="en-US" dirty="0"/>
              <a:t>1984-88</a:t>
            </a:r>
          </a:p>
          <a:p>
            <a:pPr lvl="2"/>
            <a:r>
              <a:rPr lang="en-US" dirty="0"/>
              <a:t>TAC consistently exceeded</a:t>
            </a:r>
          </a:p>
          <a:p>
            <a:pPr lvl="2"/>
            <a:r>
              <a:rPr lang="en-US" dirty="0"/>
              <a:t>Reduced season to make a “shotgun” fishery</a:t>
            </a:r>
          </a:p>
          <a:p>
            <a:pPr lvl="2"/>
            <a:r>
              <a:rPr lang="en-US" dirty="0"/>
              <a:t>Industry asked for IQ in </a:t>
            </a:r>
            <a:r>
              <a:rPr lang="en-US" dirty="0" smtClean="0"/>
              <a:t>1988</a:t>
            </a:r>
            <a:endParaRPr lang="en-US" dirty="0"/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BC </a:t>
            </a:r>
            <a:r>
              <a:rPr lang="en-US" dirty="0" err="1" smtClean="0"/>
              <a:t>Geoduck</a:t>
            </a:r>
            <a:r>
              <a:rPr lang="en-US" dirty="0" smtClean="0"/>
              <a:t>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33863" cy="5495017"/>
          </a:xfrm>
        </p:spPr>
        <p:txBody>
          <a:bodyPr>
            <a:normAutofit/>
          </a:bodyPr>
          <a:lstStyle/>
          <a:p>
            <a:r>
              <a:rPr lang="en-US" dirty="0" smtClean="0"/>
              <a:t>What were the characteristics of the fishery in 1988 that prompted industry to ask for IQs?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Harvests exceed the TAC, fear of collapse</a:t>
            </a:r>
          </a:p>
          <a:p>
            <a:pPr lvl="1"/>
            <a:r>
              <a:rPr lang="en-US" dirty="0" smtClean="0"/>
              <a:t>Monitoring and enforcement was inconsistent and ineffective</a:t>
            </a:r>
          </a:p>
          <a:p>
            <a:pPr lvl="1"/>
            <a:r>
              <a:rPr lang="en-US" dirty="0" smtClean="0"/>
              <a:t>Most harvest immediately after opening</a:t>
            </a:r>
          </a:p>
          <a:p>
            <a:pPr lvl="2"/>
            <a:r>
              <a:rPr lang="en-US" dirty="0" smtClean="0"/>
              <a:t>Thus, most product frozen, sold at less than optimal price</a:t>
            </a:r>
          </a:p>
          <a:p>
            <a:pPr lvl="1"/>
            <a:r>
              <a:rPr lang="en-US" dirty="0" smtClean="0"/>
              <a:t>“Shotgun Fishery” encouraged fishing in unsafe conditions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BC </a:t>
            </a:r>
            <a:r>
              <a:rPr lang="en-US" dirty="0" err="1" smtClean="0"/>
              <a:t>Geoduck</a:t>
            </a:r>
            <a:r>
              <a:rPr lang="en-US" dirty="0" smtClean="0"/>
              <a:t>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779697"/>
          </a:xfrm>
        </p:spPr>
        <p:txBody>
          <a:bodyPr>
            <a:normAutofit/>
          </a:bodyPr>
          <a:lstStyle/>
          <a:p>
            <a:r>
              <a:rPr lang="en-US" dirty="0" smtClean="0"/>
              <a:t>Describe specific events in the fishery</a:t>
            </a:r>
          </a:p>
          <a:p>
            <a:pPr lvl="1"/>
            <a:r>
              <a:rPr lang="en-US" dirty="0" smtClean="0"/>
              <a:t>1989-now</a:t>
            </a:r>
          </a:p>
          <a:p>
            <a:pPr lvl="2"/>
            <a:r>
              <a:rPr lang="en-US" dirty="0" smtClean="0"/>
              <a:t>IVQs were temporary in 1989-90, now permanent</a:t>
            </a:r>
          </a:p>
          <a:p>
            <a:pPr lvl="2"/>
            <a:r>
              <a:rPr lang="en-US" dirty="0" smtClean="0"/>
              <a:t>TAC set at 1% of estimated biomass</a:t>
            </a:r>
          </a:p>
          <a:p>
            <a:pPr lvl="2"/>
            <a:r>
              <a:rPr lang="en-US" dirty="0" smtClean="0"/>
              <a:t>TAC divided into 55 shares</a:t>
            </a:r>
          </a:p>
          <a:p>
            <a:pPr lvl="2"/>
            <a:r>
              <a:rPr lang="en-US" dirty="0" smtClean="0"/>
              <a:t>Shares can be transferred, but not split</a:t>
            </a:r>
          </a:p>
          <a:p>
            <a:pPr lvl="2"/>
            <a:r>
              <a:rPr lang="en-US" dirty="0" smtClean="0"/>
              <a:t>Industry pays for monitoring</a:t>
            </a:r>
          </a:p>
          <a:p>
            <a:pPr lvl="2"/>
            <a:r>
              <a:rPr lang="en-US" dirty="0" smtClean="0"/>
              <a:t>Industry helps pay for management</a:t>
            </a:r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BC </a:t>
            </a:r>
            <a:r>
              <a:rPr lang="en-US" dirty="0" err="1" smtClean="0"/>
              <a:t>Geoduck</a:t>
            </a:r>
            <a:r>
              <a:rPr lang="en-US" dirty="0" smtClean="0"/>
              <a:t> Fishery – Results</a:t>
            </a:r>
            <a:endParaRPr lang="en-US" dirty="0"/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0" y="1253204"/>
            <a:ext cx="7164058" cy="5033296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250167" y="6315053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128833"/>
              <a:gd name="adj6" fmla="val 129588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235880" y="6286500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31136" y="5907024"/>
            <a:ext cx="1593006" cy="744460"/>
            <a:chOff x="2231136" y="5907024"/>
            <a:chExt cx="1593006" cy="744460"/>
          </a:xfrm>
        </p:grpSpPr>
        <p:sp>
          <p:nvSpPr>
            <p:cNvPr id="8" name="Line Callout 2 7"/>
            <p:cNvSpPr/>
            <p:nvPr/>
          </p:nvSpPr>
          <p:spPr>
            <a:xfrm>
              <a:off x="2400784" y="6315053"/>
              <a:ext cx="1423358" cy="336431"/>
            </a:xfrm>
            <a:prstGeom prst="borderCallout2">
              <a:avLst>
                <a:gd name="adj1" fmla="val 52083"/>
                <a:gd name="adj2" fmla="val 100152"/>
                <a:gd name="adj3" fmla="val 52083"/>
                <a:gd name="adj4" fmla="val 112424"/>
                <a:gd name="adj5" fmla="val -122935"/>
                <a:gd name="adj6" fmla="val 73660"/>
              </a:avLst>
            </a:prstGeom>
            <a:solidFill>
              <a:srgbClr val="FFFF00">
                <a:alpha val="7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Limited Entry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31136" y="5907024"/>
              <a:ext cx="301752" cy="576245"/>
              <a:chOff x="2231136" y="5907024"/>
              <a:chExt cx="301752" cy="576245"/>
            </a:xfrm>
          </p:grpSpPr>
          <p:cxnSp>
            <p:nvCxnSpPr>
              <p:cNvPr id="4" name="Straight Connector 3"/>
              <p:cNvCxnSpPr>
                <a:stCxn id="8" idx="2"/>
              </p:cNvCxnSpPr>
              <p:nvPr/>
            </p:nvCxnSpPr>
            <p:spPr>
              <a:xfrm flipH="1" flipV="1">
                <a:off x="2231136" y="6483268"/>
                <a:ext cx="1696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249424" y="5907024"/>
                <a:ext cx="283464" cy="571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50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6" y="1241623"/>
            <a:ext cx="7159834" cy="4776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BC </a:t>
            </a:r>
            <a:r>
              <a:rPr lang="en-US" dirty="0" err="1" smtClean="0"/>
              <a:t>Geoduck</a:t>
            </a:r>
            <a:r>
              <a:rPr lang="en-US" dirty="0" smtClean="0"/>
              <a:t> Fishery – Results</a:t>
            </a:r>
            <a:endParaRPr lang="en-US" dirty="0"/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Callout 2 10"/>
          <p:cNvSpPr/>
          <p:nvPr/>
        </p:nvSpPr>
        <p:spPr>
          <a:xfrm>
            <a:off x="167871" y="6315053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109807"/>
              <a:gd name="adj6" fmla="val 119951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5153584" y="6286500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2318488" y="6315053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109345"/>
              <a:gd name="adj6" fmla="val 74302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2148840" y="6483269"/>
            <a:ext cx="16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167128" y="6017704"/>
            <a:ext cx="151360" cy="46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1281922"/>
            <a:ext cx="7110465" cy="4752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BC </a:t>
            </a:r>
            <a:r>
              <a:rPr lang="en-US" dirty="0" err="1" smtClean="0"/>
              <a:t>Geoduck</a:t>
            </a:r>
            <a:r>
              <a:rPr lang="en-US" dirty="0" smtClean="0"/>
              <a:t> Fishery – Results</a:t>
            </a:r>
            <a:endParaRPr lang="en-US" dirty="0"/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Callout 2 11"/>
          <p:cNvSpPr/>
          <p:nvPr/>
        </p:nvSpPr>
        <p:spPr>
          <a:xfrm>
            <a:off x="195303" y="6315053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128833"/>
              <a:gd name="adj6" fmla="val 129588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5181016" y="6286500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76272" y="5907024"/>
            <a:ext cx="1593006" cy="744460"/>
            <a:chOff x="2231136" y="5907024"/>
            <a:chExt cx="1593006" cy="744460"/>
          </a:xfrm>
        </p:grpSpPr>
        <p:sp>
          <p:nvSpPr>
            <p:cNvPr id="15" name="Line Callout 2 14"/>
            <p:cNvSpPr/>
            <p:nvPr/>
          </p:nvSpPr>
          <p:spPr>
            <a:xfrm>
              <a:off x="2400784" y="6315053"/>
              <a:ext cx="1423358" cy="336431"/>
            </a:xfrm>
            <a:prstGeom prst="borderCallout2">
              <a:avLst>
                <a:gd name="adj1" fmla="val 52083"/>
                <a:gd name="adj2" fmla="val 100152"/>
                <a:gd name="adj3" fmla="val 52083"/>
                <a:gd name="adj4" fmla="val 112424"/>
                <a:gd name="adj5" fmla="val -122935"/>
                <a:gd name="adj6" fmla="val 73660"/>
              </a:avLst>
            </a:prstGeom>
            <a:solidFill>
              <a:srgbClr val="FFFF00">
                <a:alpha val="7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Limited Entry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31136" y="5907024"/>
              <a:ext cx="301752" cy="576245"/>
              <a:chOff x="2231136" y="5907024"/>
              <a:chExt cx="301752" cy="576245"/>
            </a:xfrm>
          </p:grpSpPr>
          <p:cxnSp>
            <p:nvCxnSpPr>
              <p:cNvPr id="17" name="Straight Connector 16"/>
              <p:cNvCxnSpPr>
                <a:stCxn id="15" idx="2"/>
              </p:cNvCxnSpPr>
              <p:nvPr/>
            </p:nvCxnSpPr>
            <p:spPr>
              <a:xfrm flipH="1" flipV="1">
                <a:off x="2231136" y="6483268"/>
                <a:ext cx="1696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249424" y="5907024"/>
                <a:ext cx="283464" cy="571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0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376</Words>
  <Application>Microsoft Office PowerPoint</Application>
  <PresentationFormat>On-screen Show (4:3)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Individual Vessel Quotas  British Columbia Geoduck Fishery</vt:lpstr>
      <vt:lpstr>Definitions / Distinctions</vt:lpstr>
      <vt:lpstr>Definitions / Distinctions</vt:lpstr>
      <vt:lpstr>History of BC Geoduck Fishery</vt:lpstr>
      <vt:lpstr>History of BC Geoduck Fishery</vt:lpstr>
      <vt:lpstr>History of BC Geoduck Fishery</vt:lpstr>
      <vt:lpstr>BC Geoduck Fishery – Results</vt:lpstr>
      <vt:lpstr>BC Geoduck Fishery – Results</vt:lpstr>
      <vt:lpstr>BC Geoduck Fishery – Results</vt:lpstr>
      <vt:lpstr>BC Geoduck Fishery – Results</vt:lpstr>
      <vt:lpstr>BC Geoduck Fishery –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30</cp:revision>
  <dcterms:created xsi:type="dcterms:W3CDTF">2014-03-23T01:40:59Z</dcterms:created>
  <dcterms:modified xsi:type="dcterms:W3CDTF">2016-04-03T00:02:09Z</dcterms:modified>
</cp:coreProperties>
</file>