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69" r:id="rId4"/>
    <p:sldId id="271" r:id="rId5"/>
    <p:sldId id="270" r:id="rId6"/>
    <p:sldId id="272" r:id="rId7"/>
    <p:sldId id="274" r:id="rId8"/>
    <p:sldId id="273" r:id="rId9"/>
    <p:sldId id="275" r:id="rId10"/>
    <p:sldId id="278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349C6-5C13-49B4-896F-2B977FF37CE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1FDF-B0DD-408B-926B-1D70AF99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25" y="563531"/>
            <a:ext cx="4552854" cy="2248679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/>
              <a:t>Individual Vessel Quotas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Canadian Pacific Halibut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79" y="160338"/>
            <a:ext cx="4471416" cy="6588564"/>
          </a:xfrm>
          <a:prstGeom prst="rect">
            <a:avLst/>
          </a:prstGeom>
        </p:spPr>
      </p:pic>
      <p:pic>
        <p:nvPicPr>
          <p:cNvPr id="4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" y="2743606"/>
            <a:ext cx="4104950" cy="349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298753" y="6344785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175841" y="634098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933887"/>
            <a:ext cx="7930458" cy="5292719"/>
          </a:xfrm>
          <a:prstGeom prst="rect">
            <a:avLst/>
          </a:prstGeom>
        </p:spPr>
      </p:pic>
      <p:pic>
        <p:nvPicPr>
          <p:cNvPr id="6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Canadian Halibut Fishery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203"/>
            <a:ext cx="7886700" cy="3259405"/>
          </a:xfrm>
        </p:spPr>
        <p:txBody>
          <a:bodyPr>
            <a:normAutofit/>
          </a:bodyPr>
          <a:lstStyle/>
          <a:p>
            <a:r>
              <a:rPr lang="en-US" dirty="0" smtClean="0"/>
              <a:t>TAC has been exceeded less (often and percentage)</a:t>
            </a:r>
          </a:p>
          <a:p>
            <a:r>
              <a:rPr lang="en-US" dirty="0" smtClean="0"/>
              <a:t>Longer season, better product</a:t>
            </a:r>
          </a:p>
          <a:p>
            <a:r>
              <a:rPr lang="en-US" dirty="0" smtClean="0"/>
              <a:t>$/kg increased, total revenues increased</a:t>
            </a:r>
          </a:p>
          <a:p>
            <a:r>
              <a:rPr lang="en-US" dirty="0" smtClean="0"/>
              <a:t>Working conditions generally safer</a:t>
            </a:r>
          </a:p>
          <a:p>
            <a:r>
              <a:rPr lang="en-US" dirty="0" smtClean="0"/>
              <a:t>Fewer workers, but jobs more stable</a:t>
            </a:r>
          </a:p>
        </p:txBody>
      </p:sp>
    </p:spTree>
    <p:extLst>
      <p:ext uri="{BB962C8B-B14F-4D97-AF65-F5344CB8AC3E}">
        <p14:creationId xmlns:p14="http://schemas.microsoft.com/office/powerpoint/2010/main" val="26815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/>
              <a:t>Open Access</a:t>
            </a:r>
          </a:p>
          <a:p>
            <a:r>
              <a:rPr lang="en-US" dirty="0"/>
              <a:t>Limited Entry</a:t>
            </a:r>
          </a:p>
          <a:p>
            <a:r>
              <a:rPr lang="en-US" dirty="0"/>
              <a:t>IQ, IFQ, IVQ, ITQ, </a:t>
            </a:r>
            <a:r>
              <a:rPr lang="en-US" dirty="0" smtClean="0"/>
              <a:t>catch-shares</a:t>
            </a:r>
            <a:endParaRPr lang="en-US" dirty="0"/>
          </a:p>
          <a:p>
            <a:r>
              <a:rPr lang="en-US" dirty="0" smtClean="0"/>
              <a:t>TAC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Canadian Halibut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874589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1923</a:t>
            </a:r>
          </a:p>
          <a:p>
            <a:pPr lvl="2"/>
            <a:r>
              <a:rPr lang="en-US" dirty="0" smtClean="0"/>
              <a:t>Changed from open access to 3-month fishing moratorium</a:t>
            </a:r>
          </a:p>
          <a:p>
            <a:pPr lvl="1"/>
            <a:r>
              <a:rPr lang="en-US" dirty="0" smtClean="0"/>
              <a:t>1930</a:t>
            </a:r>
          </a:p>
          <a:p>
            <a:pPr lvl="2"/>
            <a:r>
              <a:rPr lang="en-US" dirty="0" smtClean="0"/>
              <a:t>Set catch limits and gear restrictions</a:t>
            </a:r>
          </a:p>
          <a:p>
            <a:pPr lvl="1"/>
            <a:r>
              <a:rPr lang="en-US" dirty="0" smtClean="0"/>
              <a:t>1953</a:t>
            </a:r>
          </a:p>
          <a:p>
            <a:pPr lvl="2"/>
            <a:r>
              <a:rPr lang="en-US" dirty="0" smtClean="0"/>
              <a:t>US and Canada separate control of starting dates and duration</a:t>
            </a:r>
          </a:p>
          <a:p>
            <a:pPr lvl="1"/>
            <a:r>
              <a:rPr lang="en-US" dirty="0" smtClean="0"/>
              <a:t>1979</a:t>
            </a:r>
          </a:p>
          <a:p>
            <a:pPr lvl="2"/>
            <a:r>
              <a:rPr lang="en-US" dirty="0" smtClean="0"/>
              <a:t>US and Canada fisheries independently managed</a:t>
            </a:r>
          </a:p>
          <a:p>
            <a:pPr lvl="2"/>
            <a:r>
              <a:rPr lang="en-US" dirty="0" smtClean="0"/>
              <a:t>Canada imposed limited entry (435 licenses)</a:t>
            </a:r>
          </a:p>
          <a:p>
            <a:pPr lvl="1"/>
            <a:r>
              <a:rPr lang="en-US" dirty="0" smtClean="0"/>
              <a:t>1980s</a:t>
            </a:r>
            <a:endParaRPr lang="en-US" dirty="0"/>
          </a:p>
          <a:p>
            <a:pPr lvl="2"/>
            <a:r>
              <a:rPr lang="en-US" dirty="0" smtClean="0"/>
              <a:t>Fishery grew (additional crew, better gear, more fish harvested)</a:t>
            </a:r>
          </a:p>
          <a:p>
            <a:pPr lvl="2"/>
            <a:r>
              <a:rPr lang="en-US" dirty="0" smtClean="0"/>
              <a:t>Seasons got shorter to try to limit catch and exceedance of TAC</a:t>
            </a:r>
          </a:p>
          <a:p>
            <a:pPr lvl="1"/>
            <a:r>
              <a:rPr lang="en-US" dirty="0" smtClean="0"/>
              <a:t>1988</a:t>
            </a:r>
          </a:p>
          <a:p>
            <a:pPr lvl="2"/>
            <a:r>
              <a:rPr lang="en-US" dirty="0" smtClean="0"/>
              <a:t>Fishers approached DFO about implementing IVQs</a:t>
            </a:r>
            <a:endParaRPr lang="en-US" dirty="0"/>
          </a:p>
        </p:txBody>
      </p:sp>
      <p:pic>
        <p:nvPicPr>
          <p:cNvPr id="4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/>
              <a:t>Canadian Halibut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33863" cy="5495017"/>
          </a:xfrm>
        </p:spPr>
        <p:txBody>
          <a:bodyPr>
            <a:normAutofit/>
          </a:bodyPr>
          <a:lstStyle/>
          <a:p>
            <a:r>
              <a:rPr lang="en-US" dirty="0" smtClean="0"/>
              <a:t>What were the characteristics of the fishery in 1988 that prompted industry to ask for IQs?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Short season (6 days)</a:t>
            </a:r>
          </a:p>
          <a:p>
            <a:pPr lvl="2"/>
            <a:r>
              <a:rPr lang="en-US" dirty="0" smtClean="0"/>
              <a:t>Decreased safety</a:t>
            </a:r>
          </a:p>
          <a:p>
            <a:pPr lvl="2"/>
            <a:r>
              <a:rPr lang="en-US" dirty="0" smtClean="0"/>
              <a:t>Reduced revenue</a:t>
            </a:r>
          </a:p>
          <a:p>
            <a:pPr lvl="2"/>
            <a:r>
              <a:rPr lang="en-US" dirty="0" smtClean="0"/>
              <a:t>Longer periods of unemployment</a:t>
            </a:r>
          </a:p>
          <a:p>
            <a:pPr lvl="1"/>
            <a:r>
              <a:rPr lang="en-US" dirty="0" smtClean="0"/>
              <a:t>Harvests </a:t>
            </a:r>
            <a:r>
              <a:rPr lang="en-US" dirty="0" smtClean="0"/>
              <a:t>exceeded </a:t>
            </a:r>
            <a:r>
              <a:rPr lang="en-US" dirty="0" smtClean="0"/>
              <a:t>the TAC, fear of collapse</a:t>
            </a:r>
          </a:p>
          <a:p>
            <a:pPr lvl="1"/>
            <a:r>
              <a:rPr lang="en-US" dirty="0" smtClean="0"/>
              <a:t>Lost gear leading to mortality</a:t>
            </a:r>
          </a:p>
          <a:p>
            <a:pPr lvl="1"/>
            <a:r>
              <a:rPr lang="en-US" dirty="0" smtClean="0"/>
              <a:t>Unreported bycatch</a:t>
            </a:r>
          </a:p>
          <a:p>
            <a:pPr lvl="1"/>
            <a:r>
              <a:rPr lang="en-US" dirty="0" smtClean="0"/>
              <a:t>Concerns over illegal fishing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/>
              <a:t>Canadian Halibut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1991-1993</a:t>
            </a:r>
          </a:p>
          <a:p>
            <a:pPr lvl="2"/>
            <a:r>
              <a:rPr lang="en-US" dirty="0" smtClean="0"/>
              <a:t>IVQs were temporary</a:t>
            </a:r>
          </a:p>
          <a:p>
            <a:pPr lvl="2"/>
            <a:r>
              <a:rPr lang="en-US" dirty="0" smtClean="0"/>
              <a:t>91% support for continuation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1999-current</a:t>
            </a:r>
          </a:p>
          <a:p>
            <a:pPr lvl="2"/>
            <a:r>
              <a:rPr lang="en-US" dirty="0" smtClean="0"/>
              <a:t>Allows transfer of quotas (individuals &lt;1% of TAC)</a:t>
            </a:r>
          </a:p>
          <a:p>
            <a:pPr lvl="2"/>
            <a:r>
              <a:rPr lang="en-US" dirty="0" smtClean="0"/>
              <a:t>Industry pays for monitoring</a:t>
            </a:r>
          </a:p>
          <a:p>
            <a:pPr lvl="2"/>
            <a:r>
              <a:rPr lang="en-US" dirty="0" smtClean="0"/>
              <a:t>Industry helps pay for management</a:t>
            </a:r>
          </a:p>
        </p:txBody>
      </p:sp>
      <p:pic>
        <p:nvPicPr>
          <p:cNvPr id="5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25037"/>
            <a:ext cx="7791450" cy="5217182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250167" y="6145614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36822"/>
              <a:gd name="adj6" fmla="val 109280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543698" y="6313829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3" y="819513"/>
            <a:ext cx="7757122" cy="5304242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0" y="622709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5293531" y="639531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4" y="930383"/>
            <a:ext cx="8018635" cy="5181272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126742" y="631762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5212050" y="6196129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8" y="962828"/>
            <a:ext cx="7862887" cy="5262702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26742" y="631762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4994775" y="634098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83" y="0"/>
            <a:ext cx="878217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281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Individual Vessel Quotas  Canadian Pacific Halibut</vt:lpstr>
      <vt:lpstr>Definitions / Distinctions</vt:lpstr>
      <vt:lpstr>History of Canadian Halibut Fishery</vt:lpstr>
      <vt:lpstr>History of Canadian Halibut Fishery</vt:lpstr>
      <vt:lpstr>History of Canadian Halibut Fishery</vt:lpstr>
      <vt:lpstr>Canadian Halibut Fishery – Results</vt:lpstr>
      <vt:lpstr>Canadian Halibut Fishery – Results</vt:lpstr>
      <vt:lpstr>Canadian Halibut Fishery – Results</vt:lpstr>
      <vt:lpstr>Canadian Halibut Fishery – Results</vt:lpstr>
      <vt:lpstr>Canadian Halibut Fishery – Results</vt:lpstr>
      <vt:lpstr>Canadian Halibut Fishery –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38</cp:revision>
  <dcterms:created xsi:type="dcterms:W3CDTF">2014-03-23T01:40:59Z</dcterms:created>
  <dcterms:modified xsi:type="dcterms:W3CDTF">2018-04-06T18:51:14Z</dcterms:modified>
</cp:coreProperties>
</file>