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9" r:id="rId2"/>
    <p:sldId id="274" r:id="rId3"/>
    <p:sldId id="275" r:id="rId4"/>
    <p:sldId id="276" r:id="rId5"/>
    <p:sldId id="277" r:id="rId6"/>
    <p:sldId id="281" r:id="rId7"/>
    <p:sldId id="280" r:id="rId8"/>
    <p:sldId id="278" r:id="rId9"/>
    <p:sldId id="279" r:id="rId10"/>
    <p:sldId id="284" r:id="rId11"/>
    <p:sldId id="285" r:id="rId12"/>
    <p:sldId id="282" r:id="rId13"/>
    <p:sldId id="283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275" autoAdjust="0"/>
  </p:normalViewPr>
  <p:slideViewPr>
    <p:cSldViewPr showGuides="1">
      <p:cViewPr varScale="1">
        <p:scale>
          <a:sx n="71" d="100"/>
          <a:sy n="71" d="100"/>
        </p:scale>
        <p:origin x="138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F06B51C-A4C4-4CD2-ABBA-7F976FC979A8}" type="datetimeFigureOut">
              <a:rPr lang="en-US"/>
              <a:pPr>
                <a:defRPr/>
              </a:pPr>
              <a:t>3/11/2016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8E7B8EC-4C92-4151-A8C6-2F460E817C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38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Image courtesy of Dray Walter.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5F944F1-6B64-4AD6-B68A-06ED3676EC25}" type="slidenum">
              <a:rPr lang="en-US" smtClean="0"/>
              <a:pPr eaLnBrk="1" hangingPunct="1"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5749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Print this (with subsequent) as a handout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E7B8EC-4C92-4151-A8C6-2F460E817C1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9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Print this (with previous) as a handout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E7B8EC-4C92-4151-A8C6-2F460E817C1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7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Print this (with subsequent) as a handout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E7B8EC-4C92-4151-A8C6-2F460E817C1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76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Print this (</a:t>
            </a:r>
            <a:r>
              <a:rPr lang="en-US" smtClean="0"/>
              <a:t>with previous) </a:t>
            </a:r>
            <a:r>
              <a:rPr lang="en-US" dirty="0" smtClean="0"/>
              <a:t>as a handout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E7B8EC-4C92-4151-A8C6-2F460E817C1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00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5DC7F-C513-4ED4-9490-87AF0BBDD7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1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945AA-3244-48F1-B111-54270DA240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1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C11BC-BB93-4D42-A119-D4E3E4FF0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4D9B5-E435-4D28-8FF4-C5621E4D8B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13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418DC-08D1-4884-B4BA-FC86BADE6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9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DE775-3435-4F65-BE87-72E0DD4E1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9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AB838-E137-40BD-B070-0F51FF584E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3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F5025-CB6D-43EF-922D-E74B553B4C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4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DD1D8-8948-4193-B0F2-68900F7EC3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9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1BD52-7531-47C3-9E6B-0AA2361B64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D4F43-25C2-47E4-B705-F261FB552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1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3C68EEF-CBC1-4285-AA7E-3282DD2067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3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696200" cy="2155825"/>
          </a:xfrm>
        </p:spPr>
        <p:txBody>
          <a:bodyPr/>
          <a:lstStyle/>
          <a:p>
            <a:r>
              <a:rPr lang="en-US" b="1" dirty="0" smtClean="0"/>
              <a:t>Effects of Angling on a Previously Unexploited Wisconsin Fish Community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2053" name="Picture 5" descr="lmb spinner_D Wal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19400"/>
            <a:ext cx="4953000" cy="321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6488668"/>
            <a:ext cx="475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Modified from Case 4 in Murphy </a:t>
            </a:r>
            <a:r>
              <a:rPr lang="en-US" i="1" dirty="0" smtClean="0"/>
              <a:t>et al. </a:t>
            </a:r>
            <a:r>
              <a:rPr lang="en-US" dirty="0" smtClean="0"/>
              <a:t>(2010)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Group Think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For each species …</a:t>
            </a:r>
          </a:p>
          <a:p>
            <a:pPr lvl="1"/>
            <a:r>
              <a:rPr lang="en-US" dirty="0" smtClean="0"/>
              <a:t>Describe population from the age and length frequencies.</a:t>
            </a:r>
          </a:p>
          <a:p>
            <a:pPr lvl="1"/>
            <a:r>
              <a:rPr lang="en-US" dirty="0" smtClean="0"/>
              <a:t>Describe how population changed after exploitation.</a:t>
            </a:r>
          </a:p>
          <a:p>
            <a:pPr lvl="1"/>
            <a:r>
              <a:rPr lang="en-US" dirty="0" smtClean="0"/>
              <a:t>What angler behaviors may explain your observations?</a:t>
            </a:r>
          </a:p>
          <a:p>
            <a:pPr lvl="1"/>
            <a:r>
              <a:rPr lang="en-US" dirty="0" smtClean="0"/>
              <a:t>Did anything surprise you (i.e., were </a:t>
            </a:r>
            <a:r>
              <a:rPr lang="en-US" dirty="0"/>
              <a:t>your predictions </a:t>
            </a:r>
            <a:r>
              <a:rPr lang="en-US" dirty="0" smtClean="0"/>
              <a:t>upheld)?</a:t>
            </a:r>
          </a:p>
        </p:txBody>
      </p:sp>
      <p:pic>
        <p:nvPicPr>
          <p:cNvPr id="4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519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0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5137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6181928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00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Predator-Prey PSDs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2652" y="1600200"/>
            <a:ext cx="4343400" cy="3657600"/>
            <a:chOff x="733425" y="1676400"/>
            <a:chExt cx="6200775" cy="4867275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931" y="1676400"/>
              <a:ext cx="5772150" cy="401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3075" y="5638800"/>
              <a:ext cx="5191125" cy="904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425" y="2305050"/>
              <a:ext cx="485775" cy="2647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651" y="2148810"/>
            <a:ext cx="4306949" cy="3108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48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Mortality Rates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578954"/>
              </p:ext>
            </p:extLst>
          </p:nvPr>
        </p:nvGraphicFramePr>
        <p:xfrm>
          <a:off x="609600" y="1508760"/>
          <a:ext cx="7620000" cy="3749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2800"/>
                <a:gridCol w="2124891"/>
                <a:gridCol w="21423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Species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Pre-Angling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Post-Angling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Bluegill</a:t>
                      </a:r>
                    </a:p>
                    <a:p>
                      <a:r>
                        <a:rPr lang="en-US" sz="2000" dirty="0" smtClean="0"/>
                        <a:t>(ages: pre</a:t>
                      </a:r>
                      <a:r>
                        <a:rPr lang="en-US" sz="2000" baseline="0" dirty="0" smtClean="0"/>
                        <a:t> 1-10; post 2-7)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Z=0.31</a:t>
                      </a:r>
                    </a:p>
                    <a:p>
                      <a:pPr algn="ctr"/>
                      <a:r>
                        <a:rPr lang="en-US" sz="2400" dirty="0" smtClean="0"/>
                        <a:t>A=0.27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Z=1.04</a:t>
                      </a:r>
                    </a:p>
                    <a:p>
                      <a:pPr algn="ctr"/>
                      <a:r>
                        <a:rPr lang="en-US" sz="2400" dirty="0" smtClean="0"/>
                        <a:t>A=0.65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Pumpkinseed</a:t>
                      </a:r>
                    </a:p>
                    <a:p>
                      <a:r>
                        <a:rPr lang="en-US" sz="2000" dirty="0" smtClean="0"/>
                        <a:t>(ages: pre</a:t>
                      </a:r>
                      <a:r>
                        <a:rPr lang="en-US" sz="2000" baseline="0" dirty="0" smtClean="0"/>
                        <a:t> 2-10; post 2-5)</a:t>
                      </a:r>
                      <a:endParaRPr lang="en-US" sz="20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Z=0.42</a:t>
                      </a:r>
                    </a:p>
                    <a:p>
                      <a:pPr algn="ctr"/>
                      <a:r>
                        <a:rPr lang="en-US" sz="2400" dirty="0" smtClean="0"/>
                        <a:t>A=0.34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Z=1.33</a:t>
                      </a:r>
                    </a:p>
                    <a:p>
                      <a:pPr algn="ctr"/>
                      <a:r>
                        <a:rPr lang="en-US" sz="2400" dirty="0" smtClean="0"/>
                        <a:t>A=0.74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Yellow</a:t>
                      </a:r>
                      <a:r>
                        <a:rPr lang="en-US" sz="2400" baseline="0" dirty="0" smtClean="0"/>
                        <a:t> perch</a:t>
                      </a:r>
                      <a:endParaRPr lang="en-US" sz="2400" dirty="0" smtClean="0"/>
                    </a:p>
                    <a:p>
                      <a:r>
                        <a:rPr lang="en-US" sz="2000" dirty="0" smtClean="0"/>
                        <a:t>(ages: pre</a:t>
                      </a:r>
                      <a:r>
                        <a:rPr lang="en-US" sz="2000" baseline="0" dirty="0" smtClean="0"/>
                        <a:t> 2-10; post 2-5)</a:t>
                      </a:r>
                      <a:endParaRPr lang="en-US" sz="20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Z=0.23</a:t>
                      </a:r>
                    </a:p>
                    <a:p>
                      <a:pPr algn="ctr"/>
                      <a:r>
                        <a:rPr lang="en-US" sz="2400" dirty="0" smtClean="0"/>
                        <a:t>A=0.21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Z=0.42</a:t>
                      </a:r>
                    </a:p>
                    <a:p>
                      <a:pPr algn="ctr"/>
                      <a:r>
                        <a:rPr lang="en-US" sz="2400" dirty="0" smtClean="0"/>
                        <a:t>A=0.34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Largemouth</a:t>
                      </a:r>
                      <a:r>
                        <a:rPr lang="en-US" sz="2400" baseline="0" dirty="0" smtClean="0"/>
                        <a:t> bass</a:t>
                      </a:r>
                      <a:endParaRPr lang="en-US" sz="2400" dirty="0" smtClean="0"/>
                    </a:p>
                    <a:p>
                      <a:r>
                        <a:rPr lang="en-US" sz="2000" dirty="0" smtClean="0"/>
                        <a:t>(ages: pre</a:t>
                      </a:r>
                      <a:r>
                        <a:rPr lang="en-US" sz="2000" baseline="0" dirty="0" smtClean="0"/>
                        <a:t> 1-8; post 2-6)</a:t>
                      </a:r>
                      <a:endParaRPr lang="en-US" sz="24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Z=0.14</a:t>
                      </a:r>
                    </a:p>
                    <a:p>
                      <a:pPr algn="ctr"/>
                      <a:r>
                        <a:rPr lang="en-US" sz="2400" dirty="0" smtClean="0"/>
                        <a:t>A=0.13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Z=0.51</a:t>
                      </a:r>
                    </a:p>
                    <a:p>
                      <a:pPr algn="ctr"/>
                      <a:r>
                        <a:rPr lang="en-US" sz="2400" dirty="0" smtClean="0"/>
                        <a:t>A=0.40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98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Other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1752600"/>
          </a:xfrm>
        </p:spPr>
        <p:txBody>
          <a:bodyPr/>
          <a:lstStyle/>
          <a:p>
            <a:r>
              <a:rPr lang="en-US" dirty="0" smtClean="0"/>
              <a:t>Redmond (1974)</a:t>
            </a:r>
          </a:p>
          <a:p>
            <a:r>
              <a:rPr lang="en-US" dirty="0" smtClean="0"/>
              <a:t>Percent of LMB harvested in the first 4 days after opening lakes in MO.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853050"/>
              </p:ext>
            </p:extLst>
          </p:nvPr>
        </p:nvGraphicFramePr>
        <p:xfrm>
          <a:off x="762000" y="3124200"/>
          <a:ext cx="7467600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400"/>
                <a:gridCol w="1143000"/>
                <a:gridCol w="1066800"/>
                <a:gridCol w="10668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Lake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Day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Day 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Day</a:t>
                      </a:r>
                      <a:r>
                        <a:rPr lang="en-US" sz="2400" baseline="0" dirty="0" smtClean="0"/>
                        <a:t> 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Day 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Little Dixie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46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Sever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Sterling Price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Jo Shelby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Austin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39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/>
          <a:lstStyle/>
          <a:p>
            <a:r>
              <a:rPr lang="en-US" dirty="0" smtClean="0"/>
              <a:t>4.7 ha in Hartman Creek State Park (WI)</a:t>
            </a:r>
          </a:p>
          <a:p>
            <a:r>
              <a:rPr lang="en-US" dirty="0" smtClean="0"/>
              <a:t>Max D=1.8m; Abundant </a:t>
            </a:r>
            <a:r>
              <a:rPr lang="en-US" dirty="0" err="1" smtClean="0"/>
              <a:t>submergent</a:t>
            </a:r>
            <a:r>
              <a:rPr lang="en-US" dirty="0" smtClean="0"/>
              <a:t> veg</a:t>
            </a:r>
          </a:p>
          <a:p>
            <a:r>
              <a:rPr lang="en-US" dirty="0" smtClean="0"/>
              <a:t>Bluegill, largemouth bass, northern pike, pumpkinseed, yellow perch.</a:t>
            </a:r>
          </a:p>
          <a:p>
            <a:endParaRPr lang="en-US" dirty="0"/>
          </a:p>
          <a:p>
            <a:r>
              <a:rPr lang="en-US" dirty="0" smtClean="0"/>
              <a:t>Closed to fishing 1938-1976</a:t>
            </a:r>
          </a:p>
          <a:p>
            <a:r>
              <a:rPr lang="en-US" dirty="0" smtClean="0"/>
              <a:t>1-May-76, fishing opened</a:t>
            </a:r>
          </a:p>
          <a:p>
            <a:pPr lvl="1"/>
            <a:r>
              <a:rPr lang="en-US" dirty="0" smtClean="0"/>
              <a:t>No length limits</a:t>
            </a:r>
          </a:p>
          <a:p>
            <a:pPr lvl="1"/>
            <a:r>
              <a:rPr lang="en-US" dirty="0" smtClean="0"/>
              <a:t>Liberal bag limits (5 LMB/NOP, 50 </a:t>
            </a:r>
            <a:r>
              <a:rPr lang="en-US" dirty="0" err="1" smtClean="0"/>
              <a:t>panfish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Effort: 230 </a:t>
            </a:r>
            <a:r>
              <a:rPr lang="en-US" dirty="0" err="1" smtClean="0"/>
              <a:t>hrs</a:t>
            </a:r>
            <a:r>
              <a:rPr lang="en-US" dirty="0" smtClean="0"/>
              <a:t>/ha (1976), 62 </a:t>
            </a:r>
            <a:r>
              <a:rPr lang="en-US" dirty="0" err="1" smtClean="0"/>
              <a:t>hrs</a:t>
            </a:r>
            <a:r>
              <a:rPr lang="en-US" dirty="0" smtClean="0"/>
              <a:t>/ha (1979)</a:t>
            </a:r>
          </a:p>
        </p:txBody>
      </p:sp>
      <p:pic>
        <p:nvPicPr>
          <p:cNvPr id="1026" name="Picture 2" descr="http://mywisconsinspace.com/gallery/main.php?g2_view=core.DownloadItem&amp;g2_itemId=2802&amp;g2_serialNumber=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6858000" cy="515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Mid Lake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9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00600" cy="1143000"/>
          </a:xfrm>
        </p:spPr>
        <p:txBody>
          <a:bodyPr/>
          <a:lstStyle/>
          <a:p>
            <a:r>
              <a:rPr lang="en-US" dirty="0" smtClean="0"/>
              <a:t>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5562600"/>
          </a:xfrm>
        </p:spPr>
        <p:txBody>
          <a:bodyPr/>
          <a:lstStyle/>
          <a:p>
            <a:r>
              <a:rPr lang="en-US" dirty="0" smtClean="0"/>
              <a:t>Two periods</a:t>
            </a:r>
          </a:p>
          <a:p>
            <a:pPr lvl="1"/>
            <a:r>
              <a:rPr lang="en-US" dirty="0" smtClean="0"/>
              <a:t>1974-76 – “Pre-Angling”</a:t>
            </a:r>
          </a:p>
          <a:p>
            <a:pPr lvl="1"/>
            <a:r>
              <a:rPr lang="en-US" dirty="0" smtClean="0"/>
              <a:t>1977-89 – “Post-Angling”</a:t>
            </a:r>
          </a:p>
          <a:p>
            <a:r>
              <a:rPr lang="en-US" dirty="0" smtClean="0"/>
              <a:t>Two gears</a:t>
            </a:r>
          </a:p>
          <a:p>
            <a:pPr lvl="1"/>
            <a:r>
              <a:rPr lang="en-US" dirty="0" smtClean="0"/>
              <a:t>Spring night electrofishing of perimeter each year</a:t>
            </a:r>
          </a:p>
          <a:p>
            <a:pPr lvl="1"/>
            <a:r>
              <a:rPr lang="en-US" dirty="0" smtClean="0"/>
              <a:t>Six </a:t>
            </a:r>
            <a:r>
              <a:rPr lang="en-US" dirty="0" err="1" smtClean="0"/>
              <a:t>fyke</a:t>
            </a:r>
            <a:r>
              <a:rPr lang="en-US" dirty="0" smtClean="0"/>
              <a:t> nets (856-1000 net hours) in 1976 &amp; 79</a:t>
            </a:r>
          </a:p>
          <a:p>
            <a:r>
              <a:rPr lang="en-US" dirty="0" smtClean="0"/>
              <a:t>Biological (Fish) sampling</a:t>
            </a:r>
          </a:p>
          <a:p>
            <a:pPr lvl="1"/>
            <a:r>
              <a:rPr lang="en-US" dirty="0" smtClean="0"/>
              <a:t>TL (mm) and weight (g)</a:t>
            </a:r>
          </a:p>
          <a:p>
            <a:pPr lvl="1"/>
            <a:r>
              <a:rPr lang="en-US" dirty="0" smtClean="0"/>
              <a:t>scales</a:t>
            </a:r>
          </a:p>
          <a:p>
            <a:pPr lvl="2"/>
            <a:r>
              <a:rPr lang="en-US" dirty="0" smtClean="0"/>
              <a:t>Aged BLG, PKS, LMB 1974-78, YEP 1974-79</a:t>
            </a:r>
          </a:p>
          <a:p>
            <a:pPr lvl="1"/>
            <a:endParaRPr lang="en-US" dirty="0" smtClean="0"/>
          </a:p>
        </p:txBody>
      </p:sp>
      <p:pic>
        <p:nvPicPr>
          <p:cNvPr id="2050" name="Picture 2" descr="http://www.kenjacksonguide.com/images/fish%20in%20fyke%20n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762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52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Pre-Angling Age Frequency</a:t>
            </a:r>
            <a:endParaRPr lang="en-US" dirty="0"/>
          </a:p>
        </p:txBody>
      </p:sp>
      <p:pic>
        <p:nvPicPr>
          <p:cNvPr id="5018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14400"/>
            <a:ext cx="59436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065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Pre-Angling TL Frequency</a:t>
            </a:r>
            <a:endParaRPr lang="en-US" dirty="0"/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14400"/>
            <a:ext cx="59436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84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Group Think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For each species …</a:t>
            </a:r>
          </a:p>
          <a:p>
            <a:pPr lvl="1"/>
            <a:r>
              <a:rPr lang="en-US" smtClean="0"/>
              <a:t>Describe the population </a:t>
            </a:r>
            <a:r>
              <a:rPr lang="en-US" dirty="0" smtClean="0"/>
              <a:t>from the age and length frequencies.</a:t>
            </a:r>
          </a:p>
          <a:p>
            <a:pPr lvl="1"/>
            <a:r>
              <a:rPr lang="en-US" dirty="0" smtClean="0"/>
              <a:t>Predict (with explanation) how each of the following will change with exploitation …</a:t>
            </a:r>
          </a:p>
          <a:p>
            <a:pPr lvl="2"/>
            <a:r>
              <a:rPr lang="en-US" dirty="0" smtClean="0"/>
              <a:t>Length frequency</a:t>
            </a:r>
          </a:p>
          <a:p>
            <a:pPr lvl="2"/>
            <a:r>
              <a:rPr lang="en-US" dirty="0" smtClean="0"/>
              <a:t>Age frequency</a:t>
            </a:r>
          </a:p>
          <a:p>
            <a:pPr lvl="2"/>
            <a:r>
              <a:rPr lang="en-US" dirty="0" smtClean="0"/>
              <a:t>Abundance </a:t>
            </a:r>
          </a:p>
          <a:p>
            <a:pPr lvl="2"/>
            <a:r>
              <a:rPr lang="en-US" dirty="0" smtClean="0"/>
              <a:t>Mortality rate</a:t>
            </a:r>
          </a:p>
          <a:p>
            <a:pPr lvl="3"/>
            <a:r>
              <a:rPr lang="en-US" dirty="0" smtClean="0"/>
              <a:t>How will this be estimated?</a:t>
            </a:r>
          </a:p>
          <a:p>
            <a:pPr lvl="1"/>
            <a:endParaRPr lang="en-US" dirty="0" smtClean="0"/>
          </a:p>
        </p:txBody>
      </p:sp>
      <p:pic>
        <p:nvPicPr>
          <p:cNvPr id="4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519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0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5137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6181928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99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Exploitation Rates – First Month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389218"/>
              </p:ext>
            </p:extLst>
          </p:nvPr>
        </p:nvGraphicFramePr>
        <p:xfrm>
          <a:off x="914400" y="2209800"/>
          <a:ext cx="7315200" cy="2286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267200"/>
                <a:gridCol w="144780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Species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May 1-2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May</a:t>
                      </a:r>
                      <a:r>
                        <a:rPr lang="en-US" sz="2400" baseline="0" dirty="0" smtClean="0"/>
                        <a:t> 1-30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Bluegill (&gt;150 mm)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Pumpkinseed</a:t>
                      </a:r>
                      <a:r>
                        <a:rPr lang="en-US" sz="2400" baseline="0" dirty="0" smtClean="0"/>
                        <a:t> (&gt;140 mm)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Yellow perch (&gt;165 mm)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Largemouth Bass (&gt;270</a:t>
                      </a:r>
                      <a:r>
                        <a:rPr lang="en-US" sz="2400" baseline="0" dirty="0" smtClean="0"/>
                        <a:t> mm)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28866" y="1066800"/>
            <a:ext cx="6519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Percentage of population harvested by fishing.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5177135"/>
            <a:ext cx="7641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83 of 230 </a:t>
            </a:r>
            <a:r>
              <a:rPr lang="en-US" sz="2400" dirty="0" err="1" smtClean="0"/>
              <a:t>hrs</a:t>
            </a:r>
            <a:r>
              <a:rPr lang="en-US" sz="2400" dirty="0" smtClean="0"/>
              <a:t>/ha effort for the year were on May 1-2.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160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Post-Angling Age Frequency</a:t>
            </a:r>
            <a:endParaRPr lang="en-US" dirty="0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14400"/>
            <a:ext cx="59436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53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Post-Angling TL Frequency</a:t>
            </a:r>
            <a:endParaRPr 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14400"/>
            <a:ext cx="59436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22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479</Words>
  <Application>Microsoft Office PowerPoint</Application>
  <PresentationFormat>On-screen Show (4:3)</PresentationFormat>
  <Paragraphs>138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Default Design</vt:lpstr>
      <vt:lpstr>Effects of Angling on a Previously Unexploited Wisconsin Fish Community </vt:lpstr>
      <vt:lpstr>Mid Lake</vt:lpstr>
      <vt:lpstr>Sampling</vt:lpstr>
      <vt:lpstr>Pre-Angling Age Frequency</vt:lpstr>
      <vt:lpstr>Pre-Angling TL Frequency</vt:lpstr>
      <vt:lpstr>Group Think</vt:lpstr>
      <vt:lpstr>Exploitation Rates – First Month</vt:lpstr>
      <vt:lpstr>Post-Angling Age Frequency</vt:lpstr>
      <vt:lpstr>Post-Angling TL Frequency</vt:lpstr>
      <vt:lpstr>Group Think</vt:lpstr>
      <vt:lpstr>Predator-Prey PSDs</vt:lpstr>
      <vt:lpstr>Mortality Rates</vt:lpstr>
      <vt:lpstr>Other Examples</vt:lpstr>
    </vt:vector>
  </TitlesOfParts>
  <Company>SDSU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Willis</dc:creator>
  <cp:lastModifiedBy>Derek Ogle</cp:lastModifiedBy>
  <cp:revision>59</cp:revision>
  <dcterms:created xsi:type="dcterms:W3CDTF">2008-08-11T22:01:30Z</dcterms:created>
  <dcterms:modified xsi:type="dcterms:W3CDTF">2016-03-11T16:55:05Z</dcterms:modified>
</cp:coreProperties>
</file>