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08" r:id="rId3"/>
    <p:sldId id="311" r:id="rId4"/>
    <p:sldId id="312" r:id="rId5"/>
    <p:sldId id="325" r:id="rId6"/>
    <p:sldId id="326" r:id="rId7"/>
    <p:sldId id="328" r:id="rId8"/>
    <p:sldId id="313" r:id="rId9"/>
    <p:sldId id="314" r:id="rId10"/>
    <p:sldId id="315" r:id="rId11"/>
    <p:sldId id="320" r:id="rId12"/>
    <p:sldId id="321" r:id="rId13"/>
    <p:sldId id="322" r:id="rId14"/>
    <p:sldId id="323" r:id="rId15"/>
    <p:sldId id="324" r:id="rId16"/>
    <p:sldId id="316" r:id="rId17"/>
    <p:sldId id="319" r:id="rId18"/>
    <p:sldId id="317" r:id="rId19"/>
    <p:sldId id="318" r:id="rId20"/>
    <p:sldId id="327" r:id="rId21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0BE"/>
    <a:srgbClr val="CC0000"/>
    <a:srgbClr val="FFFF66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71" autoAdjust="0"/>
  </p:normalViewPr>
  <p:slideViewPr>
    <p:cSldViewPr>
      <p:cViewPr varScale="1">
        <p:scale>
          <a:sx n="59" d="100"/>
          <a:sy n="59" d="100"/>
        </p:scale>
        <p:origin x="1651" y="3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BCD72AD-F944-4B43-932C-94B8409BD0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72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FADDF222-3E90-4889-96E4-710F9B0B98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28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F222-3E90-4889-96E4-710F9B0B983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70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F222-3E90-4889-96E4-710F9B0B983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54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IUCN – International</a:t>
            </a:r>
            <a:r>
              <a:rPr lang="en-US" baseline="0" dirty="0" smtClean="0"/>
              <a:t> Union for the Conservation of Nature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Ecosystem Services</a:t>
            </a:r>
          </a:p>
          <a:p>
            <a:r>
              <a:rPr lang="en-US" baseline="0" dirty="0" smtClean="0"/>
              <a:t>--Supporting (other services) … primary production, nutrient cycling</a:t>
            </a:r>
          </a:p>
          <a:p>
            <a:r>
              <a:rPr lang="en-US" baseline="0" dirty="0" smtClean="0"/>
              <a:t>-- Provisioning (production) … food, water, energy</a:t>
            </a:r>
          </a:p>
          <a:p>
            <a:r>
              <a:rPr lang="en-US" baseline="0" dirty="0" smtClean="0"/>
              <a:t>-- Regulating … carbon sequestration, purification of water/air, pest/disease control</a:t>
            </a:r>
          </a:p>
          <a:p>
            <a:r>
              <a:rPr lang="en-US" baseline="0" dirty="0" smtClean="0"/>
              <a:t>-- Cultural … spiritual, recreational, aesthetic benefits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F222-3E90-4889-96E4-710F9B0B983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Green – terrestrial</a:t>
            </a:r>
          </a:p>
          <a:p>
            <a:r>
              <a:rPr lang="en-US" dirty="0" smtClean="0"/>
              <a:t>Blue</a:t>
            </a:r>
            <a:r>
              <a:rPr lang="en-US" baseline="0" dirty="0" smtClean="0"/>
              <a:t> -- aquatic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F222-3E90-4889-96E4-710F9B0B983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83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Watson</a:t>
            </a:r>
            <a:r>
              <a:rPr lang="en-US" baseline="0" dirty="0" smtClean="0"/>
              <a:t> et al. 2014.  The performance and potential of protected </a:t>
            </a:r>
            <a:r>
              <a:rPr lang="en-US" baseline="0" dirty="0" err="1" smtClean="0"/>
              <a:t>ares</a:t>
            </a:r>
            <a:r>
              <a:rPr lang="en-US" baseline="0" dirty="0" smtClean="0"/>
              <a:t>.  Nature 515:67-73.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F222-3E90-4889-96E4-710F9B0B983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8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From http://cfooduw.org/richard-branson-calls-for-more-marine-protected-areas/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F222-3E90-4889-96E4-710F9B0B983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77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PNG – end 10:30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F222-3E90-4889-96E4-710F9B0B983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37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100% is same as fished area (i.e., non-MPA)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F222-3E90-4889-96E4-710F9B0B983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9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2F2B7-6742-4E5B-95B2-EF43DFBA2C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8BFC62-1307-44A7-9F5A-48FE8364E8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AC0076-4547-45AF-B037-9048E9A16C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85BB51-0796-4632-BDB9-6CE4036308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A20316-2868-4669-9561-305DFD94EA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37F0C7-4A71-493A-A7BE-905B6F7EEA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0B33DC-B64E-4F65-A954-0A2C534331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2D9B3D-10FD-4262-B384-74D58E4AF1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954C18-56FB-484D-A729-F5063B26EB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9590BE-5FC4-4A2B-876D-4BBCAE2307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0E03B9-6C84-4E50-9F1F-7112B9978D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07DB44E-80FB-4DFC-9110-442D10B110D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cfooduw.org/richard-branson-calls-for-more-marine-protected-area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cxTsG10cX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lNULj6zFKOI&amp;feature=youtu.be&amp;?version=3&amp;autoplay=1&amp;start=326&amp;end=63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MPA – Needs for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9" y="1377315"/>
            <a:ext cx="9012236" cy="3581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b="1" dirty="0" smtClean="0"/>
              <a:t>o Take</a:t>
            </a:r>
            <a:r>
              <a:rPr lang="en-US" dirty="0" smtClean="0"/>
              <a:t>” – </a:t>
            </a:r>
            <a:r>
              <a:rPr lang="en-US" i="1" dirty="0" smtClean="0"/>
              <a:t>low fishing mortality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</a:t>
            </a:r>
            <a:r>
              <a:rPr lang="en-US" b="1" dirty="0" smtClean="0"/>
              <a:t>Strong </a:t>
            </a:r>
            <a:r>
              <a:rPr lang="en-US" b="1" dirty="0" smtClean="0">
                <a:solidFill>
                  <a:srgbClr val="FF0000"/>
                </a:solidFill>
              </a:rPr>
              <a:t>E</a:t>
            </a:r>
            <a:r>
              <a:rPr lang="en-US" b="1" dirty="0" smtClean="0"/>
              <a:t>nforcement</a:t>
            </a:r>
            <a:r>
              <a:rPr lang="en-US" dirty="0" smtClean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</a:t>
            </a:r>
            <a:r>
              <a:rPr lang="en-US" b="1" dirty="0" smtClean="0">
                <a:solidFill>
                  <a:srgbClr val="FF0000"/>
                </a:solidFill>
              </a:rPr>
              <a:t>O</a:t>
            </a:r>
            <a:r>
              <a:rPr lang="en-US" b="1" dirty="0" smtClean="0"/>
              <a:t>ld Age of MPA</a:t>
            </a:r>
            <a:r>
              <a:rPr lang="en-US" dirty="0" smtClean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</a:t>
            </a:r>
            <a:r>
              <a:rPr lang="en-US" b="1" dirty="0" smtClean="0">
                <a:solidFill>
                  <a:srgbClr val="FF0000"/>
                </a:solidFill>
              </a:rPr>
              <a:t>L</a:t>
            </a:r>
            <a:r>
              <a:rPr lang="en-US" b="1" dirty="0" smtClean="0"/>
              <a:t>arge Size of MPA</a:t>
            </a:r>
            <a:r>
              <a:rPr lang="en-US" dirty="0" smtClean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</a:t>
            </a:r>
            <a:r>
              <a:rPr lang="en-US" b="1" dirty="0" smtClean="0">
                <a:solidFill>
                  <a:srgbClr val="FF0000"/>
                </a:solidFill>
              </a:rPr>
              <a:t>I</a:t>
            </a:r>
            <a:r>
              <a:rPr lang="en-US" b="1" dirty="0" smtClean="0"/>
              <a:t>solated Habitat</a:t>
            </a:r>
            <a:r>
              <a:rPr lang="en-US" dirty="0" smtClean="0"/>
              <a:t>” – </a:t>
            </a:r>
            <a:r>
              <a:rPr lang="en-US" i="1" dirty="0" smtClean="0"/>
              <a:t>different habitats within the MPA and immediately surrounding areas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0620" y="5440501"/>
            <a:ext cx="9051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/>
              <a:t>According to Edgar </a:t>
            </a:r>
            <a:r>
              <a:rPr lang="en-US" sz="1800" b="0" i="1" dirty="0" smtClean="0"/>
              <a:t>et al. </a:t>
            </a:r>
            <a:r>
              <a:rPr lang="en-US" sz="1800" b="0" dirty="0" smtClean="0"/>
              <a:t>2014.  Global conservation outcomes depend on marine protected areas with five key features.  Nature 506:216-220.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24897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" y="-76200"/>
            <a:ext cx="9012237" cy="868362"/>
          </a:xfrm>
        </p:spPr>
        <p:txBody>
          <a:bodyPr/>
          <a:lstStyle/>
          <a:p>
            <a:r>
              <a:rPr lang="en-US" dirty="0" smtClean="0"/>
              <a:t>MPA – Needs for Success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90550" y="1756370"/>
            <a:ext cx="7943850" cy="3676650"/>
            <a:chOff x="590550" y="1756370"/>
            <a:chExt cx="7943850" cy="3676650"/>
          </a:xfrm>
        </p:grpSpPr>
        <p:grpSp>
          <p:nvGrpSpPr>
            <p:cNvPr id="24" name="Group 23"/>
            <p:cNvGrpSpPr/>
            <p:nvPr/>
          </p:nvGrpSpPr>
          <p:grpSpPr>
            <a:xfrm>
              <a:off x="590550" y="1756370"/>
              <a:ext cx="7943850" cy="3676650"/>
              <a:chOff x="152400" y="1756370"/>
              <a:chExt cx="7943850" cy="3676650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152400" y="1756370"/>
                <a:ext cx="7943850" cy="367665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0383" y="1756370"/>
                <a:ext cx="5791200" cy="581025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3487" y="4261445"/>
                <a:ext cx="6391275" cy="1171575"/>
              </a:xfrm>
              <a:prstGeom prst="rect">
                <a:avLst/>
              </a:prstGeom>
            </p:spPr>
          </p:pic>
          <p:grpSp>
            <p:nvGrpSpPr>
              <p:cNvPr id="22" name="Group 21"/>
              <p:cNvGrpSpPr/>
              <p:nvPr/>
            </p:nvGrpSpPr>
            <p:grpSpPr>
              <a:xfrm>
                <a:off x="217349" y="2613620"/>
                <a:ext cx="541338" cy="1371600"/>
                <a:chOff x="327818" y="5194990"/>
                <a:chExt cx="541338" cy="1371600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7818" y="5194990"/>
                  <a:ext cx="295275" cy="1371600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1981" y="5433020"/>
                  <a:ext cx="257175" cy="962025"/>
                </a:xfrm>
                <a:prstGeom prst="rect">
                  <a:avLst/>
                </a:prstGeom>
              </p:spPr>
            </p:pic>
          </p:grp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00150" y="2337395"/>
              <a:ext cx="7334250" cy="1924050"/>
            </a:xfrm>
            <a:prstGeom prst="rect">
              <a:avLst/>
            </a:prstGeom>
          </p:spPr>
        </p:pic>
      </p:grpSp>
      <p:sp>
        <p:nvSpPr>
          <p:cNvPr id="28" name="Rectangle 27"/>
          <p:cNvSpPr/>
          <p:nvPr/>
        </p:nvSpPr>
        <p:spPr bwMode="auto">
          <a:xfrm>
            <a:off x="3200400" y="1756370"/>
            <a:ext cx="4953000" cy="33490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1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" y="-76200"/>
            <a:ext cx="9012237" cy="868362"/>
          </a:xfrm>
        </p:spPr>
        <p:txBody>
          <a:bodyPr/>
          <a:lstStyle/>
          <a:p>
            <a:r>
              <a:rPr lang="en-US" dirty="0" smtClean="0"/>
              <a:t>MPA – Needs for Success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90550" y="1756370"/>
            <a:ext cx="7978637" cy="3676650"/>
            <a:chOff x="590550" y="1756370"/>
            <a:chExt cx="7978637" cy="3676650"/>
          </a:xfrm>
        </p:grpSpPr>
        <p:grpSp>
          <p:nvGrpSpPr>
            <p:cNvPr id="24" name="Group 23"/>
            <p:cNvGrpSpPr/>
            <p:nvPr/>
          </p:nvGrpSpPr>
          <p:grpSpPr>
            <a:xfrm>
              <a:off x="590550" y="1756370"/>
              <a:ext cx="7943850" cy="3676650"/>
              <a:chOff x="152400" y="1756370"/>
              <a:chExt cx="7943850" cy="3676650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152400" y="1756370"/>
                <a:ext cx="7943850" cy="367665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70383" y="1756370"/>
                <a:ext cx="5791200" cy="581025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3487" y="4261445"/>
                <a:ext cx="6391275" cy="1171575"/>
              </a:xfrm>
              <a:prstGeom prst="rect">
                <a:avLst/>
              </a:prstGeom>
            </p:spPr>
          </p:pic>
          <p:grpSp>
            <p:nvGrpSpPr>
              <p:cNvPr id="22" name="Group 21"/>
              <p:cNvGrpSpPr/>
              <p:nvPr/>
            </p:nvGrpSpPr>
            <p:grpSpPr>
              <a:xfrm>
                <a:off x="217349" y="2613620"/>
                <a:ext cx="541338" cy="1371600"/>
                <a:chOff x="327818" y="5194990"/>
                <a:chExt cx="541338" cy="1371600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7818" y="5194990"/>
                  <a:ext cx="295275" cy="1371600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1981" y="5433020"/>
                  <a:ext cx="257175" cy="962025"/>
                </a:xfrm>
                <a:prstGeom prst="rect">
                  <a:avLst/>
                </a:prstGeom>
              </p:spPr>
            </p:pic>
          </p:grpSp>
        </p:grp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4937" y="2361112"/>
              <a:ext cx="7334250" cy="194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8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" y="-76200"/>
            <a:ext cx="9012237" cy="868362"/>
          </a:xfrm>
        </p:spPr>
        <p:txBody>
          <a:bodyPr/>
          <a:lstStyle/>
          <a:p>
            <a:r>
              <a:rPr lang="en-US" dirty="0" smtClean="0"/>
              <a:t>MPA – Needs for Success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90550" y="1756370"/>
            <a:ext cx="7947370" cy="3676650"/>
            <a:chOff x="590550" y="1756370"/>
            <a:chExt cx="7947370" cy="3676650"/>
          </a:xfrm>
        </p:grpSpPr>
        <p:grpSp>
          <p:nvGrpSpPr>
            <p:cNvPr id="24" name="Group 23"/>
            <p:cNvGrpSpPr/>
            <p:nvPr/>
          </p:nvGrpSpPr>
          <p:grpSpPr>
            <a:xfrm>
              <a:off x="590550" y="1756370"/>
              <a:ext cx="7943850" cy="3676650"/>
              <a:chOff x="152400" y="1756370"/>
              <a:chExt cx="7943850" cy="3676650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152400" y="1756370"/>
                <a:ext cx="7943850" cy="367665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70383" y="1756370"/>
                <a:ext cx="5791200" cy="581025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3487" y="4261445"/>
                <a:ext cx="6391275" cy="1171575"/>
              </a:xfrm>
              <a:prstGeom prst="rect">
                <a:avLst/>
              </a:prstGeom>
            </p:spPr>
          </p:pic>
          <p:grpSp>
            <p:nvGrpSpPr>
              <p:cNvPr id="22" name="Group 21"/>
              <p:cNvGrpSpPr/>
              <p:nvPr/>
            </p:nvGrpSpPr>
            <p:grpSpPr>
              <a:xfrm>
                <a:off x="217349" y="2613620"/>
                <a:ext cx="541338" cy="1371600"/>
                <a:chOff x="327818" y="5194990"/>
                <a:chExt cx="541338" cy="1371600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7818" y="5194990"/>
                  <a:ext cx="295275" cy="1371600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1981" y="5433020"/>
                  <a:ext cx="257175" cy="962025"/>
                </a:xfrm>
                <a:prstGeom prst="rect">
                  <a:avLst/>
                </a:prstGeom>
              </p:spPr>
            </p:pic>
          </p:grp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0345" y="2370637"/>
              <a:ext cx="7267575" cy="1924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49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" y="-76200"/>
            <a:ext cx="9012237" cy="868362"/>
          </a:xfrm>
        </p:spPr>
        <p:txBody>
          <a:bodyPr/>
          <a:lstStyle/>
          <a:p>
            <a:r>
              <a:rPr lang="en-US" dirty="0" smtClean="0"/>
              <a:t>MPA – Needs for Success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90550" y="1756370"/>
            <a:ext cx="7943850" cy="3676650"/>
            <a:chOff x="590550" y="1756370"/>
            <a:chExt cx="7943850" cy="3676650"/>
          </a:xfrm>
        </p:grpSpPr>
        <p:grpSp>
          <p:nvGrpSpPr>
            <p:cNvPr id="24" name="Group 23"/>
            <p:cNvGrpSpPr/>
            <p:nvPr/>
          </p:nvGrpSpPr>
          <p:grpSpPr>
            <a:xfrm>
              <a:off x="590550" y="1756370"/>
              <a:ext cx="7943850" cy="3676650"/>
              <a:chOff x="152400" y="1756370"/>
              <a:chExt cx="7943850" cy="3676650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152400" y="1756370"/>
                <a:ext cx="7943850" cy="367665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70383" y="1756370"/>
                <a:ext cx="5791200" cy="581025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3487" y="4261445"/>
                <a:ext cx="6391275" cy="1171575"/>
              </a:xfrm>
              <a:prstGeom prst="rect">
                <a:avLst/>
              </a:prstGeom>
            </p:spPr>
          </p:pic>
          <p:grpSp>
            <p:nvGrpSpPr>
              <p:cNvPr id="22" name="Group 21"/>
              <p:cNvGrpSpPr/>
              <p:nvPr/>
            </p:nvGrpSpPr>
            <p:grpSpPr>
              <a:xfrm>
                <a:off x="217349" y="2613620"/>
                <a:ext cx="541338" cy="1371600"/>
                <a:chOff x="327818" y="5194990"/>
                <a:chExt cx="541338" cy="1371600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7818" y="5194990"/>
                  <a:ext cx="295275" cy="1371600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1981" y="5433020"/>
                  <a:ext cx="257175" cy="962025"/>
                </a:xfrm>
                <a:prstGeom prst="rect">
                  <a:avLst/>
                </a:prstGeom>
              </p:spPr>
            </p:pic>
          </p:grp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5108" y="2373838"/>
              <a:ext cx="7258050" cy="1924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929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" y="-76200"/>
            <a:ext cx="9012237" cy="868362"/>
          </a:xfrm>
        </p:spPr>
        <p:txBody>
          <a:bodyPr/>
          <a:lstStyle/>
          <a:p>
            <a:r>
              <a:rPr lang="en-US" dirty="0" smtClean="0"/>
              <a:t>MPA – Needs for Success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90550" y="1756370"/>
            <a:ext cx="7960415" cy="3676650"/>
            <a:chOff x="590550" y="1756370"/>
            <a:chExt cx="7960415" cy="3676650"/>
          </a:xfrm>
        </p:grpSpPr>
        <p:grpSp>
          <p:nvGrpSpPr>
            <p:cNvPr id="24" name="Group 23"/>
            <p:cNvGrpSpPr/>
            <p:nvPr/>
          </p:nvGrpSpPr>
          <p:grpSpPr>
            <a:xfrm>
              <a:off x="590550" y="1756370"/>
              <a:ext cx="7943850" cy="3676650"/>
              <a:chOff x="152400" y="1756370"/>
              <a:chExt cx="7943850" cy="3676650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152400" y="1756370"/>
                <a:ext cx="7943850" cy="367665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70383" y="1756370"/>
                <a:ext cx="5791200" cy="581025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3487" y="4261445"/>
                <a:ext cx="6391275" cy="1171575"/>
              </a:xfrm>
              <a:prstGeom prst="rect">
                <a:avLst/>
              </a:prstGeom>
            </p:spPr>
          </p:pic>
          <p:grpSp>
            <p:nvGrpSpPr>
              <p:cNvPr id="22" name="Group 21"/>
              <p:cNvGrpSpPr/>
              <p:nvPr/>
            </p:nvGrpSpPr>
            <p:grpSpPr>
              <a:xfrm>
                <a:off x="217349" y="2613620"/>
                <a:ext cx="541338" cy="1371600"/>
                <a:chOff x="327818" y="5194990"/>
                <a:chExt cx="541338" cy="1371600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7818" y="5194990"/>
                  <a:ext cx="295275" cy="1371600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1981" y="5433020"/>
                  <a:ext cx="257175" cy="962025"/>
                </a:xfrm>
                <a:prstGeom prst="rect">
                  <a:avLst/>
                </a:prstGeom>
              </p:spPr>
            </p:pic>
          </p:grp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6715" y="2375399"/>
              <a:ext cx="7334250" cy="1914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606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" y="-76200"/>
            <a:ext cx="9012237" cy="868362"/>
          </a:xfrm>
        </p:spPr>
        <p:txBody>
          <a:bodyPr/>
          <a:lstStyle/>
          <a:p>
            <a:r>
              <a:rPr lang="en-US" dirty="0" smtClean="0"/>
              <a:t>MPA – Needs for Success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0" y="838200"/>
            <a:ext cx="7071518" cy="6019800"/>
            <a:chOff x="0" y="838200"/>
            <a:chExt cx="7071518" cy="60198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33374" y="838200"/>
              <a:ext cx="5401623" cy="43715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6748" y="914400"/>
              <a:ext cx="5048250" cy="3600450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1313208" y="4439478"/>
              <a:ext cx="4371975" cy="790315"/>
              <a:chOff x="2532408" y="4267046"/>
              <a:chExt cx="4371975" cy="790315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9132" y="4704936"/>
                <a:ext cx="3438525" cy="35242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2408" y="4267046"/>
                <a:ext cx="4371975" cy="485775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0" y="5263314"/>
              <a:ext cx="7071518" cy="1594686"/>
              <a:chOff x="0" y="5263314"/>
              <a:chExt cx="7071518" cy="1594686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5263314"/>
                <a:ext cx="7071518" cy="1594686"/>
              </a:xfrm>
              <a:prstGeom prst="rect">
                <a:avLst/>
              </a:prstGeom>
            </p:spPr>
          </p:pic>
          <p:sp>
            <p:nvSpPr>
              <p:cNvPr id="15" name="Rectangle 14"/>
              <p:cNvSpPr/>
              <p:nvPr/>
            </p:nvSpPr>
            <p:spPr bwMode="auto">
              <a:xfrm>
                <a:off x="762000" y="6550025"/>
                <a:ext cx="6309518" cy="30797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4323" y="1162050"/>
              <a:ext cx="352425" cy="3105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95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" y="-76200"/>
            <a:ext cx="9012237" cy="868362"/>
          </a:xfrm>
        </p:spPr>
        <p:txBody>
          <a:bodyPr/>
          <a:lstStyle/>
          <a:p>
            <a:r>
              <a:rPr lang="en-US" dirty="0" smtClean="0"/>
              <a:t>MPA – Needs for Success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838200"/>
            <a:ext cx="7071518" cy="6019800"/>
            <a:chOff x="0" y="838200"/>
            <a:chExt cx="7071518" cy="60198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95250" y="838200"/>
              <a:ext cx="5589933" cy="43715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675" y="894108"/>
              <a:ext cx="5267325" cy="3648075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1313208" y="4419446"/>
              <a:ext cx="4371975" cy="790315"/>
              <a:chOff x="2532408" y="4267046"/>
              <a:chExt cx="4371975" cy="790315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9132" y="4704936"/>
                <a:ext cx="3438525" cy="35242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2408" y="4267046"/>
                <a:ext cx="4371975" cy="485775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0" y="5263314"/>
              <a:ext cx="7071518" cy="1594686"/>
              <a:chOff x="0" y="5263314"/>
              <a:chExt cx="7071518" cy="1594686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5263314"/>
                <a:ext cx="7071518" cy="1594686"/>
              </a:xfrm>
              <a:prstGeom prst="rect">
                <a:avLst/>
              </a:prstGeom>
            </p:spPr>
          </p:pic>
          <p:sp>
            <p:nvSpPr>
              <p:cNvPr id="15" name="Rectangle 14"/>
              <p:cNvSpPr/>
              <p:nvPr/>
            </p:nvSpPr>
            <p:spPr bwMode="auto">
              <a:xfrm>
                <a:off x="762000" y="6550025"/>
                <a:ext cx="6309518" cy="30797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250" y="1162775"/>
              <a:ext cx="352425" cy="3105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085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" y="-76200"/>
            <a:ext cx="9012237" cy="868362"/>
          </a:xfrm>
        </p:spPr>
        <p:txBody>
          <a:bodyPr/>
          <a:lstStyle/>
          <a:p>
            <a:r>
              <a:rPr lang="en-US" dirty="0" smtClean="0"/>
              <a:t>MPA – Needs for Success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838200"/>
            <a:ext cx="7071518" cy="6019800"/>
            <a:chOff x="0" y="838200"/>
            <a:chExt cx="7071518" cy="60198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286992" y="838200"/>
              <a:ext cx="5448300" cy="43715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9417" y="868017"/>
              <a:ext cx="5095875" cy="3562350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1313208" y="4419446"/>
              <a:ext cx="4371975" cy="790315"/>
              <a:chOff x="2532408" y="4267046"/>
              <a:chExt cx="4371975" cy="790315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9132" y="4704936"/>
                <a:ext cx="3438525" cy="35242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2408" y="4267046"/>
                <a:ext cx="4371975" cy="485775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0" y="5263314"/>
              <a:ext cx="7071518" cy="1594686"/>
              <a:chOff x="0" y="5263314"/>
              <a:chExt cx="7071518" cy="1594686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5263314"/>
                <a:ext cx="7071518" cy="1594686"/>
              </a:xfrm>
              <a:prstGeom prst="rect">
                <a:avLst/>
              </a:prstGeom>
            </p:spPr>
          </p:pic>
          <p:sp>
            <p:nvSpPr>
              <p:cNvPr id="15" name="Rectangle 14"/>
              <p:cNvSpPr/>
              <p:nvPr/>
            </p:nvSpPr>
            <p:spPr bwMode="auto">
              <a:xfrm>
                <a:off x="762000" y="6550025"/>
                <a:ext cx="6309518" cy="30797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6992" y="1096617"/>
              <a:ext cx="352425" cy="3105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998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" y="-76200"/>
            <a:ext cx="9012237" cy="868362"/>
          </a:xfrm>
        </p:spPr>
        <p:txBody>
          <a:bodyPr/>
          <a:lstStyle/>
          <a:p>
            <a:r>
              <a:rPr lang="en-US" dirty="0" smtClean="0"/>
              <a:t>MPA – Needs for Success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838200"/>
            <a:ext cx="7071518" cy="6019800"/>
            <a:chOff x="0" y="838200"/>
            <a:chExt cx="7071518" cy="6019800"/>
          </a:xfrm>
        </p:grpSpPr>
        <p:sp>
          <p:nvSpPr>
            <p:cNvPr id="8" name="Rectangle 7"/>
            <p:cNvSpPr/>
            <p:nvPr/>
          </p:nvSpPr>
          <p:spPr bwMode="auto">
            <a:xfrm>
              <a:off x="333375" y="838200"/>
              <a:ext cx="5351808" cy="43715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800" y="838200"/>
              <a:ext cx="5029200" cy="3619500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1313208" y="4419446"/>
              <a:ext cx="4371975" cy="790315"/>
              <a:chOff x="2532408" y="4267046"/>
              <a:chExt cx="4371975" cy="790315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9132" y="4704936"/>
                <a:ext cx="3438525" cy="35242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2408" y="4267046"/>
                <a:ext cx="4371975" cy="485775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0" y="5263314"/>
              <a:ext cx="7071518" cy="1594686"/>
              <a:chOff x="0" y="5263314"/>
              <a:chExt cx="7071518" cy="1594686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5263314"/>
                <a:ext cx="7071518" cy="1594686"/>
              </a:xfrm>
              <a:prstGeom prst="rect">
                <a:avLst/>
              </a:prstGeom>
            </p:spPr>
          </p:pic>
          <p:sp>
            <p:nvSpPr>
              <p:cNvPr id="15" name="Rectangle 14"/>
              <p:cNvSpPr/>
              <p:nvPr/>
            </p:nvSpPr>
            <p:spPr bwMode="auto">
              <a:xfrm>
                <a:off x="762000" y="6550025"/>
                <a:ext cx="6309518" cy="30797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3375" y="1095375"/>
              <a:ext cx="352425" cy="3105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151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81000" y="1905000"/>
            <a:ext cx="5655271" cy="4695825"/>
            <a:chOff x="381000" y="1905000"/>
            <a:chExt cx="5655271" cy="4695825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905000"/>
              <a:ext cx="5655271" cy="4695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1"/>
            <p:cNvSpPr/>
            <p:nvPr/>
          </p:nvSpPr>
          <p:spPr bwMode="auto">
            <a:xfrm>
              <a:off x="609600" y="5181600"/>
              <a:ext cx="4724400" cy="457200"/>
            </a:xfrm>
            <a:prstGeom prst="rect">
              <a:avLst/>
            </a:prstGeom>
            <a:solidFill>
              <a:srgbClr val="C00000">
                <a:alpha val="1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874808"/>
            <a:ext cx="5461440" cy="469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10600" cy="5334000"/>
          </a:xfrm>
        </p:spPr>
        <p:txBody>
          <a:bodyPr/>
          <a:lstStyle/>
          <a:p>
            <a:r>
              <a:rPr lang="en-US" b="1" dirty="0" smtClean="0"/>
              <a:t>Seasons</a:t>
            </a:r>
          </a:p>
          <a:p>
            <a:pPr lvl="1"/>
            <a:r>
              <a:rPr lang="en-US" dirty="0" smtClean="0"/>
              <a:t>Can fish only at certain times.</a:t>
            </a:r>
          </a:p>
          <a:p>
            <a:pPr lvl="1"/>
            <a:endParaRPr lang="en-US" dirty="0"/>
          </a:p>
          <a:p>
            <a:r>
              <a:rPr lang="en-US" b="1" dirty="0" smtClean="0"/>
              <a:t>Areas</a:t>
            </a:r>
          </a:p>
          <a:p>
            <a:pPr lvl="1"/>
            <a:r>
              <a:rPr lang="en-US" dirty="0"/>
              <a:t>Fishing restricted in specific locations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b="1" dirty="0" smtClean="0"/>
              <a:t>Fisheries</a:t>
            </a:r>
          </a:p>
          <a:p>
            <a:pPr lvl="1"/>
            <a:r>
              <a:rPr lang="en-US" dirty="0"/>
              <a:t>Fishing is completely </a:t>
            </a:r>
            <a:r>
              <a:rPr lang="en-US" dirty="0" smtClean="0"/>
              <a:t>prohibited.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8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MPA </a:t>
            </a:r>
            <a:r>
              <a:rPr lang="en-US" dirty="0"/>
              <a:t>– </a:t>
            </a:r>
            <a:r>
              <a:rPr lang="en-US" dirty="0" smtClean="0"/>
              <a:t>Critiques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991600" cy="5334000"/>
          </a:xfrm>
        </p:spPr>
        <p:txBody>
          <a:bodyPr/>
          <a:lstStyle/>
          <a:p>
            <a:r>
              <a:rPr lang="en-US" dirty="0" smtClean="0"/>
              <a:t>Displaced fishers.</a:t>
            </a:r>
          </a:p>
          <a:p>
            <a:r>
              <a:rPr lang="en-US" dirty="0" smtClean="0"/>
              <a:t>Shift fishing pressure to other locations (usually poorer areas).</a:t>
            </a:r>
          </a:p>
          <a:p>
            <a:r>
              <a:rPr lang="en-US" dirty="0" smtClean="0"/>
              <a:t>Attracts fishers (net increase in fishing mortality if enforcement is weak).</a:t>
            </a:r>
          </a:p>
          <a:p>
            <a:r>
              <a:rPr lang="en-US" dirty="0" smtClean="0"/>
              <a:t>High costs (of maintenance and enforcement).</a:t>
            </a:r>
          </a:p>
          <a:p>
            <a:endParaRPr lang="en-US" dirty="0"/>
          </a:p>
          <a:p>
            <a:r>
              <a:rPr lang="en-US" dirty="0" smtClean="0"/>
              <a:t>And see </a:t>
            </a:r>
            <a:r>
              <a:rPr lang="en-US" dirty="0" smtClean="0">
                <a:hlinkClick r:id="rId2"/>
              </a:rPr>
              <a:t>cfooduw.org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0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Marine Protected Areas (MPAs)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i="1" dirty="0"/>
              <a:t>A clearly defined geographical space, </a:t>
            </a:r>
            <a:r>
              <a:rPr lang="en-US" i="1" dirty="0" smtClean="0"/>
              <a:t>recognized, </a:t>
            </a:r>
            <a:r>
              <a:rPr lang="en-US" i="1" dirty="0"/>
              <a:t>dedicated and managed, through legal or other effective means, to achieve the long-term conservation of nature with associated </a:t>
            </a:r>
            <a:r>
              <a:rPr lang="en-US" i="1" dirty="0">
                <a:solidFill>
                  <a:srgbClr val="FF0000"/>
                </a:solidFill>
              </a:rPr>
              <a:t>ecosystem services</a:t>
            </a:r>
            <a:r>
              <a:rPr lang="en-US" i="1" dirty="0"/>
              <a:t> and </a:t>
            </a:r>
            <a:r>
              <a:rPr lang="en-US" i="1" dirty="0">
                <a:solidFill>
                  <a:srgbClr val="FF0000"/>
                </a:solidFill>
              </a:rPr>
              <a:t>cultural values</a:t>
            </a:r>
            <a:r>
              <a:rPr lang="en-US" dirty="0" smtClean="0"/>
              <a:t>” – IUCN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5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Marine Protected Areas (MPAs)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10600" cy="5638800"/>
          </a:xfrm>
        </p:spPr>
        <p:txBody>
          <a:bodyPr/>
          <a:lstStyle/>
          <a:p>
            <a:r>
              <a:rPr lang="en-US" dirty="0" smtClean="0"/>
              <a:t>Many types</a:t>
            </a:r>
          </a:p>
          <a:p>
            <a:pPr lvl="1"/>
            <a:r>
              <a:rPr lang="en-US" dirty="0" smtClean="0"/>
              <a:t>Can have ecological, cultural, or both objectives.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will primarily discuss ecological (i.e., fishery) objectives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4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Marine Protected Areas (MPAs)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806" y="1219200"/>
            <a:ext cx="6858000" cy="31987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487" y="4568144"/>
            <a:ext cx="6858000" cy="197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5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Marine Protected Areas (MPAs)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04800" y="1295400"/>
            <a:ext cx="8493124" cy="5039618"/>
            <a:chOff x="304800" y="1295400"/>
            <a:chExt cx="8493124" cy="503961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800" y="1295400"/>
              <a:ext cx="8493124" cy="503961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 bwMode="auto">
            <a:xfrm>
              <a:off x="381000" y="12954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551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Marine Protected Areas (MPAs)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 descr="http://depts.washington.edu/cfood/wordpress/wp-content/uploads/2015/10/james-cowa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25" y="977096"/>
            <a:ext cx="7203762" cy="555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72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MPAs </a:t>
            </a:r>
            <a:r>
              <a:rPr lang="en-US" dirty="0"/>
              <a:t>–</a:t>
            </a:r>
            <a:r>
              <a:rPr lang="en-US" dirty="0" smtClean="0"/>
              <a:t>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“Harvest </a:t>
            </a:r>
            <a:r>
              <a:rPr lang="en-US" b="1" dirty="0" err="1" smtClean="0"/>
              <a:t>Refugia</a:t>
            </a:r>
            <a:r>
              <a:rPr lang="en-US" b="1" dirty="0" smtClean="0"/>
              <a:t>” </a:t>
            </a:r>
            <a:r>
              <a:rPr lang="en-US" dirty="0" smtClean="0"/>
              <a:t>(for exploited species)</a:t>
            </a:r>
          </a:p>
          <a:p>
            <a:pPr lvl="1"/>
            <a:r>
              <a:rPr lang="en-US" dirty="0" smtClean="0"/>
              <a:t>Increase fish stocks within boundaries</a:t>
            </a:r>
          </a:p>
          <a:p>
            <a:pPr lvl="1"/>
            <a:r>
              <a:rPr lang="en-US" dirty="0" smtClean="0"/>
              <a:t>Provide adult spill-over into fished areas</a:t>
            </a:r>
          </a:p>
          <a:p>
            <a:pPr lvl="1"/>
            <a:r>
              <a:rPr lang="en-US" dirty="0" smtClean="0"/>
              <a:t>Provide a source of recruits to fished areas</a:t>
            </a:r>
          </a:p>
          <a:p>
            <a:pPr lvl="1"/>
            <a:endParaRPr lang="en-US" dirty="0"/>
          </a:p>
          <a:p>
            <a:r>
              <a:rPr lang="en-US" b="1" dirty="0" smtClean="0"/>
              <a:t>“Conservation of Biodiversity”</a:t>
            </a:r>
            <a:endParaRPr lang="en-US" dirty="0" smtClean="0"/>
          </a:p>
          <a:p>
            <a:pPr lvl="1"/>
            <a:r>
              <a:rPr lang="en-US" dirty="0" smtClean="0"/>
              <a:t>Maximize numbers of species and habitats</a:t>
            </a:r>
          </a:p>
          <a:p>
            <a:pPr lvl="1"/>
            <a:r>
              <a:rPr lang="en-US" dirty="0" smtClean="0"/>
              <a:t>Protect threatened species and habitats</a:t>
            </a:r>
          </a:p>
          <a:p>
            <a:pPr lvl="1"/>
            <a:r>
              <a:rPr lang="en-US" dirty="0" smtClean="0"/>
              <a:t>Provide resilience to habitat degradation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8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MPAs – Case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Great Barrier Reef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4"/>
              </a:rPr>
              <a:t>Papua New Guinea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2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9443</TotalTime>
  <Words>474</Words>
  <Application>Microsoft Office PowerPoint</Application>
  <PresentationFormat>On-screen Show (4:3)</PresentationFormat>
  <Paragraphs>116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Default Design</vt:lpstr>
      <vt:lpstr>Closures</vt:lpstr>
      <vt:lpstr>Closures</vt:lpstr>
      <vt:lpstr>Marine Protected Areas (MPAs)</vt:lpstr>
      <vt:lpstr>Marine Protected Areas (MPAs)</vt:lpstr>
      <vt:lpstr>Marine Protected Areas (MPAs)</vt:lpstr>
      <vt:lpstr>Marine Protected Areas (MPAs)</vt:lpstr>
      <vt:lpstr>Marine Protected Areas (MPAs)</vt:lpstr>
      <vt:lpstr>MPAs – Objectives</vt:lpstr>
      <vt:lpstr>MPAs – Case Studies</vt:lpstr>
      <vt:lpstr>MPA – Needs for Success</vt:lpstr>
      <vt:lpstr>MPA – Needs for Success</vt:lpstr>
      <vt:lpstr>MPA – Needs for Success</vt:lpstr>
      <vt:lpstr>MPA – Needs for Success</vt:lpstr>
      <vt:lpstr>MPA – Needs for Success</vt:lpstr>
      <vt:lpstr>MPA – Needs for Success</vt:lpstr>
      <vt:lpstr>MPA – Needs for Success</vt:lpstr>
      <vt:lpstr>MPA – Needs for Success</vt:lpstr>
      <vt:lpstr>MPA – Needs for Success</vt:lpstr>
      <vt:lpstr>MPA – Needs for Success</vt:lpstr>
      <vt:lpstr>MPA – Critiques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212</cp:revision>
  <dcterms:created xsi:type="dcterms:W3CDTF">2005-12-26T20:44:58Z</dcterms:created>
  <dcterms:modified xsi:type="dcterms:W3CDTF">2016-04-13T14:43:06Z</dcterms:modified>
</cp:coreProperties>
</file>