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4" r:id="rId2"/>
    <p:sldId id="330" r:id="rId3"/>
    <p:sldId id="325" r:id="rId4"/>
    <p:sldId id="326" r:id="rId5"/>
    <p:sldId id="329" r:id="rId6"/>
    <p:sldId id="332" r:id="rId7"/>
    <p:sldId id="331" r:id="rId8"/>
    <p:sldId id="314" r:id="rId9"/>
    <p:sldId id="317" r:id="rId10"/>
    <p:sldId id="318" r:id="rId11"/>
    <p:sldId id="319" r:id="rId12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FF66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87" autoAdjust="0"/>
  </p:normalViewPr>
  <p:slideViewPr>
    <p:cSldViewPr>
      <p:cViewPr varScale="1">
        <p:scale>
          <a:sx n="86" d="100"/>
          <a:sy n="86" d="100"/>
        </p:scale>
        <p:origin x="103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CE14135-42D3-4857-9798-D57D1626CF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5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90DA5176-CD48-4645-8A68-A0B4376181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88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Realistic?</a:t>
            </a:r>
            <a:r>
              <a:rPr lang="en-US" baseline="0" dirty="0" smtClean="0"/>
              <a:t>  Varies by age, bathtub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4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the graphic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44C172-70EF-4578-BEE5-4623F1C29B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904122-74F0-4D23-B52D-7C1C11BCAE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2C8C68-490D-438A-9BF3-0048DCAE3E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41EA97-E434-4B42-9B1A-D37266F43B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5B8487-7A7F-4916-A352-BB7DA95C3E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CDD576-5A88-4E44-B08D-D564D04034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5F9928-EC48-4F81-A7C7-50132EF07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24ADDA-CA0B-4AC7-AAF5-54C1180426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A37077-6834-4709-8C77-52A4B3C69E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5BE1B3-8A67-41CD-A09F-25FEA2A1AC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C48AA7-DAF1-4AD3-9776-BDDDDDC8DB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A656C19-65F2-4B89-9D62-66CDB1C638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 smtClean="0"/>
              <a:t>Components of Z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143000" y="10668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13716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7739" y="30175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8644" y="30175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3139440" y="16916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49379" y="27829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 flipV="1">
            <a:off x="5506278" y="16916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506278" y="25146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5506278" y="27996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67539" y="20574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3000" y="10668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Oval 16"/>
          <p:cNvSpPr/>
          <p:nvPr/>
        </p:nvSpPr>
        <p:spPr>
          <a:xfrm>
            <a:off x="5670699" y="1083665"/>
            <a:ext cx="2728291" cy="202990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98705" y="13716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2139" y="22098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" y="4572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b="0" dirty="0"/>
              <a:t>M = instantaneous natural mortality.</a:t>
            </a:r>
          </a:p>
          <a:p>
            <a:pPr lvl="1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b="0" dirty="0" smtClean="0"/>
              <a:t>F = instantaneous fishing mortality.</a:t>
            </a:r>
          </a:p>
        </p:txBody>
      </p:sp>
    </p:spTree>
    <p:extLst>
      <p:ext uri="{BB962C8B-B14F-4D97-AF65-F5344CB8AC3E}">
        <p14:creationId xmlns:p14="http://schemas.microsoft.com/office/powerpoint/2010/main" val="87924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18A24F-E62C-4120-B0DD-8B7B1D480092}" type="slidenum">
              <a:rPr lang="en-US"/>
              <a:pPr/>
              <a:t>10</a:t>
            </a:fld>
            <a:endParaRPr lang="en-US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F with Marked Fish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458200" cy="4038600"/>
          </a:xfrm>
        </p:spPr>
        <p:txBody>
          <a:bodyPr/>
          <a:lstStyle/>
          <a:p>
            <a:r>
              <a:rPr lang="en-US"/>
              <a:t>Examine this model closely …</a:t>
            </a:r>
          </a:p>
          <a:p>
            <a:pPr lvl="1"/>
            <a:r>
              <a:rPr lang="en-US"/>
              <a:t>Slope is an estimate of –Z</a:t>
            </a:r>
          </a:p>
          <a:p>
            <a:pPr lvl="1"/>
            <a:endParaRPr lang="en-US" sz="1400"/>
          </a:p>
          <a:p>
            <a:pPr lvl="1"/>
            <a:r>
              <a:rPr lang="en-US"/>
              <a:t>Intercept is an estimate of …</a:t>
            </a:r>
          </a:p>
          <a:p>
            <a:pPr lvl="1"/>
            <a:endParaRPr lang="en-US" sz="1600"/>
          </a:p>
          <a:p>
            <a:pPr lvl="1"/>
            <a:r>
              <a:rPr lang="en-US"/>
              <a:t>Which can be solved for F</a:t>
            </a:r>
          </a:p>
        </p:txBody>
      </p:sp>
      <p:pic>
        <p:nvPicPr>
          <p:cNvPr id="4259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66800"/>
            <a:ext cx="6875463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59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9863" y="5257800"/>
            <a:ext cx="37242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599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3505200"/>
            <a:ext cx="35814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9D3E82-01FD-44E5-B41C-C049F4B3AA45}" type="slidenum">
              <a:rPr lang="en-US"/>
              <a:pPr/>
              <a:t>11</a:t>
            </a:fld>
            <a:endParaRPr lang="en-US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dirty="0"/>
              <a:t>400 fish were initially tagged</a:t>
            </a:r>
          </a:p>
          <a:p>
            <a:r>
              <a:rPr lang="en-US" dirty="0"/>
              <a:t>Tags were returned from the fishery over the next four years</a:t>
            </a:r>
          </a:p>
          <a:p>
            <a:pPr lvl="1"/>
            <a:r>
              <a:rPr lang="en-US" dirty="0"/>
              <a:t>Consider the time period to be the midpoints of the years.</a:t>
            </a:r>
          </a:p>
          <a:p>
            <a:endParaRPr lang="en-US" dirty="0"/>
          </a:p>
          <a:p>
            <a:r>
              <a:rPr lang="en-US" dirty="0"/>
              <a:t>Use these data to estimate Z &amp; F (see HO).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 smtClean="0"/>
              <a:t>Components of Z</a:t>
            </a:r>
            <a:endParaRPr lang="en-US" sz="3600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" y="838200"/>
            <a:ext cx="82296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Components are additive – i.e., Z = F+M</a:t>
            </a:r>
          </a:p>
          <a:p>
            <a:pPr marL="914400" lvl="1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Does this make sense?</a:t>
            </a:r>
          </a:p>
          <a:p>
            <a:pPr marL="914400" lvl="1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Primary reason for working with instantaneous rates.</a:t>
            </a:r>
          </a:p>
          <a:p>
            <a:pPr marL="285750" indent="-285750" algn="l">
              <a:lnSpc>
                <a:spcPct val="90000"/>
              </a:lnSpc>
              <a:buFont typeface="Arial" pitchFamily="34" charset="0"/>
              <a:buChar char="•"/>
            </a:pPr>
            <a:endParaRPr lang="en-US" sz="1600" b="0" dirty="0" smtClean="0"/>
          </a:p>
          <a:p>
            <a:pPr marL="457200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As a manager, which of these do you want to know?</a:t>
            </a:r>
          </a:p>
          <a:p>
            <a:pPr marL="914400" lvl="1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Controlling F is a major goal of many fisheries management strategies.</a:t>
            </a:r>
          </a:p>
          <a:p>
            <a:pPr marL="914400" lvl="1" indent="-457200" algn="l">
              <a:lnSpc>
                <a:spcPct val="90000"/>
              </a:lnSpc>
              <a:buFont typeface="Arial" pitchFamily="34" charset="0"/>
              <a:buChar char="•"/>
            </a:pPr>
            <a:endParaRPr lang="en-US" b="0" dirty="0"/>
          </a:p>
          <a:p>
            <a:pPr marL="457200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Very difficult to estimate precisely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7868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r>
              <a:rPr lang="en-US" dirty="0" smtClean="0"/>
              <a:t>Assume a constant value for M</a:t>
            </a:r>
          </a:p>
          <a:p>
            <a:pPr lvl="1"/>
            <a:r>
              <a:rPr lang="en-US" dirty="0" smtClean="0"/>
              <a:t>Typically use M=0.2</a:t>
            </a:r>
          </a:p>
          <a:p>
            <a:pPr lvl="1"/>
            <a:r>
              <a:rPr lang="en-US" dirty="0" smtClean="0"/>
              <a:t>Is this realistic?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Catch Curves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883372"/>
            <a:ext cx="8719633" cy="191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2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Assume a constant value for M</a:t>
            </a:r>
          </a:p>
          <a:p>
            <a:r>
              <a:rPr lang="en-US" dirty="0" smtClean="0"/>
              <a:t>Relationship of M to life history traits</a:t>
            </a:r>
          </a:p>
          <a:p>
            <a:pPr lvl="1"/>
            <a:r>
              <a:rPr lang="en-US" dirty="0" smtClean="0"/>
              <a:t>See page 217 in IFAR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Catch Curves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4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Assume a constant value for 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Relationship of M to life history traits</a:t>
            </a:r>
          </a:p>
          <a:p>
            <a:r>
              <a:rPr lang="en-US" dirty="0" smtClean="0"/>
              <a:t>From f and Z</a:t>
            </a:r>
            <a:endParaRPr lang="en-US" dirty="0"/>
          </a:p>
          <a:p>
            <a:pPr lvl="1"/>
            <a:r>
              <a:rPr lang="en-US" dirty="0"/>
              <a:t>Recall that Z = </a:t>
            </a:r>
            <a:r>
              <a:rPr lang="en-US" dirty="0" smtClean="0"/>
              <a:t>F+M and F=</a:t>
            </a:r>
            <a:r>
              <a:rPr lang="en-US" dirty="0" err="1" smtClean="0"/>
              <a:t>qf</a:t>
            </a:r>
            <a:endParaRPr lang="en-US" dirty="0"/>
          </a:p>
          <a:p>
            <a:pPr lvl="1"/>
            <a:r>
              <a:rPr lang="en-US" dirty="0" smtClean="0"/>
              <a:t>Thus, Z </a:t>
            </a:r>
            <a:r>
              <a:rPr lang="en-US" dirty="0"/>
              <a:t>= </a:t>
            </a:r>
            <a:r>
              <a:rPr lang="en-US" dirty="0" err="1"/>
              <a:t>qf+M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Z </a:t>
            </a:r>
            <a:r>
              <a:rPr lang="en-US" dirty="0" smtClean="0"/>
              <a:t>is estimated at different f, </a:t>
            </a:r>
            <a:r>
              <a:rPr lang="en-US" dirty="0"/>
              <a:t>then …</a:t>
            </a:r>
          </a:p>
          <a:p>
            <a:pPr lvl="2"/>
            <a:r>
              <a:rPr lang="en-US" dirty="0"/>
              <a:t>M </a:t>
            </a:r>
            <a:r>
              <a:rPr lang="en-US" dirty="0" smtClean="0"/>
              <a:t>is the </a:t>
            </a:r>
            <a:r>
              <a:rPr lang="en-US" dirty="0"/>
              <a:t>intercept from the Z on f </a:t>
            </a:r>
            <a:r>
              <a:rPr lang="en-US" dirty="0" smtClean="0"/>
              <a:t>regression.</a:t>
            </a:r>
            <a:endParaRPr lang="en-US" dirty="0"/>
          </a:p>
          <a:p>
            <a:pPr lvl="2"/>
            <a:r>
              <a:rPr lang="en-US" dirty="0"/>
              <a:t>Same as asking what is Z when f = </a:t>
            </a:r>
            <a:r>
              <a:rPr lang="en-US" dirty="0" smtClean="0"/>
              <a:t>0.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Catch Curves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5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 smtClean="0"/>
              <a:t>Controlling F</a:t>
            </a:r>
            <a:endParaRPr lang="en-US" sz="3600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" y="838200"/>
            <a:ext cx="8382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Controlling </a:t>
            </a:r>
            <a:r>
              <a:rPr lang="en-US" b="0" dirty="0" smtClean="0"/>
              <a:t>F is a major goal of many fisheries management strategies</a:t>
            </a:r>
            <a:r>
              <a:rPr lang="en-US" b="0" dirty="0" smtClean="0"/>
              <a:t>.</a:t>
            </a:r>
            <a:endParaRPr lang="en-US" b="0" dirty="0"/>
          </a:p>
          <a:p>
            <a:pPr marL="457200" indent="-457200" algn="l">
              <a:lnSpc>
                <a:spcPct val="90000"/>
              </a:lnSpc>
              <a:buFont typeface="Arial" pitchFamily="34" charset="0"/>
              <a:buChar char="•"/>
            </a:pPr>
            <a:endParaRPr lang="en-US" b="0" dirty="0"/>
          </a:p>
          <a:p>
            <a:pPr marL="457200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What happens to Z if F is decreased (i.e., more restrictive harvest regulation)?</a:t>
            </a:r>
          </a:p>
          <a:p>
            <a:pPr marL="914400" lvl="1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This trade-off of mortalities is called </a:t>
            </a:r>
            <a:r>
              <a:rPr lang="en-US" i="1" dirty="0" smtClean="0"/>
              <a:t>compensatory mortality</a:t>
            </a:r>
            <a:r>
              <a:rPr lang="en-US" b="0" dirty="0" smtClean="0"/>
              <a:t>.</a:t>
            </a:r>
          </a:p>
          <a:p>
            <a:pPr marL="457200" indent="-457200" algn="l">
              <a:lnSpc>
                <a:spcPct val="90000"/>
              </a:lnSpc>
              <a:buFont typeface="Arial" pitchFamily="34" charset="0"/>
              <a:buChar char="•"/>
            </a:pPr>
            <a:endParaRPr lang="en-US" b="0" dirty="0" smtClean="0"/>
          </a:p>
          <a:p>
            <a:pPr marL="457200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What happens to Z if F is increased (i.e., less restrictive harvest regulation)?</a:t>
            </a:r>
          </a:p>
          <a:p>
            <a:pPr marL="914400" lvl="1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What also happens to growth, fecundity, etc.?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70186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Catch Curves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3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A5CBA-EE77-45C6-A259-18D0A0F85CCA}" type="slidenum">
              <a:rPr lang="en-US"/>
              <a:pPr/>
              <a:t>8</a:t>
            </a:fld>
            <a:endParaRPr lang="en-US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F with Marked Fish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Consider –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number of fish caught is the proportion of dying fish due to fishing mortality</a:t>
            </a:r>
          </a:p>
          <a:p>
            <a:pPr lvl="1"/>
            <a:r>
              <a:rPr lang="en-US" dirty="0"/>
              <a:t>This proportion is </a:t>
            </a:r>
            <a:r>
              <a:rPr lang="en-US" dirty="0" smtClean="0"/>
              <a:t>F/Z</a:t>
            </a:r>
          </a:p>
          <a:p>
            <a:pPr lvl="1"/>
            <a:endParaRPr lang="en-US" sz="1400" dirty="0"/>
          </a:p>
          <a:p>
            <a:pPr lvl="1"/>
            <a:r>
              <a:rPr lang="en-US" dirty="0"/>
              <a:t>Therefore </a:t>
            </a:r>
            <a:r>
              <a:rPr lang="en-US" dirty="0" smtClean="0"/>
              <a:t>…</a:t>
            </a:r>
          </a:p>
          <a:p>
            <a:pPr lvl="1"/>
            <a:endParaRPr lang="en-US" sz="3200" dirty="0"/>
          </a:p>
          <a:p>
            <a:r>
              <a:rPr lang="en-US" dirty="0" smtClean="0"/>
              <a:t>Consider -- </a:t>
            </a:r>
          </a:p>
          <a:p>
            <a:endParaRPr lang="en-US" sz="1600" dirty="0" smtClean="0"/>
          </a:p>
          <a:p>
            <a:pPr lvl="1"/>
            <a:r>
              <a:rPr lang="en-US" dirty="0" smtClean="0"/>
              <a:t>Where the asterisks represent only marked fish</a:t>
            </a:r>
            <a:endParaRPr lang="en-US" dirty="0"/>
          </a:p>
          <a:p>
            <a:endParaRPr lang="en-US" dirty="0"/>
          </a:p>
        </p:txBody>
      </p:sp>
      <p:pic>
        <p:nvPicPr>
          <p:cNvPr id="42189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066801"/>
            <a:ext cx="6096000" cy="81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3886200"/>
            <a:ext cx="5181600" cy="107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7525" y="5160963"/>
            <a:ext cx="3267075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A0E3EA-0C36-40CC-B5D8-9DE7525091DC}" type="slidenum">
              <a:rPr lang="en-US"/>
              <a:pPr/>
              <a:t>9</a:t>
            </a:fld>
            <a:endParaRPr lang="en-US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F with Marked Fish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/>
              <a:t>Substitute N</a:t>
            </a:r>
            <a:r>
              <a:rPr lang="en-US" baseline="-25000"/>
              <a:t>t</a:t>
            </a:r>
            <a:r>
              <a:rPr lang="en-US"/>
              <a:t>* equation into catch equation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and rearrange for simplicity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and take natural logs of both sides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249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74825"/>
            <a:ext cx="64277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49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524250"/>
            <a:ext cx="53244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496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4138" y="5257800"/>
            <a:ext cx="6875462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7809</TotalTime>
  <Words>410</Words>
  <Application>Microsoft Office PowerPoint</Application>
  <PresentationFormat>On-screen Show (4:3)</PresentationFormat>
  <Paragraphs>97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Default Design</vt:lpstr>
      <vt:lpstr>Components of Z</vt:lpstr>
      <vt:lpstr>Components of Z</vt:lpstr>
      <vt:lpstr>Estimating M</vt:lpstr>
      <vt:lpstr>Estimating M</vt:lpstr>
      <vt:lpstr>Estimating M</vt:lpstr>
      <vt:lpstr>Controlling F</vt:lpstr>
      <vt:lpstr>PowerPoint Presentation</vt:lpstr>
      <vt:lpstr>Estimating F with Marked Fish</vt:lpstr>
      <vt:lpstr>Estimating F with Marked Fish</vt:lpstr>
      <vt:lpstr>Estimating F with Marked Fish</vt:lpstr>
      <vt:lpstr>Example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178</cp:revision>
  <dcterms:created xsi:type="dcterms:W3CDTF">2005-12-26T20:44:58Z</dcterms:created>
  <dcterms:modified xsi:type="dcterms:W3CDTF">2016-01-06T23:46:29Z</dcterms:modified>
</cp:coreProperties>
</file>