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305" r:id="rId2"/>
    <p:sldId id="335" r:id="rId3"/>
    <p:sldId id="350" r:id="rId4"/>
    <p:sldId id="257" r:id="rId5"/>
    <p:sldId id="341" r:id="rId6"/>
    <p:sldId id="342" r:id="rId7"/>
    <p:sldId id="343" r:id="rId8"/>
    <p:sldId id="349" r:id="rId9"/>
    <p:sldId id="364" r:id="rId10"/>
    <p:sldId id="344" r:id="rId11"/>
    <p:sldId id="345" r:id="rId12"/>
    <p:sldId id="346" r:id="rId13"/>
    <p:sldId id="347" r:id="rId14"/>
    <p:sldId id="348" r:id="rId15"/>
    <p:sldId id="365" r:id="rId16"/>
    <p:sldId id="366" r:id="rId17"/>
    <p:sldId id="367" r:id="rId18"/>
    <p:sldId id="368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27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56" autoAdjust="0"/>
  </p:normalViewPr>
  <p:slideViewPr>
    <p:cSldViewPr>
      <p:cViewPr varScale="1">
        <p:scale>
          <a:sx n="102" d="100"/>
          <a:sy n="102" d="100"/>
        </p:scale>
        <p:origin x="179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7A44D-BBAB-467F-8D75-6354DFFF02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Abundance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A694FB-73CA-4938-9077-32511DE7A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1706E0-1FFD-43F8-B934-C32D41721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CBBF-BCAD-4D98-ADE8-EC3C07AA6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8D0034-34A8-4F4F-AD0F-588093AE7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8ED884-9195-416F-9187-3412CCCEB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0FB17B-0E03-4EC7-9107-875797CC75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50F593-C852-497D-8172-98BC111C0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2E67C0-B819-4045-BAB3-D75D06299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BDF7F-8F46-4C22-AF0D-CA9395A9D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DB47A-A7BB-4FBE-8AB9-E812DCB87B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AF1876-65E1-462C-B441-BEAFFDA87C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18721D-03EA-44F2-A284-0CA5DF6DFD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Abundance Estimates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Oval 1"/>
          <p:cNvSpPr/>
          <p:nvPr/>
        </p:nvSpPr>
        <p:spPr>
          <a:xfrm>
            <a:off x="3276600" y="2819400"/>
            <a:ext cx="2580861" cy="196596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Animals -- Fish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694986-3B33-472F-83DF-F91DC3CB08E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C:\aaaWork\Web\dogle\Research\InchLake\May08Pix\Inch_May08_4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54200"/>
            <a:ext cx="2895600" cy="3860800"/>
          </a:xfrm>
          <a:prstGeom prst="rect">
            <a:avLst/>
          </a:prstGeom>
          <a:noFill/>
        </p:spPr>
      </p:pic>
      <p:pic>
        <p:nvPicPr>
          <p:cNvPr id="1027" name="Picture 3" descr="C:\aaaWork\Web\dogle\Research\InchLake\May08Pix\Inch_May08_5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860550"/>
            <a:ext cx="2890838" cy="3854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61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Animals -- Fish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694986-3B33-472F-83DF-F91DC3CB08E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0"/>
            <a:ext cx="6661150" cy="500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99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Animals -- Fish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694986-3B33-472F-83DF-F91DC3CB08E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667000"/>
            <a:ext cx="41910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667000"/>
            <a:ext cx="41910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4723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Animals -- Fish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694986-3B33-472F-83DF-F91DC3CB08E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838200"/>
            <a:ext cx="2057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295400"/>
            <a:ext cx="2997200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886200"/>
            <a:ext cx="421835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4038600"/>
            <a:ext cx="3776663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880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Animals -- Fish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694986-3B33-472F-83DF-F91DC3CB08E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400175"/>
            <a:ext cx="950912" cy="179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2312" y="1219200"/>
            <a:ext cx="34004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3752850"/>
            <a:ext cx="37338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" y="3705225"/>
            <a:ext cx="36195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80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2C896B-50C5-4E3F-9773-60B9FA17BFD1}" type="slidenum">
              <a:rPr lang="en-US"/>
              <a:pPr/>
              <a:t>15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Mark-Recapture Methods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Marking/Tagging</a:t>
            </a:r>
          </a:p>
          <a:p>
            <a:pPr lvl="1"/>
            <a:r>
              <a:rPr lang="en-US" dirty="0" smtClean="0"/>
              <a:t>Batch</a:t>
            </a:r>
          </a:p>
          <a:p>
            <a:pPr lvl="2"/>
            <a:r>
              <a:rPr lang="en-US" dirty="0" smtClean="0"/>
              <a:t>Cheaper, but has limitations</a:t>
            </a:r>
          </a:p>
          <a:p>
            <a:pPr lvl="1"/>
            <a:r>
              <a:rPr lang="en-US" dirty="0" smtClean="0"/>
              <a:t>Individual</a:t>
            </a:r>
          </a:p>
          <a:p>
            <a:pPr lvl="2"/>
            <a:r>
              <a:rPr lang="en-US" dirty="0" smtClean="0"/>
              <a:t>Expensive, but also allows estimates of mortality </a:t>
            </a:r>
            <a:r>
              <a:rPr lang="en-US" dirty="0"/>
              <a:t>/ </a:t>
            </a:r>
            <a:r>
              <a:rPr lang="en-US" dirty="0" smtClean="0"/>
              <a:t>survival, recruitment, movement</a:t>
            </a:r>
            <a:endParaRPr lang="en-US" dirty="0"/>
          </a:p>
          <a:p>
            <a:pPr lvl="2"/>
            <a:r>
              <a:rPr lang="en-US" dirty="0" smtClean="0"/>
              <a:t>Recapture </a:t>
            </a:r>
            <a:r>
              <a:rPr lang="en-US" dirty="0"/>
              <a:t>information </a:t>
            </a:r>
            <a:r>
              <a:rPr lang="en-US" dirty="0" smtClean="0"/>
              <a:t>recorded </a:t>
            </a:r>
            <a:r>
              <a:rPr lang="en-US" dirty="0"/>
              <a:t>in </a:t>
            </a:r>
            <a:r>
              <a:rPr lang="en-US" b="1" dirty="0">
                <a:solidFill>
                  <a:srgbClr val="FF0000"/>
                </a:solidFill>
              </a:rPr>
              <a:t>“capture history”</a:t>
            </a:r>
            <a:r>
              <a:rPr lang="en-US" dirty="0"/>
              <a:t> format.</a:t>
            </a:r>
          </a:p>
        </p:txBody>
      </p:sp>
    </p:spTree>
    <p:extLst>
      <p:ext uri="{BB962C8B-B14F-4D97-AF65-F5344CB8AC3E}">
        <p14:creationId xmlns:p14="http://schemas.microsoft.com/office/powerpoint/2010/main" val="31741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History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matrix</a:t>
            </a:r>
          </a:p>
          <a:p>
            <a:pPr lvl="1"/>
            <a:r>
              <a:rPr lang="en-US" dirty="0" smtClean="0"/>
              <a:t>As many columns as capture events</a:t>
            </a:r>
          </a:p>
          <a:p>
            <a:pPr lvl="1"/>
            <a:r>
              <a:rPr lang="en-US" dirty="0" smtClean="0"/>
              <a:t>As many rows as uniquely caught fish</a:t>
            </a:r>
          </a:p>
          <a:p>
            <a:pPr lvl="1"/>
            <a:r>
              <a:rPr lang="en-US" dirty="0" smtClean="0"/>
              <a:t>Each cell contains a 1 if the fish was caught in that event and a 0 if it was not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History 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that a researcher captured and individually marked 75 fish on day 1. </a:t>
            </a:r>
            <a:r>
              <a:rPr lang="en-US" dirty="0" smtClean="0"/>
              <a:t>Two </a:t>
            </a:r>
            <a:r>
              <a:rPr lang="en-US" dirty="0"/>
              <a:t>days later, a total of 100 fish were captured of which 25 were marked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many columns? Rows?</a:t>
            </a:r>
          </a:p>
          <a:p>
            <a:r>
              <a:rPr lang="en-US" dirty="0" smtClean="0"/>
              <a:t>What does a row look like for a fish …</a:t>
            </a:r>
          </a:p>
          <a:p>
            <a:pPr lvl="1"/>
            <a:r>
              <a:rPr lang="en-US" dirty="0" smtClean="0"/>
              <a:t>Captured in both samples</a:t>
            </a:r>
          </a:p>
          <a:p>
            <a:pPr lvl="1"/>
            <a:r>
              <a:rPr lang="en-US" dirty="0" smtClean="0"/>
              <a:t>Captured in the first but not the second sample</a:t>
            </a:r>
          </a:p>
          <a:p>
            <a:pPr lvl="1"/>
            <a:r>
              <a:rPr lang="en-US" dirty="0" smtClean="0"/>
              <a:t>Captured in the second but not the first sample</a:t>
            </a:r>
          </a:p>
          <a:p>
            <a:pPr lvl="1"/>
            <a:r>
              <a:rPr lang="en-US" dirty="0" smtClean="0"/>
              <a:t>Captured in neither sample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Abundance Estimates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Oval 1"/>
          <p:cNvSpPr/>
          <p:nvPr/>
        </p:nvSpPr>
        <p:spPr>
          <a:xfrm>
            <a:off x="3276600" y="2819400"/>
            <a:ext cx="2580861" cy="196596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4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2EADFF-84F0-42E0-9BE2-78E4A575B793}" type="slidenum">
              <a:rPr lang="en-US"/>
              <a:pPr/>
              <a:t>19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Concept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562600"/>
          </a:xfrm>
        </p:spPr>
        <p:txBody>
          <a:bodyPr/>
          <a:lstStyle/>
          <a:p>
            <a:r>
              <a:rPr lang="en-US" dirty="0"/>
              <a:t>In a closed population, population abundance can be estimated by marking </a:t>
            </a:r>
            <a:r>
              <a:rPr lang="en-US" dirty="0" smtClean="0"/>
              <a:t>animals </a:t>
            </a:r>
            <a:r>
              <a:rPr lang="en-US" dirty="0"/>
              <a:t>collected in one sample, allowing them to mix back into the population, and then capturing marked and unmarked </a:t>
            </a:r>
            <a:r>
              <a:rPr lang="en-US" dirty="0" smtClean="0"/>
              <a:t>animals </a:t>
            </a:r>
            <a:r>
              <a:rPr lang="en-US" dirty="0"/>
              <a:t>in a second sample.</a:t>
            </a:r>
          </a:p>
        </p:txBody>
      </p:sp>
    </p:spTree>
    <p:extLst>
      <p:ext uri="{BB962C8B-B14F-4D97-AF65-F5344CB8AC3E}">
        <p14:creationId xmlns:p14="http://schemas.microsoft.com/office/powerpoint/2010/main" val="20112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Abundance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CPE/CPUE (relative density)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Depletion/Removal 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estimate of N</a:t>
            </a:r>
            <a:r>
              <a:rPr lang="en-US" baseline="-25000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Mark-Recapture (estimate of N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9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7370B-8ACA-4848-A91B-EFDC40BFD950}" type="slidenum">
              <a:rPr lang="en-US"/>
              <a:pPr/>
              <a:t>20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Concept</a:t>
            </a:r>
          </a:p>
        </p:txBody>
      </p:sp>
      <p:pic>
        <p:nvPicPr>
          <p:cNvPr id="320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28191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667728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8900" y="2828191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1667728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0523" name="Line 11"/>
          <p:cNvSpPr>
            <a:spLocks noChangeShapeType="1"/>
          </p:cNvSpPr>
          <p:nvPr/>
        </p:nvSpPr>
        <p:spPr bwMode="auto">
          <a:xfrm flipV="1">
            <a:off x="2667000" y="2140803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4" name="Line 12"/>
          <p:cNvSpPr>
            <a:spLocks noChangeShapeType="1"/>
          </p:cNvSpPr>
          <p:nvPr/>
        </p:nvSpPr>
        <p:spPr bwMode="auto">
          <a:xfrm flipV="1">
            <a:off x="5334000" y="2140803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5" name="Line 13"/>
          <p:cNvSpPr>
            <a:spLocks noChangeShapeType="1"/>
          </p:cNvSpPr>
          <p:nvPr/>
        </p:nvSpPr>
        <p:spPr bwMode="auto">
          <a:xfrm>
            <a:off x="4343400" y="2140803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6" name="Line 14"/>
          <p:cNvSpPr>
            <a:spLocks noChangeShapeType="1"/>
          </p:cNvSpPr>
          <p:nvPr/>
        </p:nvSpPr>
        <p:spPr bwMode="auto">
          <a:xfrm>
            <a:off x="3787775" y="2728178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7" name="Line 15"/>
          <p:cNvSpPr>
            <a:spLocks noChangeShapeType="1"/>
          </p:cNvSpPr>
          <p:nvPr/>
        </p:nvSpPr>
        <p:spPr bwMode="auto">
          <a:xfrm>
            <a:off x="6465888" y="2729766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8" name="Text Box 16"/>
          <p:cNvSpPr txBox="1">
            <a:spLocks noChangeArrowheads="1"/>
          </p:cNvSpPr>
          <p:nvPr/>
        </p:nvSpPr>
        <p:spPr bwMode="auto">
          <a:xfrm>
            <a:off x="3124200" y="5265003"/>
            <a:ext cx="12811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0" dirty="0" smtClean="0"/>
              <a:t>Marking</a:t>
            </a:r>
          </a:p>
          <a:p>
            <a:pPr algn="ctr"/>
            <a:r>
              <a:rPr lang="en-US" sz="2400" b="0" dirty="0" smtClean="0"/>
              <a:t>run</a:t>
            </a:r>
            <a:endParaRPr lang="en-US" sz="2400" b="0" dirty="0"/>
          </a:p>
        </p:txBody>
      </p:sp>
      <p:sp>
        <p:nvSpPr>
          <p:cNvPr id="320529" name="Text Box 17"/>
          <p:cNvSpPr txBox="1">
            <a:spLocks noChangeArrowheads="1"/>
          </p:cNvSpPr>
          <p:nvPr/>
        </p:nvSpPr>
        <p:spPr bwMode="auto">
          <a:xfrm>
            <a:off x="5708670" y="5265003"/>
            <a:ext cx="16065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0" dirty="0" smtClean="0"/>
              <a:t>Recapture</a:t>
            </a:r>
          </a:p>
          <a:p>
            <a:pPr algn="ctr"/>
            <a:r>
              <a:rPr lang="en-US" sz="2400" b="0" dirty="0" smtClean="0"/>
              <a:t>run</a:t>
            </a:r>
            <a:endParaRPr lang="en-US" sz="2400" b="0" dirty="0"/>
          </a:p>
        </p:txBody>
      </p:sp>
      <p:pic>
        <p:nvPicPr>
          <p:cNvPr id="320530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1667728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9319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23" grpId="0" animBg="1"/>
      <p:bldP spid="320524" grpId="0" animBg="1"/>
      <p:bldP spid="320525" grpId="0" animBg="1"/>
      <p:bldP spid="320526" grpId="0" animBg="1"/>
      <p:bldP spid="320527" grpId="0" animBg="1"/>
      <p:bldP spid="320528" grpId="0"/>
      <p:bldP spid="3205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6F315E-FEA5-4D0F-9C86-9F5869C4EB24}" type="slidenum">
              <a:rPr lang="en-US"/>
              <a:pPr/>
              <a:t>21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</a:t>
            </a:r>
            <a:r>
              <a:rPr lang="en-US" dirty="0" smtClean="0"/>
              <a:t>Data Summary</a:t>
            </a:r>
            <a:endParaRPr lang="en-US" dirty="0"/>
          </a:p>
        </p:txBody>
      </p:sp>
      <p:graphicFrame>
        <p:nvGraphicFramePr>
          <p:cNvPr id="321714" name="Group 178"/>
          <p:cNvGraphicFramePr>
            <a:graphicFrameLocks noGrp="1"/>
          </p:cNvGraphicFramePr>
          <p:nvPr/>
        </p:nvGraphicFramePr>
        <p:xfrm>
          <a:off x="1371600" y="1219200"/>
          <a:ext cx="6096000" cy="237966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Sample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Captured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Captured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First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Captured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Sample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Captured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1715" name="AutoShape 179"/>
          <p:cNvSpPr>
            <a:spLocks noChangeArrowheads="1"/>
          </p:cNvSpPr>
          <p:nvPr/>
        </p:nvSpPr>
        <p:spPr bwMode="auto">
          <a:xfrm>
            <a:off x="6705600" y="3227388"/>
            <a:ext cx="457200" cy="3810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21716" name="AutoShape 180"/>
          <p:cNvSpPr>
            <a:spLocks noChangeArrowheads="1"/>
          </p:cNvSpPr>
          <p:nvPr/>
        </p:nvSpPr>
        <p:spPr bwMode="auto">
          <a:xfrm>
            <a:off x="6705600" y="2770188"/>
            <a:ext cx="457200" cy="3810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321717" name="AutoShape 181"/>
          <p:cNvSpPr>
            <a:spLocks noChangeArrowheads="1"/>
          </p:cNvSpPr>
          <p:nvPr/>
        </p:nvSpPr>
        <p:spPr bwMode="auto">
          <a:xfrm>
            <a:off x="5638800" y="3195638"/>
            <a:ext cx="457200" cy="3810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21718" name="AutoShape 182"/>
          <p:cNvSpPr>
            <a:spLocks noChangeArrowheads="1"/>
          </p:cNvSpPr>
          <p:nvPr/>
        </p:nvSpPr>
        <p:spPr bwMode="auto">
          <a:xfrm>
            <a:off x="5638800" y="2770188"/>
            <a:ext cx="457200" cy="3810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321719" name="Rectangle 183"/>
          <p:cNvSpPr>
            <a:spLocks noGrp="1" noChangeArrowheads="1"/>
          </p:cNvSpPr>
          <p:nvPr>
            <p:ph type="body" idx="1"/>
          </p:nvPr>
        </p:nvSpPr>
        <p:spPr>
          <a:xfrm>
            <a:off x="2590800" y="3886200"/>
            <a:ext cx="6400800" cy="2667000"/>
          </a:xfrm>
        </p:spPr>
        <p:txBody>
          <a:bodyPr/>
          <a:lstStyle/>
          <a:p>
            <a:pPr marL="234950" indent="-234950"/>
            <a:r>
              <a:rPr lang="en-US" b="1" i="1" dirty="0"/>
              <a:t>Definitions</a:t>
            </a:r>
          </a:p>
          <a:p>
            <a:pPr marL="568325" lvl="1" indent="-219075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 = number marked in population</a:t>
            </a:r>
          </a:p>
          <a:p>
            <a:pPr marL="568325" lvl="1" indent="-219075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= size of recapture sample</a:t>
            </a:r>
          </a:p>
          <a:p>
            <a:pPr marL="568325" lvl="1" indent="-219075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 = number marked in recap sample</a:t>
            </a:r>
          </a:p>
          <a:p>
            <a:pPr marL="568325" lvl="1" indent="-219075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= population size</a:t>
            </a:r>
          </a:p>
        </p:txBody>
      </p:sp>
    </p:spTree>
    <p:extLst>
      <p:ext uri="{BB962C8B-B14F-4D97-AF65-F5344CB8AC3E}">
        <p14:creationId xmlns:p14="http://schemas.microsoft.com/office/powerpoint/2010/main" val="364471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2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2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715" grpId="0" animBg="1"/>
      <p:bldP spid="321716" grpId="0" animBg="1"/>
      <p:bldP spid="321717" grpId="0" animBg="1"/>
      <p:bldP spid="321718" grpId="0" animBg="1"/>
      <p:bldP spid="3217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18F470-A481-471A-AEFA-92D9555A072F}" type="slidenum">
              <a:rPr lang="en-US"/>
              <a:pPr/>
              <a:t>22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/ Statistics Definitions</a:t>
            </a:r>
          </a:p>
        </p:txBody>
      </p:sp>
      <p:pic>
        <p:nvPicPr>
          <p:cNvPr id="3225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04958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5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8900" y="304958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5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889125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2568" name="Line 8"/>
          <p:cNvSpPr>
            <a:spLocks noChangeShapeType="1"/>
          </p:cNvSpPr>
          <p:nvPr/>
        </p:nvSpPr>
        <p:spPr bwMode="auto">
          <a:xfrm flipV="1">
            <a:off x="2667000" y="23622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69" name="Line 9"/>
          <p:cNvSpPr>
            <a:spLocks noChangeShapeType="1"/>
          </p:cNvSpPr>
          <p:nvPr/>
        </p:nvSpPr>
        <p:spPr bwMode="auto">
          <a:xfrm flipV="1">
            <a:off x="5334000" y="23622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0" name="Line 10"/>
          <p:cNvSpPr>
            <a:spLocks noChangeShapeType="1"/>
          </p:cNvSpPr>
          <p:nvPr/>
        </p:nvSpPr>
        <p:spPr bwMode="auto">
          <a:xfrm>
            <a:off x="4343400" y="2362200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1" name="Line 11"/>
          <p:cNvSpPr>
            <a:spLocks noChangeShapeType="1"/>
          </p:cNvSpPr>
          <p:nvPr/>
        </p:nvSpPr>
        <p:spPr bwMode="auto">
          <a:xfrm>
            <a:off x="3787775" y="294957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2" name="Line 12"/>
          <p:cNvSpPr>
            <a:spLocks noChangeShapeType="1"/>
          </p:cNvSpPr>
          <p:nvPr/>
        </p:nvSpPr>
        <p:spPr bwMode="auto">
          <a:xfrm>
            <a:off x="6465888" y="2951163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3138480" y="5486400"/>
            <a:ext cx="12811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0" dirty="0" smtClean="0"/>
              <a:t>Marking</a:t>
            </a:r>
          </a:p>
          <a:p>
            <a:pPr algn="ctr"/>
            <a:r>
              <a:rPr lang="en-US" sz="2400" b="0" dirty="0" smtClean="0"/>
              <a:t>run</a:t>
            </a:r>
            <a:endParaRPr lang="en-US" sz="2400" b="0" dirty="0"/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5708670" y="5486400"/>
            <a:ext cx="16065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0" dirty="0" smtClean="0"/>
              <a:t>Recapture</a:t>
            </a:r>
          </a:p>
          <a:p>
            <a:pPr algn="ctr"/>
            <a:r>
              <a:rPr lang="en-US" sz="2400" b="0" dirty="0" smtClean="0"/>
              <a:t>run</a:t>
            </a:r>
            <a:endParaRPr lang="en-US" sz="2400" b="0" dirty="0"/>
          </a:p>
        </p:txBody>
      </p:sp>
      <p:sp>
        <p:nvSpPr>
          <p:cNvPr id="322576" name="Text Box 16"/>
          <p:cNvSpPr txBox="1">
            <a:spLocks noChangeArrowheads="1"/>
          </p:cNvSpPr>
          <p:nvPr/>
        </p:nvSpPr>
        <p:spPr bwMode="auto">
          <a:xfrm>
            <a:off x="2219325" y="5486400"/>
            <a:ext cx="922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N=50</a:t>
            </a:r>
          </a:p>
        </p:txBody>
      </p:sp>
      <p:sp>
        <p:nvSpPr>
          <p:cNvPr id="322577" name="Text Box 17"/>
          <p:cNvSpPr txBox="1">
            <a:spLocks noChangeArrowheads="1"/>
          </p:cNvSpPr>
          <p:nvPr/>
        </p:nvSpPr>
        <p:spPr bwMode="auto">
          <a:xfrm>
            <a:off x="4640263" y="5486400"/>
            <a:ext cx="922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N=50</a:t>
            </a:r>
          </a:p>
        </p:txBody>
      </p:sp>
      <p:sp>
        <p:nvSpPr>
          <p:cNvPr id="322578" name="Text Box 18"/>
          <p:cNvSpPr txBox="1">
            <a:spLocks noChangeArrowheads="1"/>
          </p:cNvSpPr>
          <p:nvPr/>
        </p:nvSpPr>
        <p:spPr bwMode="auto">
          <a:xfrm>
            <a:off x="3375025" y="14478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M=16</a:t>
            </a:r>
          </a:p>
        </p:txBody>
      </p:sp>
      <p:sp>
        <p:nvSpPr>
          <p:cNvPr id="322579" name="Text Box 19"/>
          <p:cNvSpPr txBox="1">
            <a:spLocks noChangeArrowheads="1"/>
          </p:cNvSpPr>
          <p:nvPr/>
        </p:nvSpPr>
        <p:spPr bwMode="auto">
          <a:xfrm>
            <a:off x="6054725" y="1066800"/>
            <a:ext cx="97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 n=19</a:t>
            </a:r>
          </a:p>
          <a:p>
            <a:r>
              <a:rPr lang="en-US" sz="2400">
                <a:solidFill>
                  <a:schemeClr val="accent2"/>
                </a:solidFill>
              </a:rPr>
              <a:t>m=7</a:t>
            </a:r>
          </a:p>
        </p:txBody>
      </p:sp>
      <p:pic>
        <p:nvPicPr>
          <p:cNvPr id="322580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1882775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1521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7" grpId="0"/>
      <p:bldP spid="322578" grpId="0"/>
      <p:bldP spid="322579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A36DF0-8167-4423-AE9F-DEBEC6932024}" type="slidenum">
              <a:rPr lang="en-US"/>
              <a:pPr/>
              <a:t>23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 Concept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proportion of marked fish in the recapture sample is equal to the proportion of marked fish in the population.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Which can be immediately rewritten as</a:t>
            </a:r>
          </a:p>
        </p:txBody>
      </p:sp>
      <p:pic>
        <p:nvPicPr>
          <p:cNvPr id="323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776538"/>
            <a:ext cx="21336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5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0900" y="5095875"/>
            <a:ext cx="2362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156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F8795-E9B1-448D-8CDA-7A266E9A3CD8}" type="slidenum">
              <a:rPr lang="en-US"/>
              <a:pPr/>
              <a:t>24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 Example</a:t>
            </a:r>
          </a:p>
        </p:txBody>
      </p:sp>
      <p:pic>
        <p:nvPicPr>
          <p:cNvPr id="3246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04958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6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5900" y="304958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61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889125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4615" name="Line 7"/>
          <p:cNvSpPr>
            <a:spLocks noChangeShapeType="1"/>
          </p:cNvSpPr>
          <p:nvPr/>
        </p:nvSpPr>
        <p:spPr bwMode="auto">
          <a:xfrm flipV="1">
            <a:off x="1524000" y="23622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16" name="Line 8"/>
          <p:cNvSpPr>
            <a:spLocks noChangeShapeType="1"/>
          </p:cNvSpPr>
          <p:nvPr/>
        </p:nvSpPr>
        <p:spPr bwMode="auto">
          <a:xfrm flipV="1">
            <a:off x="4191000" y="23622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17" name="Line 9"/>
          <p:cNvSpPr>
            <a:spLocks noChangeShapeType="1"/>
          </p:cNvSpPr>
          <p:nvPr/>
        </p:nvSpPr>
        <p:spPr bwMode="auto">
          <a:xfrm>
            <a:off x="3200400" y="2362200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18" name="Line 10"/>
          <p:cNvSpPr>
            <a:spLocks noChangeShapeType="1"/>
          </p:cNvSpPr>
          <p:nvPr/>
        </p:nvSpPr>
        <p:spPr bwMode="auto">
          <a:xfrm>
            <a:off x="2644775" y="294957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19" name="Line 11"/>
          <p:cNvSpPr>
            <a:spLocks noChangeShapeType="1"/>
          </p:cNvSpPr>
          <p:nvPr/>
        </p:nvSpPr>
        <p:spPr bwMode="auto">
          <a:xfrm>
            <a:off x="5322888" y="2951163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1076325" y="5486400"/>
            <a:ext cx="922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N=50</a:t>
            </a:r>
          </a:p>
        </p:txBody>
      </p:sp>
      <p:sp>
        <p:nvSpPr>
          <p:cNvPr id="324623" name="Text Box 15"/>
          <p:cNvSpPr txBox="1">
            <a:spLocks noChangeArrowheads="1"/>
          </p:cNvSpPr>
          <p:nvPr/>
        </p:nvSpPr>
        <p:spPr bwMode="auto">
          <a:xfrm>
            <a:off x="3497263" y="5486400"/>
            <a:ext cx="922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N=50</a:t>
            </a:r>
          </a:p>
        </p:txBody>
      </p:sp>
      <p:sp>
        <p:nvSpPr>
          <p:cNvPr id="324624" name="Text Box 16"/>
          <p:cNvSpPr txBox="1">
            <a:spLocks noChangeArrowheads="1"/>
          </p:cNvSpPr>
          <p:nvPr/>
        </p:nvSpPr>
        <p:spPr bwMode="auto">
          <a:xfrm>
            <a:off x="2232025" y="14478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M=16</a:t>
            </a:r>
          </a:p>
        </p:txBody>
      </p:sp>
      <p:sp>
        <p:nvSpPr>
          <p:cNvPr id="324625" name="Text Box 17"/>
          <p:cNvSpPr txBox="1">
            <a:spLocks noChangeArrowheads="1"/>
          </p:cNvSpPr>
          <p:nvPr/>
        </p:nvSpPr>
        <p:spPr bwMode="auto">
          <a:xfrm>
            <a:off x="4911725" y="1066800"/>
            <a:ext cx="97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 n=19</a:t>
            </a:r>
          </a:p>
          <a:p>
            <a:r>
              <a:rPr lang="en-US" sz="2400">
                <a:solidFill>
                  <a:schemeClr val="accent2"/>
                </a:solidFill>
              </a:rPr>
              <a:t>m=7</a:t>
            </a:r>
          </a:p>
        </p:txBody>
      </p:sp>
      <p:pic>
        <p:nvPicPr>
          <p:cNvPr id="324626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3600" y="1882775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4627" name="Text Box 19"/>
          <p:cNvSpPr txBox="1">
            <a:spLocks noChangeArrowheads="1"/>
          </p:cNvSpPr>
          <p:nvPr/>
        </p:nvSpPr>
        <p:spPr bwMode="auto">
          <a:xfrm>
            <a:off x="6131522" y="3600271"/>
            <a:ext cx="286007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0000"/>
                </a:solidFill>
              </a:rPr>
              <a:t>    </a:t>
            </a:r>
            <a:r>
              <a:rPr lang="en-US" sz="2400" dirty="0" smtClean="0">
                <a:solidFill>
                  <a:srgbClr val="CC0000"/>
                </a:solidFill>
              </a:rPr>
              <a:t>M*n/m </a:t>
            </a:r>
            <a:r>
              <a:rPr lang="en-US" sz="2400" dirty="0">
                <a:solidFill>
                  <a:srgbClr val="CC0000"/>
                </a:solidFill>
              </a:rPr>
              <a:t>= </a:t>
            </a:r>
            <a:r>
              <a:rPr lang="en-US" sz="2400" dirty="0" smtClean="0">
                <a:solidFill>
                  <a:srgbClr val="CC0000"/>
                </a:solidFill>
              </a:rPr>
              <a:t>16*19/7</a:t>
            </a:r>
            <a:endParaRPr lang="en-US" sz="2400" dirty="0">
              <a:solidFill>
                <a:srgbClr val="CC0000"/>
              </a:solidFill>
            </a:endParaRPr>
          </a:p>
          <a:p>
            <a:r>
              <a:rPr lang="en-US" sz="2400" dirty="0">
                <a:solidFill>
                  <a:srgbClr val="CC0000"/>
                </a:solidFill>
              </a:rPr>
              <a:t>            = </a:t>
            </a:r>
            <a:r>
              <a:rPr lang="en-US" sz="2400" dirty="0" smtClean="0">
                <a:solidFill>
                  <a:srgbClr val="CC0000"/>
                </a:solidFill>
              </a:rPr>
              <a:t>43.43</a:t>
            </a:r>
            <a:endParaRPr lang="en-US" sz="2400" dirty="0">
              <a:solidFill>
                <a:srgbClr val="CC0000"/>
              </a:solidFill>
            </a:endParaRPr>
          </a:p>
          <a:p>
            <a:endParaRPr lang="en-US" sz="2400" dirty="0">
              <a:solidFill>
                <a:srgbClr val="CC0000"/>
              </a:solidFill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981200" y="5493603"/>
            <a:ext cx="12811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0" dirty="0" smtClean="0"/>
              <a:t>Marking</a:t>
            </a:r>
          </a:p>
          <a:p>
            <a:pPr algn="ctr"/>
            <a:r>
              <a:rPr lang="en-US" sz="2400" b="0" dirty="0" smtClean="0"/>
              <a:t>run</a:t>
            </a:r>
            <a:endParaRPr lang="en-US" sz="2400" b="0" dirty="0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4565670" y="5493603"/>
            <a:ext cx="16065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0" dirty="0" smtClean="0"/>
              <a:t>Recapture</a:t>
            </a:r>
          </a:p>
          <a:p>
            <a:pPr algn="ctr"/>
            <a:r>
              <a:rPr lang="en-US" sz="2400" b="0" dirty="0" smtClean="0"/>
              <a:t>run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1060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27" grpId="0" uiExpand="1" build="allAtOnce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Petersen</a:t>
            </a:r>
          </a:p>
          <a:p>
            <a:pPr lvl="1"/>
            <a:r>
              <a:rPr lang="en-US" i="1" dirty="0" smtClean="0"/>
              <a:t>C.G.J. Petersen</a:t>
            </a:r>
          </a:p>
          <a:p>
            <a:pPr lvl="1"/>
            <a:r>
              <a:rPr lang="en-US" i="1" dirty="0" smtClean="0"/>
              <a:t>Danish fisheries biologist</a:t>
            </a:r>
          </a:p>
          <a:p>
            <a:pPr lvl="1"/>
            <a:r>
              <a:rPr lang="en-US" i="1" dirty="0" smtClean="0"/>
              <a:t>Publication from 1896</a:t>
            </a:r>
            <a:endParaRPr lang="en-US" dirty="0" smtClean="0"/>
          </a:p>
          <a:p>
            <a:r>
              <a:rPr lang="en-US" b="1" dirty="0" smtClean="0"/>
              <a:t>Lincoln</a:t>
            </a:r>
          </a:p>
          <a:p>
            <a:pPr lvl="1"/>
            <a:r>
              <a:rPr lang="en-US" i="1" dirty="0" smtClean="0"/>
              <a:t>F. C. Lincoln</a:t>
            </a:r>
          </a:p>
          <a:p>
            <a:pPr lvl="1"/>
            <a:r>
              <a:rPr lang="en-US" i="1" dirty="0" smtClean="0"/>
              <a:t>Worked for U. S. Fish and Wildlife Service</a:t>
            </a:r>
          </a:p>
          <a:p>
            <a:pPr lvl="1"/>
            <a:r>
              <a:rPr lang="en-US" i="1" dirty="0" smtClean="0"/>
              <a:t>Publication from 1930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Thus, </a:t>
            </a:r>
            <a:r>
              <a:rPr lang="en-US" b="1" dirty="0" smtClean="0"/>
              <a:t>Lincoln-Petersen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694986-3B33-472F-83DF-F91DC3CB08E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65BBF7-4230-42E3-B404-35F3A9B67246}" type="slidenum">
              <a:rPr lang="en-US"/>
              <a:pPr/>
              <a:t>26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Lincoln-Petersen is Biased</a:t>
            </a:r>
            <a:endParaRPr 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3292745" y="6535579"/>
            <a:ext cx="18226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Population Estimate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2874323" y="6150249"/>
            <a:ext cx="2749639" cy="1983"/>
          </a:xfrm>
          <a:prstGeom prst="line">
            <a:avLst/>
          </a:prstGeom>
          <a:noFill/>
          <a:ln w="7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2874323" y="6150249"/>
            <a:ext cx="2847" cy="79336"/>
          </a:xfrm>
          <a:prstGeom prst="line">
            <a:avLst/>
          </a:prstGeom>
          <a:noFill/>
          <a:ln w="7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240603" y="6150249"/>
            <a:ext cx="2847" cy="79336"/>
          </a:xfrm>
          <a:prstGeom prst="line">
            <a:avLst/>
          </a:prstGeom>
          <a:noFill/>
          <a:ln w="7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5623962" y="6150249"/>
            <a:ext cx="2847" cy="79336"/>
          </a:xfrm>
          <a:prstGeom prst="line">
            <a:avLst/>
          </a:prstGeom>
          <a:noFill/>
          <a:ln w="7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701504" y="6248400"/>
            <a:ext cx="3414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500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999470" y="6248400"/>
            <a:ext cx="45525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1000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82829" y="6248400"/>
            <a:ext cx="45525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1500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057400" y="5951909"/>
            <a:ext cx="284642" cy="13883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2342042" y="4658733"/>
            <a:ext cx="264718" cy="1307059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2606759" y="1265140"/>
            <a:ext cx="267563" cy="4700653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874323" y="2254855"/>
            <a:ext cx="284642" cy="3710937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58964" y="4341390"/>
            <a:ext cx="264718" cy="1624402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3423680" y="5410442"/>
            <a:ext cx="284642" cy="555351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708322" y="5767453"/>
            <a:ext cx="264718" cy="198340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3973040" y="5886457"/>
            <a:ext cx="267563" cy="79336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4240603" y="5940008"/>
            <a:ext cx="284642" cy="25784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4525245" y="5951909"/>
            <a:ext cx="264718" cy="13883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4789960" y="5951909"/>
            <a:ext cx="284642" cy="13883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5074602" y="5951909"/>
            <a:ext cx="264718" cy="13883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5339320" y="5951909"/>
            <a:ext cx="284642" cy="13883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5623962" y="5965793"/>
            <a:ext cx="267563" cy="1983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5891525" y="5965793"/>
            <a:ext cx="264718" cy="1983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6156241" y="5965793"/>
            <a:ext cx="284642" cy="1983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6440882" y="5951909"/>
            <a:ext cx="264718" cy="13883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7" name="Group 316"/>
          <p:cNvGrpSpPr/>
          <p:nvPr/>
        </p:nvGrpSpPr>
        <p:grpSpPr>
          <a:xfrm>
            <a:off x="2874323" y="1066800"/>
            <a:ext cx="2847" cy="5083449"/>
            <a:chOff x="2874323" y="1066800"/>
            <a:chExt cx="2847" cy="5083449"/>
          </a:xfrm>
        </p:grpSpPr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 flipV="1">
              <a:off x="2874323" y="6124465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 flipV="1">
              <a:off x="2874323" y="6019344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Line 32"/>
            <p:cNvSpPr>
              <a:spLocks noChangeShapeType="1"/>
            </p:cNvSpPr>
            <p:nvPr/>
          </p:nvSpPr>
          <p:spPr bwMode="auto">
            <a:xfrm flipV="1">
              <a:off x="2874323" y="5912241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33"/>
            <p:cNvSpPr>
              <a:spLocks noChangeShapeType="1"/>
            </p:cNvSpPr>
            <p:nvPr/>
          </p:nvSpPr>
          <p:spPr bwMode="auto">
            <a:xfrm flipV="1">
              <a:off x="2874323" y="5807121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Line 34"/>
            <p:cNvSpPr>
              <a:spLocks noChangeShapeType="1"/>
            </p:cNvSpPr>
            <p:nvPr/>
          </p:nvSpPr>
          <p:spPr bwMode="auto">
            <a:xfrm flipV="1">
              <a:off x="2874323" y="5702001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Line 35"/>
            <p:cNvSpPr>
              <a:spLocks noChangeShapeType="1"/>
            </p:cNvSpPr>
            <p:nvPr/>
          </p:nvSpPr>
          <p:spPr bwMode="auto">
            <a:xfrm flipV="1">
              <a:off x="2874323" y="5594897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Line 36"/>
            <p:cNvSpPr>
              <a:spLocks noChangeShapeType="1"/>
            </p:cNvSpPr>
            <p:nvPr/>
          </p:nvSpPr>
          <p:spPr bwMode="auto">
            <a:xfrm flipV="1">
              <a:off x="2874323" y="5489778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37"/>
            <p:cNvSpPr>
              <a:spLocks noChangeShapeType="1"/>
            </p:cNvSpPr>
            <p:nvPr/>
          </p:nvSpPr>
          <p:spPr bwMode="auto">
            <a:xfrm flipV="1">
              <a:off x="2874323" y="5384657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Line 38"/>
            <p:cNvSpPr>
              <a:spLocks noChangeShapeType="1"/>
            </p:cNvSpPr>
            <p:nvPr/>
          </p:nvSpPr>
          <p:spPr bwMode="auto">
            <a:xfrm flipV="1">
              <a:off x="2874323" y="5279537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Line 39"/>
            <p:cNvSpPr>
              <a:spLocks noChangeShapeType="1"/>
            </p:cNvSpPr>
            <p:nvPr/>
          </p:nvSpPr>
          <p:spPr bwMode="auto">
            <a:xfrm flipV="1">
              <a:off x="2874323" y="5172434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Line 40"/>
            <p:cNvSpPr>
              <a:spLocks noChangeShapeType="1"/>
            </p:cNvSpPr>
            <p:nvPr/>
          </p:nvSpPr>
          <p:spPr bwMode="auto">
            <a:xfrm flipV="1">
              <a:off x="2874323" y="5067313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41"/>
            <p:cNvSpPr>
              <a:spLocks noChangeShapeType="1"/>
            </p:cNvSpPr>
            <p:nvPr/>
          </p:nvSpPr>
          <p:spPr bwMode="auto">
            <a:xfrm flipV="1">
              <a:off x="2874323" y="4962194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Line 42"/>
            <p:cNvSpPr>
              <a:spLocks noChangeShapeType="1"/>
            </p:cNvSpPr>
            <p:nvPr/>
          </p:nvSpPr>
          <p:spPr bwMode="auto">
            <a:xfrm flipV="1">
              <a:off x="2874323" y="4857073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Line 43"/>
            <p:cNvSpPr>
              <a:spLocks noChangeShapeType="1"/>
            </p:cNvSpPr>
            <p:nvPr/>
          </p:nvSpPr>
          <p:spPr bwMode="auto">
            <a:xfrm flipV="1">
              <a:off x="2874323" y="4749970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 flipV="1">
              <a:off x="2874323" y="4644850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 flipV="1">
              <a:off x="2874323" y="4539729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auto">
            <a:xfrm flipV="1">
              <a:off x="2874323" y="4434610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Line 47"/>
            <p:cNvSpPr>
              <a:spLocks noChangeShapeType="1"/>
            </p:cNvSpPr>
            <p:nvPr/>
          </p:nvSpPr>
          <p:spPr bwMode="auto">
            <a:xfrm flipV="1">
              <a:off x="2874323" y="4327506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Line 48"/>
            <p:cNvSpPr>
              <a:spLocks noChangeShapeType="1"/>
            </p:cNvSpPr>
            <p:nvPr/>
          </p:nvSpPr>
          <p:spPr bwMode="auto">
            <a:xfrm flipV="1">
              <a:off x="2874323" y="4222386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 flipV="1">
              <a:off x="2874323" y="4117266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 flipV="1">
              <a:off x="2874323" y="4012145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Line 51"/>
            <p:cNvSpPr>
              <a:spLocks noChangeShapeType="1"/>
            </p:cNvSpPr>
            <p:nvPr/>
          </p:nvSpPr>
          <p:spPr bwMode="auto">
            <a:xfrm flipV="1">
              <a:off x="2874323" y="3905042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Line 52"/>
            <p:cNvSpPr>
              <a:spLocks noChangeShapeType="1"/>
            </p:cNvSpPr>
            <p:nvPr/>
          </p:nvSpPr>
          <p:spPr bwMode="auto">
            <a:xfrm flipV="1">
              <a:off x="2874323" y="3799922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 flipV="1">
              <a:off x="2874323" y="3694802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 flipV="1">
              <a:off x="2874323" y="3589682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Line 55"/>
            <p:cNvSpPr>
              <a:spLocks noChangeShapeType="1"/>
            </p:cNvSpPr>
            <p:nvPr/>
          </p:nvSpPr>
          <p:spPr bwMode="auto">
            <a:xfrm flipV="1">
              <a:off x="2874323" y="3482579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Line 56"/>
            <p:cNvSpPr>
              <a:spLocks noChangeShapeType="1"/>
            </p:cNvSpPr>
            <p:nvPr/>
          </p:nvSpPr>
          <p:spPr bwMode="auto">
            <a:xfrm flipV="1">
              <a:off x="2874323" y="3377458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Line 57"/>
            <p:cNvSpPr>
              <a:spLocks noChangeShapeType="1"/>
            </p:cNvSpPr>
            <p:nvPr/>
          </p:nvSpPr>
          <p:spPr bwMode="auto">
            <a:xfrm flipV="1">
              <a:off x="2874323" y="3272339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 flipV="1">
              <a:off x="2874323" y="3167218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Line 59"/>
            <p:cNvSpPr>
              <a:spLocks noChangeShapeType="1"/>
            </p:cNvSpPr>
            <p:nvPr/>
          </p:nvSpPr>
          <p:spPr bwMode="auto">
            <a:xfrm flipV="1">
              <a:off x="2874323" y="3060114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Line 60"/>
            <p:cNvSpPr>
              <a:spLocks noChangeShapeType="1"/>
            </p:cNvSpPr>
            <p:nvPr/>
          </p:nvSpPr>
          <p:spPr bwMode="auto">
            <a:xfrm flipV="1">
              <a:off x="2874323" y="2954995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Line 61"/>
            <p:cNvSpPr>
              <a:spLocks noChangeShapeType="1"/>
            </p:cNvSpPr>
            <p:nvPr/>
          </p:nvSpPr>
          <p:spPr bwMode="auto">
            <a:xfrm flipV="1">
              <a:off x="2874323" y="2849874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Line 62"/>
            <p:cNvSpPr>
              <a:spLocks noChangeShapeType="1"/>
            </p:cNvSpPr>
            <p:nvPr/>
          </p:nvSpPr>
          <p:spPr bwMode="auto">
            <a:xfrm flipV="1">
              <a:off x="2874323" y="2744755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 flipV="1">
              <a:off x="2874323" y="2637651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Line 64"/>
            <p:cNvSpPr>
              <a:spLocks noChangeShapeType="1"/>
            </p:cNvSpPr>
            <p:nvPr/>
          </p:nvSpPr>
          <p:spPr bwMode="auto">
            <a:xfrm flipV="1">
              <a:off x="2874323" y="2532531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Line 65"/>
            <p:cNvSpPr>
              <a:spLocks noChangeShapeType="1"/>
            </p:cNvSpPr>
            <p:nvPr/>
          </p:nvSpPr>
          <p:spPr bwMode="auto">
            <a:xfrm flipV="1">
              <a:off x="2874323" y="2427411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Line 66"/>
            <p:cNvSpPr>
              <a:spLocks noChangeShapeType="1"/>
            </p:cNvSpPr>
            <p:nvPr/>
          </p:nvSpPr>
          <p:spPr bwMode="auto">
            <a:xfrm flipV="1">
              <a:off x="2874323" y="2322290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Line 67"/>
            <p:cNvSpPr>
              <a:spLocks noChangeShapeType="1"/>
            </p:cNvSpPr>
            <p:nvPr/>
          </p:nvSpPr>
          <p:spPr bwMode="auto">
            <a:xfrm flipV="1">
              <a:off x="2874323" y="2215187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Line 68"/>
            <p:cNvSpPr>
              <a:spLocks noChangeShapeType="1"/>
            </p:cNvSpPr>
            <p:nvPr/>
          </p:nvSpPr>
          <p:spPr bwMode="auto">
            <a:xfrm flipV="1">
              <a:off x="2874323" y="2110067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Line 69"/>
            <p:cNvSpPr>
              <a:spLocks noChangeShapeType="1"/>
            </p:cNvSpPr>
            <p:nvPr/>
          </p:nvSpPr>
          <p:spPr bwMode="auto">
            <a:xfrm flipV="1">
              <a:off x="2874323" y="2004947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Line 70"/>
            <p:cNvSpPr>
              <a:spLocks noChangeShapeType="1"/>
            </p:cNvSpPr>
            <p:nvPr/>
          </p:nvSpPr>
          <p:spPr bwMode="auto">
            <a:xfrm flipV="1">
              <a:off x="2874323" y="1899827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Line 71"/>
            <p:cNvSpPr>
              <a:spLocks noChangeShapeType="1"/>
            </p:cNvSpPr>
            <p:nvPr/>
          </p:nvSpPr>
          <p:spPr bwMode="auto">
            <a:xfrm flipV="1">
              <a:off x="2874323" y="1792724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Line 72"/>
            <p:cNvSpPr>
              <a:spLocks noChangeShapeType="1"/>
            </p:cNvSpPr>
            <p:nvPr/>
          </p:nvSpPr>
          <p:spPr bwMode="auto">
            <a:xfrm flipV="1">
              <a:off x="2874323" y="1687603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Line 73"/>
            <p:cNvSpPr>
              <a:spLocks noChangeShapeType="1"/>
            </p:cNvSpPr>
            <p:nvPr/>
          </p:nvSpPr>
          <p:spPr bwMode="auto">
            <a:xfrm flipV="1">
              <a:off x="2874323" y="1582483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Line 74"/>
            <p:cNvSpPr>
              <a:spLocks noChangeShapeType="1"/>
            </p:cNvSpPr>
            <p:nvPr/>
          </p:nvSpPr>
          <p:spPr bwMode="auto">
            <a:xfrm flipV="1">
              <a:off x="2874323" y="1477363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Line 75"/>
            <p:cNvSpPr>
              <a:spLocks noChangeShapeType="1"/>
            </p:cNvSpPr>
            <p:nvPr/>
          </p:nvSpPr>
          <p:spPr bwMode="auto">
            <a:xfrm flipV="1">
              <a:off x="2874323" y="1370259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Line 76"/>
            <p:cNvSpPr>
              <a:spLocks noChangeShapeType="1"/>
            </p:cNvSpPr>
            <p:nvPr/>
          </p:nvSpPr>
          <p:spPr bwMode="auto">
            <a:xfrm flipV="1">
              <a:off x="2874323" y="1265140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Line 77"/>
            <p:cNvSpPr>
              <a:spLocks noChangeShapeType="1"/>
            </p:cNvSpPr>
            <p:nvPr/>
          </p:nvSpPr>
          <p:spPr bwMode="auto">
            <a:xfrm flipV="1">
              <a:off x="2874323" y="1160019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/>
          </p:nvSpPr>
          <p:spPr bwMode="auto">
            <a:xfrm flipV="1">
              <a:off x="2874323" y="1066800"/>
              <a:ext cx="2847" cy="1388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/>
          </p:nvSpPr>
          <p:spPr bwMode="auto">
            <a:xfrm flipV="1">
              <a:off x="2874323" y="6124465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Line 80"/>
            <p:cNvSpPr>
              <a:spLocks noChangeShapeType="1"/>
            </p:cNvSpPr>
            <p:nvPr/>
          </p:nvSpPr>
          <p:spPr bwMode="auto">
            <a:xfrm flipV="1">
              <a:off x="2874323" y="6019344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Line 81"/>
            <p:cNvSpPr>
              <a:spLocks noChangeShapeType="1"/>
            </p:cNvSpPr>
            <p:nvPr/>
          </p:nvSpPr>
          <p:spPr bwMode="auto">
            <a:xfrm flipV="1">
              <a:off x="2874323" y="5912241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Line 82"/>
            <p:cNvSpPr>
              <a:spLocks noChangeShapeType="1"/>
            </p:cNvSpPr>
            <p:nvPr/>
          </p:nvSpPr>
          <p:spPr bwMode="auto">
            <a:xfrm flipV="1">
              <a:off x="2874323" y="5807121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Line 83"/>
            <p:cNvSpPr>
              <a:spLocks noChangeShapeType="1"/>
            </p:cNvSpPr>
            <p:nvPr/>
          </p:nvSpPr>
          <p:spPr bwMode="auto">
            <a:xfrm flipV="1">
              <a:off x="2874323" y="5702001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Line 84"/>
            <p:cNvSpPr>
              <a:spLocks noChangeShapeType="1"/>
            </p:cNvSpPr>
            <p:nvPr/>
          </p:nvSpPr>
          <p:spPr bwMode="auto">
            <a:xfrm flipV="1">
              <a:off x="2874323" y="5594897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Line 85"/>
            <p:cNvSpPr>
              <a:spLocks noChangeShapeType="1"/>
            </p:cNvSpPr>
            <p:nvPr/>
          </p:nvSpPr>
          <p:spPr bwMode="auto">
            <a:xfrm flipV="1">
              <a:off x="2874323" y="5489778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Line 86"/>
            <p:cNvSpPr>
              <a:spLocks noChangeShapeType="1"/>
            </p:cNvSpPr>
            <p:nvPr/>
          </p:nvSpPr>
          <p:spPr bwMode="auto">
            <a:xfrm flipV="1">
              <a:off x="2874323" y="5384657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Line 87"/>
            <p:cNvSpPr>
              <a:spLocks noChangeShapeType="1"/>
            </p:cNvSpPr>
            <p:nvPr/>
          </p:nvSpPr>
          <p:spPr bwMode="auto">
            <a:xfrm flipV="1">
              <a:off x="2874323" y="5279537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Line 88"/>
            <p:cNvSpPr>
              <a:spLocks noChangeShapeType="1"/>
            </p:cNvSpPr>
            <p:nvPr/>
          </p:nvSpPr>
          <p:spPr bwMode="auto">
            <a:xfrm flipV="1">
              <a:off x="2874323" y="5172434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Line 89"/>
            <p:cNvSpPr>
              <a:spLocks noChangeShapeType="1"/>
            </p:cNvSpPr>
            <p:nvPr/>
          </p:nvSpPr>
          <p:spPr bwMode="auto">
            <a:xfrm flipV="1">
              <a:off x="2874323" y="5067313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Line 90"/>
            <p:cNvSpPr>
              <a:spLocks noChangeShapeType="1"/>
            </p:cNvSpPr>
            <p:nvPr/>
          </p:nvSpPr>
          <p:spPr bwMode="auto">
            <a:xfrm flipV="1">
              <a:off x="2874323" y="4962194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Line 91"/>
            <p:cNvSpPr>
              <a:spLocks noChangeShapeType="1"/>
            </p:cNvSpPr>
            <p:nvPr/>
          </p:nvSpPr>
          <p:spPr bwMode="auto">
            <a:xfrm flipV="1">
              <a:off x="2874323" y="4857073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Line 92"/>
            <p:cNvSpPr>
              <a:spLocks noChangeShapeType="1"/>
            </p:cNvSpPr>
            <p:nvPr/>
          </p:nvSpPr>
          <p:spPr bwMode="auto">
            <a:xfrm flipV="1">
              <a:off x="2874323" y="4749970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Line 93"/>
            <p:cNvSpPr>
              <a:spLocks noChangeShapeType="1"/>
            </p:cNvSpPr>
            <p:nvPr/>
          </p:nvSpPr>
          <p:spPr bwMode="auto">
            <a:xfrm flipV="1">
              <a:off x="2874323" y="4644850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Line 94"/>
            <p:cNvSpPr>
              <a:spLocks noChangeShapeType="1"/>
            </p:cNvSpPr>
            <p:nvPr/>
          </p:nvSpPr>
          <p:spPr bwMode="auto">
            <a:xfrm flipV="1">
              <a:off x="2874323" y="4539729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Line 95"/>
            <p:cNvSpPr>
              <a:spLocks noChangeShapeType="1"/>
            </p:cNvSpPr>
            <p:nvPr/>
          </p:nvSpPr>
          <p:spPr bwMode="auto">
            <a:xfrm flipV="1">
              <a:off x="2874323" y="4434610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Line 96"/>
            <p:cNvSpPr>
              <a:spLocks noChangeShapeType="1"/>
            </p:cNvSpPr>
            <p:nvPr/>
          </p:nvSpPr>
          <p:spPr bwMode="auto">
            <a:xfrm flipV="1">
              <a:off x="2874323" y="4327506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Line 97"/>
            <p:cNvSpPr>
              <a:spLocks noChangeShapeType="1"/>
            </p:cNvSpPr>
            <p:nvPr/>
          </p:nvSpPr>
          <p:spPr bwMode="auto">
            <a:xfrm flipV="1">
              <a:off x="2874323" y="4222386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Line 98"/>
            <p:cNvSpPr>
              <a:spLocks noChangeShapeType="1"/>
            </p:cNvSpPr>
            <p:nvPr/>
          </p:nvSpPr>
          <p:spPr bwMode="auto">
            <a:xfrm flipV="1">
              <a:off x="2874323" y="4117266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Line 99"/>
            <p:cNvSpPr>
              <a:spLocks noChangeShapeType="1"/>
            </p:cNvSpPr>
            <p:nvPr/>
          </p:nvSpPr>
          <p:spPr bwMode="auto">
            <a:xfrm flipV="1">
              <a:off x="2874323" y="4012145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Line 100"/>
            <p:cNvSpPr>
              <a:spLocks noChangeShapeType="1"/>
            </p:cNvSpPr>
            <p:nvPr/>
          </p:nvSpPr>
          <p:spPr bwMode="auto">
            <a:xfrm flipV="1">
              <a:off x="2874323" y="3905042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Line 101"/>
            <p:cNvSpPr>
              <a:spLocks noChangeShapeType="1"/>
            </p:cNvSpPr>
            <p:nvPr/>
          </p:nvSpPr>
          <p:spPr bwMode="auto">
            <a:xfrm flipV="1">
              <a:off x="2874323" y="3799922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Line 102"/>
            <p:cNvSpPr>
              <a:spLocks noChangeShapeType="1"/>
            </p:cNvSpPr>
            <p:nvPr/>
          </p:nvSpPr>
          <p:spPr bwMode="auto">
            <a:xfrm flipV="1">
              <a:off x="2874323" y="3694802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Line 103"/>
            <p:cNvSpPr>
              <a:spLocks noChangeShapeType="1"/>
            </p:cNvSpPr>
            <p:nvPr/>
          </p:nvSpPr>
          <p:spPr bwMode="auto">
            <a:xfrm flipV="1">
              <a:off x="2874323" y="3589682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Line 104"/>
            <p:cNvSpPr>
              <a:spLocks noChangeShapeType="1"/>
            </p:cNvSpPr>
            <p:nvPr/>
          </p:nvSpPr>
          <p:spPr bwMode="auto">
            <a:xfrm flipV="1">
              <a:off x="2874323" y="3482579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Line 105"/>
            <p:cNvSpPr>
              <a:spLocks noChangeShapeType="1"/>
            </p:cNvSpPr>
            <p:nvPr/>
          </p:nvSpPr>
          <p:spPr bwMode="auto">
            <a:xfrm flipV="1">
              <a:off x="2874323" y="3377458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Line 106"/>
            <p:cNvSpPr>
              <a:spLocks noChangeShapeType="1"/>
            </p:cNvSpPr>
            <p:nvPr/>
          </p:nvSpPr>
          <p:spPr bwMode="auto">
            <a:xfrm flipV="1">
              <a:off x="2874323" y="3272339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Line 107"/>
            <p:cNvSpPr>
              <a:spLocks noChangeShapeType="1"/>
            </p:cNvSpPr>
            <p:nvPr/>
          </p:nvSpPr>
          <p:spPr bwMode="auto">
            <a:xfrm flipV="1">
              <a:off x="2874323" y="3167218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Line 108"/>
            <p:cNvSpPr>
              <a:spLocks noChangeShapeType="1"/>
            </p:cNvSpPr>
            <p:nvPr/>
          </p:nvSpPr>
          <p:spPr bwMode="auto">
            <a:xfrm flipV="1">
              <a:off x="2874323" y="3060114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Line 109"/>
            <p:cNvSpPr>
              <a:spLocks noChangeShapeType="1"/>
            </p:cNvSpPr>
            <p:nvPr/>
          </p:nvSpPr>
          <p:spPr bwMode="auto">
            <a:xfrm flipV="1">
              <a:off x="2874323" y="2954995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Line 110"/>
            <p:cNvSpPr>
              <a:spLocks noChangeShapeType="1"/>
            </p:cNvSpPr>
            <p:nvPr/>
          </p:nvSpPr>
          <p:spPr bwMode="auto">
            <a:xfrm flipV="1">
              <a:off x="2874323" y="2849874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Line 111"/>
            <p:cNvSpPr>
              <a:spLocks noChangeShapeType="1"/>
            </p:cNvSpPr>
            <p:nvPr/>
          </p:nvSpPr>
          <p:spPr bwMode="auto">
            <a:xfrm flipV="1">
              <a:off x="2874323" y="2744755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Line 112"/>
            <p:cNvSpPr>
              <a:spLocks noChangeShapeType="1"/>
            </p:cNvSpPr>
            <p:nvPr/>
          </p:nvSpPr>
          <p:spPr bwMode="auto">
            <a:xfrm flipV="1">
              <a:off x="2874323" y="2637651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Line 113"/>
            <p:cNvSpPr>
              <a:spLocks noChangeShapeType="1"/>
            </p:cNvSpPr>
            <p:nvPr/>
          </p:nvSpPr>
          <p:spPr bwMode="auto">
            <a:xfrm flipV="1">
              <a:off x="2874323" y="2532531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Line 114"/>
            <p:cNvSpPr>
              <a:spLocks noChangeShapeType="1"/>
            </p:cNvSpPr>
            <p:nvPr/>
          </p:nvSpPr>
          <p:spPr bwMode="auto">
            <a:xfrm flipV="1">
              <a:off x="2874323" y="2427411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Line 115"/>
            <p:cNvSpPr>
              <a:spLocks noChangeShapeType="1"/>
            </p:cNvSpPr>
            <p:nvPr/>
          </p:nvSpPr>
          <p:spPr bwMode="auto">
            <a:xfrm flipV="1">
              <a:off x="2874323" y="2322290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Line 116"/>
            <p:cNvSpPr>
              <a:spLocks noChangeShapeType="1"/>
            </p:cNvSpPr>
            <p:nvPr/>
          </p:nvSpPr>
          <p:spPr bwMode="auto">
            <a:xfrm flipV="1">
              <a:off x="2874323" y="2215187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Line 117"/>
            <p:cNvSpPr>
              <a:spLocks noChangeShapeType="1"/>
            </p:cNvSpPr>
            <p:nvPr/>
          </p:nvSpPr>
          <p:spPr bwMode="auto">
            <a:xfrm flipV="1">
              <a:off x="2874323" y="2110067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Line 118"/>
            <p:cNvSpPr>
              <a:spLocks noChangeShapeType="1"/>
            </p:cNvSpPr>
            <p:nvPr/>
          </p:nvSpPr>
          <p:spPr bwMode="auto">
            <a:xfrm flipV="1">
              <a:off x="2874323" y="2004947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Line 119"/>
            <p:cNvSpPr>
              <a:spLocks noChangeShapeType="1"/>
            </p:cNvSpPr>
            <p:nvPr/>
          </p:nvSpPr>
          <p:spPr bwMode="auto">
            <a:xfrm flipV="1">
              <a:off x="2874323" y="1899827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Line 120"/>
            <p:cNvSpPr>
              <a:spLocks noChangeShapeType="1"/>
            </p:cNvSpPr>
            <p:nvPr/>
          </p:nvSpPr>
          <p:spPr bwMode="auto">
            <a:xfrm flipV="1">
              <a:off x="2874323" y="1792724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Line 121"/>
            <p:cNvSpPr>
              <a:spLocks noChangeShapeType="1"/>
            </p:cNvSpPr>
            <p:nvPr/>
          </p:nvSpPr>
          <p:spPr bwMode="auto">
            <a:xfrm flipV="1">
              <a:off x="2874323" y="1687603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Line 122"/>
            <p:cNvSpPr>
              <a:spLocks noChangeShapeType="1"/>
            </p:cNvSpPr>
            <p:nvPr/>
          </p:nvSpPr>
          <p:spPr bwMode="auto">
            <a:xfrm flipV="1">
              <a:off x="2874323" y="1582483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Line 123"/>
            <p:cNvSpPr>
              <a:spLocks noChangeShapeType="1"/>
            </p:cNvSpPr>
            <p:nvPr/>
          </p:nvSpPr>
          <p:spPr bwMode="auto">
            <a:xfrm flipV="1">
              <a:off x="2874323" y="1477363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Line 124"/>
            <p:cNvSpPr>
              <a:spLocks noChangeShapeType="1"/>
            </p:cNvSpPr>
            <p:nvPr/>
          </p:nvSpPr>
          <p:spPr bwMode="auto">
            <a:xfrm flipV="1">
              <a:off x="2874323" y="1370259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Line 125"/>
            <p:cNvSpPr>
              <a:spLocks noChangeShapeType="1"/>
            </p:cNvSpPr>
            <p:nvPr/>
          </p:nvSpPr>
          <p:spPr bwMode="auto">
            <a:xfrm flipV="1">
              <a:off x="2874323" y="1265140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Line 126"/>
            <p:cNvSpPr>
              <a:spLocks noChangeShapeType="1"/>
            </p:cNvSpPr>
            <p:nvPr/>
          </p:nvSpPr>
          <p:spPr bwMode="auto">
            <a:xfrm flipV="1">
              <a:off x="2874323" y="1160019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Line 127"/>
            <p:cNvSpPr>
              <a:spLocks noChangeShapeType="1"/>
            </p:cNvSpPr>
            <p:nvPr/>
          </p:nvSpPr>
          <p:spPr bwMode="auto">
            <a:xfrm flipV="1">
              <a:off x="2874323" y="1066800"/>
              <a:ext cx="2847" cy="1388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52" name="Line 128"/>
          <p:cNvSpPr>
            <a:spLocks noChangeShapeType="1"/>
          </p:cNvSpPr>
          <p:nvPr/>
        </p:nvSpPr>
        <p:spPr bwMode="auto">
          <a:xfrm flipV="1">
            <a:off x="2948329" y="1066800"/>
            <a:ext cx="2847" cy="5083449"/>
          </a:xfrm>
          <a:prstGeom prst="line">
            <a:avLst/>
          </a:prstGeom>
          <a:noFill/>
          <a:ln w="25400">
            <a:solidFill>
              <a:srgbClr val="00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Line 129"/>
          <p:cNvSpPr>
            <a:spLocks noChangeShapeType="1"/>
          </p:cNvSpPr>
          <p:nvPr/>
        </p:nvSpPr>
        <p:spPr bwMode="auto">
          <a:xfrm>
            <a:off x="4407136" y="1803559"/>
            <a:ext cx="9525" cy="1587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Line 130"/>
          <p:cNvSpPr>
            <a:spLocks noChangeShapeType="1"/>
          </p:cNvSpPr>
          <p:nvPr/>
        </p:nvSpPr>
        <p:spPr bwMode="auto">
          <a:xfrm>
            <a:off x="4445236" y="1803559"/>
            <a:ext cx="9525" cy="1587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Line 131"/>
          <p:cNvSpPr>
            <a:spLocks noChangeShapeType="1"/>
          </p:cNvSpPr>
          <p:nvPr/>
        </p:nvSpPr>
        <p:spPr bwMode="auto">
          <a:xfrm>
            <a:off x="4483336" y="1803559"/>
            <a:ext cx="9525" cy="1587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Line 132"/>
          <p:cNvSpPr>
            <a:spLocks noChangeShapeType="1"/>
          </p:cNvSpPr>
          <p:nvPr/>
        </p:nvSpPr>
        <p:spPr bwMode="auto">
          <a:xfrm>
            <a:off x="4521436" y="1803559"/>
            <a:ext cx="9525" cy="1587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Line 133"/>
          <p:cNvSpPr>
            <a:spLocks noChangeShapeType="1"/>
          </p:cNvSpPr>
          <p:nvPr/>
        </p:nvSpPr>
        <p:spPr bwMode="auto">
          <a:xfrm>
            <a:off x="4559536" y="1803559"/>
            <a:ext cx="9525" cy="1587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Line 139"/>
          <p:cNvSpPr>
            <a:spLocks noChangeShapeType="1"/>
          </p:cNvSpPr>
          <p:nvPr/>
        </p:nvSpPr>
        <p:spPr bwMode="auto">
          <a:xfrm>
            <a:off x="4407136" y="2030571"/>
            <a:ext cx="161925" cy="1587"/>
          </a:xfrm>
          <a:prstGeom prst="line">
            <a:avLst/>
          </a:prstGeom>
          <a:noFill/>
          <a:ln w="25400">
            <a:solidFill>
              <a:srgbClr val="00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Rectangle 140"/>
          <p:cNvSpPr>
            <a:spLocks noChangeArrowheads="1"/>
          </p:cNvSpPr>
          <p:nvPr/>
        </p:nvSpPr>
        <p:spPr bwMode="auto">
          <a:xfrm>
            <a:off x="4654786" y="1676400"/>
            <a:ext cx="12327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Init Pop (500)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5" name="Rectangle 142"/>
          <p:cNvSpPr>
            <a:spLocks noChangeArrowheads="1"/>
          </p:cNvSpPr>
          <p:nvPr/>
        </p:nvSpPr>
        <p:spPr bwMode="auto">
          <a:xfrm>
            <a:off x="4654786" y="1922621"/>
            <a:ext cx="1288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Mean Pop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Est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3D0E8-B309-47E7-A66C-BF504C294BE9}" type="slidenum">
              <a:rPr lang="en-US"/>
              <a:pPr/>
              <a:t>27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Chapman Modification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3810000"/>
          </a:xfrm>
        </p:spPr>
        <p:txBody>
          <a:bodyPr/>
          <a:lstStyle/>
          <a:p>
            <a:r>
              <a:rPr lang="en-US" dirty="0"/>
              <a:t>Chapman proposed a simple modification to the Petersen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Bias is negligible if </a:t>
            </a:r>
            <a:r>
              <a:rPr lang="en-US" dirty="0" smtClean="0"/>
              <a:t>m</a:t>
            </a:r>
            <a:r>
              <a:rPr lang="en-US" u="sng" dirty="0" smtClean="0"/>
              <a:t>&gt;</a:t>
            </a:r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3307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8288" y="2362200"/>
            <a:ext cx="60674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12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F96C8F-68D6-45C7-AFA3-87F5647C8EBE}" type="slidenum">
              <a:rPr lang="en-US"/>
              <a:pPr/>
              <a:t>28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Chapman Modification is Unbiased</a:t>
            </a:r>
          </a:p>
        </p:txBody>
      </p:sp>
      <p:grpSp>
        <p:nvGrpSpPr>
          <p:cNvPr id="319" name="Group 318"/>
          <p:cNvGrpSpPr/>
          <p:nvPr/>
        </p:nvGrpSpPr>
        <p:grpSpPr>
          <a:xfrm>
            <a:off x="1676400" y="1066800"/>
            <a:ext cx="4648200" cy="5638800"/>
            <a:chOff x="1066800" y="1066800"/>
            <a:chExt cx="4648200" cy="5638800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2299350" y="6459379"/>
              <a:ext cx="182261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Population Estimate</a:t>
              </a:r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auto">
            <a:xfrm>
              <a:off x="1881107" y="6013801"/>
              <a:ext cx="2753433" cy="2148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1881107" y="6013801"/>
              <a:ext cx="3170" cy="77364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3246732" y="6013801"/>
              <a:ext cx="3170" cy="77364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>
              <a:off x="4634538" y="6013801"/>
              <a:ext cx="3170" cy="77364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1734654" y="6140592"/>
              <a:ext cx="3414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500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3033741" y="6140592"/>
              <a:ext cx="45525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1000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4421547" y="6140592"/>
              <a:ext cx="45525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1500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1066800" y="5820391"/>
              <a:ext cx="285166" cy="12894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1351966" y="4240874"/>
              <a:ext cx="262987" cy="1592409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1614953" y="1258060"/>
              <a:ext cx="266155" cy="4575223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1881107" y="2891302"/>
              <a:ext cx="285166" cy="2941982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2166273" y="4793168"/>
              <a:ext cx="266155" cy="1040117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2432427" y="5513083"/>
              <a:ext cx="285166" cy="320201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2717593" y="5717239"/>
              <a:ext cx="266155" cy="116046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2983747" y="5807497"/>
              <a:ext cx="262987" cy="25788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3246732" y="5820391"/>
              <a:ext cx="285166" cy="12894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3531898" y="5820391"/>
              <a:ext cx="266155" cy="12894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3798053" y="5833285"/>
              <a:ext cx="285166" cy="2148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4083218" y="5833285"/>
              <a:ext cx="266155" cy="2148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Rectangle 25"/>
            <p:cNvSpPr>
              <a:spLocks noChangeArrowheads="1"/>
            </p:cNvSpPr>
            <p:nvPr/>
          </p:nvSpPr>
          <p:spPr bwMode="auto">
            <a:xfrm>
              <a:off x="4349373" y="5833285"/>
              <a:ext cx="285166" cy="2148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Rectangle 26"/>
            <p:cNvSpPr>
              <a:spLocks noChangeArrowheads="1"/>
            </p:cNvSpPr>
            <p:nvPr/>
          </p:nvSpPr>
          <p:spPr bwMode="auto">
            <a:xfrm>
              <a:off x="4634538" y="5833285"/>
              <a:ext cx="262987" cy="2148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4897525" y="5833285"/>
              <a:ext cx="266155" cy="2148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5163680" y="5833285"/>
              <a:ext cx="285166" cy="2148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Rectangle 29"/>
            <p:cNvSpPr>
              <a:spLocks noChangeArrowheads="1"/>
            </p:cNvSpPr>
            <p:nvPr/>
          </p:nvSpPr>
          <p:spPr bwMode="auto">
            <a:xfrm>
              <a:off x="5448845" y="5833285"/>
              <a:ext cx="266155" cy="2148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8" name="Group 317"/>
            <p:cNvGrpSpPr/>
            <p:nvPr/>
          </p:nvGrpSpPr>
          <p:grpSpPr>
            <a:xfrm>
              <a:off x="1881107" y="1066800"/>
              <a:ext cx="3170" cy="4947001"/>
              <a:chOff x="1881107" y="1066800"/>
              <a:chExt cx="3170" cy="4947001"/>
            </a:xfrm>
          </p:grpSpPr>
          <p:sp>
            <p:nvSpPr>
              <p:cNvPr id="2078" name="Line 30"/>
              <p:cNvSpPr>
                <a:spLocks noChangeShapeType="1"/>
              </p:cNvSpPr>
              <p:nvPr/>
            </p:nvSpPr>
            <p:spPr bwMode="auto">
              <a:xfrm flipV="1">
                <a:off x="1881107" y="598801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9" name="Line 31"/>
              <p:cNvSpPr>
                <a:spLocks noChangeShapeType="1"/>
              </p:cNvSpPr>
              <p:nvPr/>
            </p:nvSpPr>
            <p:spPr bwMode="auto">
              <a:xfrm flipV="1">
                <a:off x="1881107" y="588486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0" name="Line 32"/>
              <p:cNvSpPr>
                <a:spLocks noChangeShapeType="1"/>
              </p:cNvSpPr>
              <p:nvPr/>
            </p:nvSpPr>
            <p:spPr bwMode="auto">
              <a:xfrm flipV="1">
                <a:off x="1881107" y="578170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1" name="Line 33"/>
              <p:cNvSpPr>
                <a:spLocks noChangeShapeType="1"/>
              </p:cNvSpPr>
              <p:nvPr/>
            </p:nvSpPr>
            <p:spPr bwMode="auto">
              <a:xfrm flipV="1">
                <a:off x="1881107" y="5678557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2" name="Line 34"/>
              <p:cNvSpPr>
                <a:spLocks noChangeShapeType="1"/>
              </p:cNvSpPr>
              <p:nvPr/>
            </p:nvSpPr>
            <p:spPr bwMode="auto">
              <a:xfrm flipV="1">
                <a:off x="1881107" y="557755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3" name="Line 35"/>
              <p:cNvSpPr>
                <a:spLocks noChangeShapeType="1"/>
              </p:cNvSpPr>
              <p:nvPr/>
            </p:nvSpPr>
            <p:spPr bwMode="auto">
              <a:xfrm flipV="1">
                <a:off x="1881107" y="547440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4" name="Line 36"/>
              <p:cNvSpPr>
                <a:spLocks noChangeShapeType="1"/>
              </p:cNvSpPr>
              <p:nvPr/>
            </p:nvSpPr>
            <p:spPr bwMode="auto">
              <a:xfrm flipV="1">
                <a:off x="1881107" y="537124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5" name="Line 37"/>
              <p:cNvSpPr>
                <a:spLocks noChangeShapeType="1"/>
              </p:cNvSpPr>
              <p:nvPr/>
            </p:nvSpPr>
            <p:spPr bwMode="auto">
              <a:xfrm flipV="1">
                <a:off x="1881107" y="5268097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6" name="Line 38"/>
              <p:cNvSpPr>
                <a:spLocks noChangeShapeType="1"/>
              </p:cNvSpPr>
              <p:nvPr/>
            </p:nvSpPr>
            <p:spPr bwMode="auto">
              <a:xfrm flipV="1">
                <a:off x="1881107" y="5164945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7" name="Line 39"/>
              <p:cNvSpPr>
                <a:spLocks noChangeShapeType="1"/>
              </p:cNvSpPr>
              <p:nvPr/>
            </p:nvSpPr>
            <p:spPr bwMode="auto">
              <a:xfrm flipV="1">
                <a:off x="1881107" y="506179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8" name="Line 40"/>
              <p:cNvSpPr>
                <a:spLocks noChangeShapeType="1"/>
              </p:cNvSpPr>
              <p:nvPr/>
            </p:nvSpPr>
            <p:spPr bwMode="auto">
              <a:xfrm flipV="1">
                <a:off x="1881107" y="4960791"/>
                <a:ext cx="3170" cy="236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" name="Line 41"/>
              <p:cNvSpPr>
                <a:spLocks noChangeShapeType="1"/>
              </p:cNvSpPr>
              <p:nvPr/>
            </p:nvSpPr>
            <p:spPr bwMode="auto">
              <a:xfrm flipV="1">
                <a:off x="1881107" y="485763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0" name="Line 42"/>
              <p:cNvSpPr>
                <a:spLocks noChangeShapeType="1"/>
              </p:cNvSpPr>
              <p:nvPr/>
            </p:nvSpPr>
            <p:spPr bwMode="auto">
              <a:xfrm flipV="1">
                <a:off x="1881107" y="4754486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1" name="Line 43"/>
              <p:cNvSpPr>
                <a:spLocks noChangeShapeType="1"/>
              </p:cNvSpPr>
              <p:nvPr/>
            </p:nvSpPr>
            <p:spPr bwMode="auto">
              <a:xfrm flipV="1">
                <a:off x="1881107" y="4651334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2" name="Line 44"/>
              <p:cNvSpPr>
                <a:spLocks noChangeShapeType="1"/>
              </p:cNvSpPr>
              <p:nvPr/>
            </p:nvSpPr>
            <p:spPr bwMode="auto">
              <a:xfrm flipV="1">
                <a:off x="1881107" y="4548182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3" name="Line 45"/>
              <p:cNvSpPr>
                <a:spLocks noChangeShapeType="1"/>
              </p:cNvSpPr>
              <p:nvPr/>
            </p:nvSpPr>
            <p:spPr bwMode="auto">
              <a:xfrm flipV="1">
                <a:off x="1881107" y="4445030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4" name="Line 46"/>
              <p:cNvSpPr>
                <a:spLocks noChangeShapeType="1"/>
              </p:cNvSpPr>
              <p:nvPr/>
            </p:nvSpPr>
            <p:spPr bwMode="auto">
              <a:xfrm flipV="1">
                <a:off x="1881107" y="4344027"/>
                <a:ext cx="3170" cy="236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5" name="Line 47"/>
              <p:cNvSpPr>
                <a:spLocks noChangeShapeType="1"/>
              </p:cNvSpPr>
              <p:nvPr/>
            </p:nvSpPr>
            <p:spPr bwMode="auto">
              <a:xfrm flipV="1">
                <a:off x="1881107" y="4240874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6" name="Line 48"/>
              <p:cNvSpPr>
                <a:spLocks noChangeShapeType="1"/>
              </p:cNvSpPr>
              <p:nvPr/>
            </p:nvSpPr>
            <p:spPr bwMode="auto">
              <a:xfrm flipV="1">
                <a:off x="1881107" y="4137722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7" name="Line 49"/>
              <p:cNvSpPr>
                <a:spLocks noChangeShapeType="1"/>
              </p:cNvSpPr>
              <p:nvPr/>
            </p:nvSpPr>
            <p:spPr bwMode="auto">
              <a:xfrm flipV="1">
                <a:off x="1881107" y="4034570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8" name="Line 50"/>
              <p:cNvSpPr>
                <a:spLocks noChangeShapeType="1"/>
              </p:cNvSpPr>
              <p:nvPr/>
            </p:nvSpPr>
            <p:spPr bwMode="auto">
              <a:xfrm flipV="1">
                <a:off x="1881107" y="3931418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9" name="Line 51"/>
              <p:cNvSpPr>
                <a:spLocks noChangeShapeType="1"/>
              </p:cNvSpPr>
              <p:nvPr/>
            </p:nvSpPr>
            <p:spPr bwMode="auto">
              <a:xfrm flipV="1">
                <a:off x="1881107" y="3828266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0" name="Line 52"/>
              <p:cNvSpPr>
                <a:spLocks noChangeShapeType="1"/>
              </p:cNvSpPr>
              <p:nvPr/>
            </p:nvSpPr>
            <p:spPr bwMode="auto">
              <a:xfrm flipV="1">
                <a:off x="1881107" y="3727264"/>
                <a:ext cx="3170" cy="236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1" name="Line 53"/>
              <p:cNvSpPr>
                <a:spLocks noChangeShapeType="1"/>
              </p:cNvSpPr>
              <p:nvPr/>
            </p:nvSpPr>
            <p:spPr bwMode="auto">
              <a:xfrm flipV="1">
                <a:off x="1881107" y="3624112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2" name="Line 54"/>
              <p:cNvSpPr>
                <a:spLocks noChangeShapeType="1"/>
              </p:cNvSpPr>
              <p:nvPr/>
            </p:nvSpPr>
            <p:spPr bwMode="auto">
              <a:xfrm flipV="1">
                <a:off x="1881107" y="3520960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3" name="Line 55"/>
              <p:cNvSpPr>
                <a:spLocks noChangeShapeType="1"/>
              </p:cNvSpPr>
              <p:nvPr/>
            </p:nvSpPr>
            <p:spPr bwMode="auto">
              <a:xfrm flipV="1">
                <a:off x="1881107" y="3417808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4" name="Line 56"/>
              <p:cNvSpPr>
                <a:spLocks noChangeShapeType="1"/>
              </p:cNvSpPr>
              <p:nvPr/>
            </p:nvSpPr>
            <p:spPr bwMode="auto">
              <a:xfrm flipV="1">
                <a:off x="1881107" y="3314656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5" name="Line 57"/>
              <p:cNvSpPr>
                <a:spLocks noChangeShapeType="1"/>
              </p:cNvSpPr>
              <p:nvPr/>
            </p:nvSpPr>
            <p:spPr bwMode="auto">
              <a:xfrm flipV="1">
                <a:off x="1881107" y="321150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6" name="Line 58"/>
              <p:cNvSpPr>
                <a:spLocks noChangeShapeType="1"/>
              </p:cNvSpPr>
              <p:nvPr/>
            </p:nvSpPr>
            <p:spPr bwMode="auto">
              <a:xfrm flipV="1">
                <a:off x="1881107" y="310835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7" name="Line 59"/>
              <p:cNvSpPr>
                <a:spLocks noChangeShapeType="1"/>
              </p:cNvSpPr>
              <p:nvPr/>
            </p:nvSpPr>
            <p:spPr bwMode="auto">
              <a:xfrm flipV="1">
                <a:off x="1881107" y="3007348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8" name="Line 60"/>
              <p:cNvSpPr>
                <a:spLocks noChangeShapeType="1"/>
              </p:cNvSpPr>
              <p:nvPr/>
            </p:nvSpPr>
            <p:spPr bwMode="auto">
              <a:xfrm flipV="1">
                <a:off x="1881107" y="2904196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9" name="Line 61"/>
              <p:cNvSpPr>
                <a:spLocks noChangeShapeType="1"/>
              </p:cNvSpPr>
              <p:nvPr/>
            </p:nvSpPr>
            <p:spPr bwMode="auto">
              <a:xfrm flipV="1">
                <a:off x="1881107" y="280104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" name="Line 62"/>
              <p:cNvSpPr>
                <a:spLocks noChangeShapeType="1"/>
              </p:cNvSpPr>
              <p:nvPr/>
            </p:nvSpPr>
            <p:spPr bwMode="auto">
              <a:xfrm flipV="1">
                <a:off x="1881107" y="269789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1" name="Line 63"/>
              <p:cNvSpPr>
                <a:spLocks noChangeShapeType="1"/>
              </p:cNvSpPr>
              <p:nvPr/>
            </p:nvSpPr>
            <p:spPr bwMode="auto">
              <a:xfrm flipV="1">
                <a:off x="1881107" y="259473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2" name="Line 64"/>
              <p:cNvSpPr>
                <a:spLocks noChangeShapeType="1"/>
              </p:cNvSpPr>
              <p:nvPr/>
            </p:nvSpPr>
            <p:spPr bwMode="auto">
              <a:xfrm flipV="1">
                <a:off x="1881107" y="2491587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3" name="Line 65"/>
              <p:cNvSpPr>
                <a:spLocks noChangeShapeType="1"/>
              </p:cNvSpPr>
              <p:nvPr/>
            </p:nvSpPr>
            <p:spPr bwMode="auto">
              <a:xfrm flipV="1">
                <a:off x="1881107" y="2390585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4" name="Line 66"/>
              <p:cNvSpPr>
                <a:spLocks noChangeShapeType="1"/>
              </p:cNvSpPr>
              <p:nvPr/>
            </p:nvSpPr>
            <p:spPr bwMode="auto">
              <a:xfrm flipV="1">
                <a:off x="1881107" y="228743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5" name="Line 67"/>
              <p:cNvSpPr>
                <a:spLocks noChangeShapeType="1"/>
              </p:cNvSpPr>
              <p:nvPr/>
            </p:nvSpPr>
            <p:spPr bwMode="auto">
              <a:xfrm flipV="1">
                <a:off x="1881107" y="218428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6" name="Line 68"/>
              <p:cNvSpPr>
                <a:spLocks noChangeShapeType="1"/>
              </p:cNvSpPr>
              <p:nvPr/>
            </p:nvSpPr>
            <p:spPr bwMode="auto">
              <a:xfrm flipV="1">
                <a:off x="1881107" y="208112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7" name="Line 69"/>
              <p:cNvSpPr>
                <a:spLocks noChangeShapeType="1"/>
              </p:cNvSpPr>
              <p:nvPr/>
            </p:nvSpPr>
            <p:spPr bwMode="auto">
              <a:xfrm flipV="1">
                <a:off x="1881107" y="1977977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8" name="Line 70"/>
              <p:cNvSpPr>
                <a:spLocks noChangeShapeType="1"/>
              </p:cNvSpPr>
              <p:nvPr/>
            </p:nvSpPr>
            <p:spPr bwMode="auto">
              <a:xfrm flipV="1">
                <a:off x="1881107" y="1874825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9" name="Line 71"/>
              <p:cNvSpPr>
                <a:spLocks noChangeShapeType="1"/>
              </p:cNvSpPr>
              <p:nvPr/>
            </p:nvSpPr>
            <p:spPr bwMode="auto">
              <a:xfrm flipV="1">
                <a:off x="1881107" y="177382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0" name="Line 72"/>
              <p:cNvSpPr>
                <a:spLocks noChangeShapeType="1"/>
              </p:cNvSpPr>
              <p:nvPr/>
            </p:nvSpPr>
            <p:spPr bwMode="auto">
              <a:xfrm flipV="1">
                <a:off x="1881107" y="167066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1" name="Line 73"/>
              <p:cNvSpPr>
                <a:spLocks noChangeShapeType="1"/>
              </p:cNvSpPr>
              <p:nvPr/>
            </p:nvSpPr>
            <p:spPr bwMode="auto">
              <a:xfrm flipV="1">
                <a:off x="1881107" y="1567517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2" name="Line 74"/>
              <p:cNvSpPr>
                <a:spLocks noChangeShapeType="1"/>
              </p:cNvSpPr>
              <p:nvPr/>
            </p:nvSpPr>
            <p:spPr bwMode="auto">
              <a:xfrm flipV="1">
                <a:off x="1881107" y="1464365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3" name="Line 75"/>
              <p:cNvSpPr>
                <a:spLocks noChangeShapeType="1"/>
              </p:cNvSpPr>
              <p:nvPr/>
            </p:nvSpPr>
            <p:spPr bwMode="auto">
              <a:xfrm flipV="1">
                <a:off x="1881107" y="136121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4" name="Line 76"/>
              <p:cNvSpPr>
                <a:spLocks noChangeShapeType="1"/>
              </p:cNvSpPr>
              <p:nvPr/>
            </p:nvSpPr>
            <p:spPr bwMode="auto">
              <a:xfrm flipV="1">
                <a:off x="1881107" y="1258060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5" name="Line 77"/>
              <p:cNvSpPr>
                <a:spLocks noChangeShapeType="1"/>
              </p:cNvSpPr>
              <p:nvPr/>
            </p:nvSpPr>
            <p:spPr bwMode="auto">
              <a:xfrm flipV="1">
                <a:off x="1881107" y="1157058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6" name="Line 78"/>
              <p:cNvSpPr>
                <a:spLocks noChangeShapeType="1"/>
              </p:cNvSpPr>
              <p:nvPr/>
            </p:nvSpPr>
            <p:spPr bwMode="auto">
              <a:xfrm flipV="1">
                <a:off x="1881107" y="1066800"/>
                <a:ext cx="3170" cy="1289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7" name="Line 79"/>
              <p:cNvSpPr>
                <a:spLocks noChangeShapeType="1"/>
              </p:cNvSpPr>
              <p:nvPr/>
            </p:nvSpPr>
            <p:spPr bwMode="auto">
              <a:xfrm flipV="1">
                <a:off x="1881107" y="598801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8" name="Line 80"/>
              <p:cNvSpPr>
                <a:spLocks noChangeShapeType="1"/>
              </p:cNvSpPr>
              <p:nvPr/>
            </p:nvSpPr>
            <p:spPr bwMode="auto">
              <a:xfrm flipV="1">
                <a:off x="1881107" y="588486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9" name="Line 81"/>
              <p:cNvSpPr>
                <a:spLocks noChangeShapeType="1"/>
              </p:cNvSpPr>
              <p:nvPr/>
            </p:nvSpPr>
            <p:spPr bwMode="auto">
              <a:xfrm flipV="1">
                <a:off x="1881107" y="578170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0" name="Line 82"/>
              <p:cNvSpPr>
                <a:spLocks noChangeShapeType="1"/>
              </p:cNvSpPr>
              <p:nvPr/>
            </p:nvSpPr>
            <p:spPr bwMode="auto">
              <a:xfrm flipV="1">
                <a:off x="1881107" y="5678557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1" name="Line 83"/>
              <p:cNvSpPr>
                <a:spLocks noChangeShapeType="1"/>
              </p:cNvSpPr>
              <p:nvPr/>
            </p:nvSpPr>
            <p:spPr bwMode="auto">
              <a:xfrm flipV="1">
                <a:off x="1881107" y="557755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2" name="Line 84"/>
              <p:cNvSpPr>
                <a:spLocks noChangeShapeType="1"/>
              </p:cNvSpPr>
              <p:nvPr/>
            </p:nvSpPr>
            <p:spPr bwMode="auto">
              <a:xfrm flipV="1">
                <a:off x="1881107" y="547440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3" name="Line 85"/>
              <p:cNvSpPr>
                <a:spLocks noChangeShapeType="1"/>
              </p:cNvSpPr>
              <p:nvPr/>
            </p:nvSpPr>
            <p:spPr bwMode="auto">
              <a:xfrm flipV="1">
                <a:off x="1881107" y="537124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4" name="Line 86"/>
              <p:cNvSpPr>
                <a:spLocks noChangeShapeType="1"/>
              </p:cNvSpPr>
              <p:nvPr/>
            </p:nvSpPr>
            <p:spPr bwMode="auto">
              <a:xfrm flipV="1">
                <a:off x="1881107" y="5268097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5" name="Line 87"/>
              <p:cNvSpPr>
                <a:spLocks noChangeShapeType="1"/>
              </p:cNvSpPr>
              <p:nvPr/>
            </p:nvSpPr>
            <p:spPr bwMode="auto">
              <a:xfrm flipV="1">
                <a:off x="1881107" y="5164945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6" name="Line 88"/>
              <p:cNvSpPr>
                <a:spLocks noChangeShapeType="1"/>
              </p:cNvSpPr>
              <p:nvPr/>
            </p:nvSpPr>
            <p:spPr bwMode="auto">
              <a:xfrm flipV="1">
                <a:off x="1881107" y="506179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7" name="Line 89"/>
              <p:cNvSpPr>
                <a:spLocks noChangeShapeType="1"/>
              </p:cNvSpPr>
              <p:nvPr/>
            </p:nvSpPr>
            <p:spPr bwMode="auto">
              <a:xfrm flipV="1">
                <a:off x="1881107" y="4960791"/>
                <a:ext cx="3170" cy="236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8" name="Line 90"/>
              <p:cNvSpPr>
                <a:spLocks noChangeShapeType="1"/>
              </p:cNvSpPr>
              <p:nvPr/>
            </p:nvSpPr>
            <p:spPr bwMode="auto">
              <a:xfrm flipV="1">
                <a:off x="1881107" y="485763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9" name="Line 91"/>
              <p:cNvSpPr>
                <a:spLocks noChangeShapeType="1"/>
              </p:cNvSpPr>
              <p:nvPr/>
            </p:nvSpPr>
            <p:spPr bwMode="auto">
              <a:xfrm flipV="1">
                <a:off x="1881107" y="4754486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0" name="Line 92"/>
              <p:cNvSpPr>
                <a:spLocks noChangeShapeType="1"/>
              </p:cNvSpPr>
              <p:nvPr/>
            </p:nvSpPr>
            <p:spPr bwMode="auto">
              <a:xfrm flipV="1">
                <a:off x="1881107" y="4651334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1" name="Line 93"/>
              <p:cNvSpPr>
                <a:spLocks noChangeShapeType="1"/>
              </p:cNvSpPr>
              <p:nvPr/>
            </p:nvSpPr>
            <p:spPr bwMode="auto">
              <a:xfrm flipV="1">
                <a:off x="1881107" y="4548182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2" name="Line 94"/>
              <p:cNvSpPr>
                <a:spLocks noChangeShapeType="1"/>
              </p:cNvSpPr>
              <p:nvPr/>
            </p:nvSpPr>
            <p:spPr bwMode="auto">
              <a:xfrm flipV="1">
                <a:off x="1881107" y="4445030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3" name="Line 95"/>
              <p:cNvSpPr>
                <a:spLocks noChangeShapeType="1"/>
              </p:cNvSpPr>
              <p:nvPr/>
            </p:nvSpPr>
            <p:spPr bwMode="auto">
              <a:xfrm flipV="1">
                <a:off x="1881107" y="4344027"/>
                <a:ext cx="3170" cy="236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4" name="Line 96"/>
              <p:cNvSpPr>
                <a:spLocks noChangeShapeType="1"/>
              </p:cNvSpPr>
              <p:nvPr/>
            </p:nvSpPr>
            <p:spPr bwMode="auto">
              <a:xfrm flipV="1">
                <a:off x="1881107" y="4240874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5" name="Line 97"/>
              <p:cNvSpPr>
                <a:spLocks noChangeShapeType="1"/>
              </p:cNvSpPr>
              <p:nvPr/>
            </p:nvSpPr>
            <p:spPr bwMode="auto">
              <a:xfrm flipV="1">
                <a:off x="1881107" y="4137722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6" name="Line 98"/>
              <p:cNvSpPr>
                <a:spLocks noChangeShapeType="1"/>
              </p:cNvSpPr>
              <p:nvPr/>
            </p:nvSpPr>
            <p:spPr bwMode="auto">
              <a:xfrm flipV="1">
                <a:off x="1881107" y="4034570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7" name="Line 99"/>
              <p:cNvSpPr>
                <a:spLocks noChangeShapeType="1"/>
              </p:cNvSpPr>
              <p:nvPr/>
            </p:nvSpPr>
            <p:spPr bwMode="auto">
              <a:xfrm flipV="1">
                <a:off x="1881107" y="3931418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8" name="Line 100"/>
              <p:cNvSpPr>
                <a:spLocks noChangeShapeType="1"/>
              </p:cNvSpPr>
              <p:nvPr/>
            </p:nvSpPr>
            <p:spPr bwMode="auto">
              <a:xfrm flipV="1">
                <a:off x="1881107" y="3828266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9" name="Line 101"/>
              <p:cNvSpPr>
                <a:spLocks noChangeShapeType="1"/>
              </p:cNvSpPr>
              <p:nvPr/>
            </p:nvSpPr>
            <p:spPr bwMode="auto">
              <a:xfrm flipV="1">
                <a:off x="1881107" y="3727264"/>
                <a:ext cx="3170" cy="236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0" name="Line 102"/>
              <p:cNvSpPr>
                <a:spLocks noChangeShapeType="1"/>
              </p:cNvSpPr>
              <p:nvPr/>
            </p:nvSpPr>
            <p:spPr bwMode="auto">
              <a:xfrm flipV="1">
                <a:off x="1881107" y="3624112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1" name="Line 103"/>
              <p:cNvSpPr>
                <a:spLocks noChangeShapeType="1"/>
              </p:cNvSpPr>
              <p:nvPr/>
            </p:nvSpPr>
            <p:spPr bwMode="auto">
              <a:xfrm flipV="1">
                <a:off x="1881107" y="3520960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" name="Line 104"/>
              <p:cNvSpPr>
                <a:spLocks noChangeShapeType="1"/>
              </p:cNvSpPr>
              <p:nvPr/>
            </p:nvSpPr>
            <p:spPr bwMode="auto">
              <a:xfrm flipV="1">
                <a:off x="1881107" y="3417808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" name="Line 105"/>
              <p:cNvSpPr>
                <a:spLocks noChangeShapeType="1"/>
              </p:cNvSpPr>
              <p:nvPr/>
            </p:nvSpPr>
            <p:spPr bwMode="auto">
              <a:xfrm flipV="1">
                <a:off x="1881107" y="3314656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" name="Line 106"/>
              <p:cNvSpPr>
                <a:spLocks noChangeShapeType="1"/>
              </p:cNvSpPr>
              <p:nvPr/>
            </p:nvSpPr>
            <p:spPr bwMode="auto">
              <a:xfrm flipV="1">
                <a:off x="1881107" y="321150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5" name="Line 107"/>
              <p:cNvSpPr>
                <a:spLocks noChangeShapeType="1"/>
              </p:cNvSpPr>
              <p:nvPr/>
            </p:nvSpPr>
            <p:spPr bwMode="auto">
              <a:xfrm flipV="1">
                <a:off x="1881107" y="310835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6" name="Line 108"/>
              <p:cNvSpPr>
                <a:spLocks noChangeShapeType="1"/>
              </p:cNvSpPr>
              <p:nvPr/>
            </p:nvSpPr>
            <p:spPr bwMode="auto">
              <a:xfrm flipV="1">
                <a:off x="1881107" y="3007348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7" name="Line 109"/>
              <p:cNvSpPr>
                <a:spLocks noChangeShapeType="1"/>
              </p:cNvSpPr>
              <p:nvPr/>
            </p:nvSpPr>
            <p:spPr bwMode="auto">
              <a:xfrm flipV="1">
                <a:off x="1881107" y="2904196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8" name="Line 110"/>
              <p:cNvSpPr>
                <a:spLocks noChangeShapeType="1"/>
              </p:cNvSpPr>
              <p:nvPr/>
            </p:nvSpPr>
            <p:spPr bwMode="auto">
              <a:xfrm flipV="1">
                <a:off x="1881107" y="280104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9" name="Line 111"/>
              <p:cNvSpPr>
                <a:spLocks noChangeShapeType="1"/>
              </p:cNvSpPr>
              <p:nvPr/>
            </p:nvSpPr>
            <p:spPr bwMode="auto">
              <a:xfrm flipV="1">
                <a:off x="1881107" y="269789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0" name="Line 112"/>
              <p:cNvSpPr>
                <a:spLocks noChangeShapeType="1"/>
              </p:cNvSpPr>
              <p:nvPr/>
            </p:nvSpPr>
            <p:spPr bwMode="auto">
              <a:xfrm flipV="1">
                <a:off x="1881107" y="259473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1" name="Line 113"/>
              <p:cNvSpPr>
                <a:spLocks noChangeShapeType="1"/>
              </p:cNvSpPr>
              <p:nvPr/>
            </p:nvSpPr>
            <p:spPr bwMode="auto">
              <a:xfrm flipV="1">
                <a:off x="1881107" y="2491587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2" name="Line 114"/>
              <p:cNvSpPr>
                <a:spLocks noChangeShapeType="1"/>
              </p:cNvSpPr>
              <p:nvPr/>
            </p:nvSpPr>
            <p:spPr bwMode="auto">
              <a:xfrm flipV="1">
                <a:off x="1881107" y="2390585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3" name="Line 115"/>
              <p:cNvSpPr>
                <a:spLocks noChangeShapeType="1"/>
              </p:cNvSpPr>
              <p:nvPr/>
            </p:nvSpPr>
            <p:spPr bwMode="auto">
              <a:xfrm flipV="1">
                <a:off x="1881107" y="228743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4" name="Line 116"/>
              <p:cNvSpPr>
                <a:spLocks noChangeShapeType="1"/>
              </p:cNvSpPr>
              <p:nvPr/>
            </p:nvSpPr>
            <p:spPr bwMode="auto">
              <a:xfrm flipV="1">
                <a:off x="1881107" y="218428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5" name="Line 117"/>
              <p:cNvSpPr>
                <a:spLocks noChangeShapeType="1"/>
              </p:cNvSpPr>
              <p:nvPr/>
            </p:nvSpPr>
            <p:spPr bwMode="auto">
              <a:xfrm flipV="1">
                <a:off x="1881107" y="208112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6" name="Line 118"/>
              <p:cNvSpPr>
                <a:spLocks noChangeShapeType="1"/>
              </p:cNvSpPr>
              <p:nvPr/>
            </p:nvSpPr>
            <p:spPr bwMode="auto">
              <a:xfrm flipV="1">
                <a:off x="1881107" y="1977977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7" name="Line 119"/>
              <p:cNvSpPr>
                <a:spLocks noChangeShapeType="1"/>
              </p:cNvSpPr>
              <p:nvPr/>
            </p:nvSpPr>
            <p:spPr bwMode="auto">
              <a:xfrm flipV="1">
                <a:off x="1881107" y="1874825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8" name="Line 120"/>
              <p:cNvSpPr>
                <a:spLocks noChangeShapeType="1"/>
              </p:cNvSpPr>
              <p:nvPr/>
            </p:nvSpPr>
            <p:spPr bwMode="auto">
              <a:xfrm flipV="1">
                <a:off x="1881107" y="177382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9" name="Line 121"/>
              <p:cNvSpPr>
                <a:spLocks noChangeShapeType="1"/>
              </p:cNvSpPr>
              <p:nvPr/>
            </p:nvSpPr>
            <p:spPr bwMode="auto">
              <a:xfrm flipV="1">
                <a:off x="1881107" y="167066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0" name="Line 122"/>
              <p:cNvSpPr>
                <a:spLocks noChangeShapeType="1"/>
              </p:cNvSpPr>
              <p:nvPr/>
            </p:nvSpPr>
            <p:spPr bwMode="auto">
              <a:xfrm flipV="1">
                <a:off x="1881107" y="1567517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1" name="Line 123"/>
              <p:cNvSpPr>
                <a:spLocks noChangeShapeType="1"/>
              </p:cNvSpPr>
              <p:nvPr/>
            </p:nvSpPr>
            <p:spPr bwMode="auto">
              <a:xfrm flipV="1">
                <a:off x="1881107" y="1464365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2" name="Line 124"/>
              <p:cNvSpPr>
                <a:spLocks noChangeShapeType="1"/>
              </p:cNvSpPr>
              <p:nvPr/>
            </p:nvSpPr>
            <p:spPr bwMode="auto">
              <a:xfrm flipV="1">
                <a:off x="1881107" y="136121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3" name="Line 125"/>
              <p:cNvSpPr>
                <a:spLocks noChangeShapeType="1"/>
              </p:cNvSpPr>
              <p:nvPr/>
            </p:nvSpPr>
            <p:spPr bwMode="auto">
              <a:xfrm flipV="1">
                <a:off x="1881107" y="1258060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4" name="Line 126"/>
              <p:cNvSpPr>
                <a:spLocks noChangeShapeType="1"/>
              </p:cNvSpPr>
              <p:nvPr/>
            </p:nvSpPr>
            <p:spPr bwMode="auto">
              <a:xfrm flipV="1">
                <a:off x="1881107" y="1157058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5" name="Line 127"/>
              <p:cNvSpPr>
                <a:spLocks noChangeShapeType="1"/>
              </p:cNvSpPr>
              <p:nvPr/>
            </p:nvSpPr>
            <p:spPr bwMode="auto">
              <a:xfrm flipV="1">
                <a:off x="1881107" y="1066800"/>
                <a:ext cx="3170" cy="1289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76" name="Line 128"/>
            <p:cNvSpPr>
              <a:spLocks noChangeShapeType="1"/>
            </p:cNvSpPr>
            <p:nvPr/>
          </p:nvSpPr>
          <p:spPr bwMode="auto">
            <a:xfrm flipV="1">
              <a:off x="1893204" y="1066800"/>
              <a:ext cx="3170" cy="494700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4114800" y="1905000"/>
            <a:ext cx="1536464" cy="492442"/>
            <a:chOff x="2119313" y="2573179"/>
            <a:chExt cx="1536464" cy="492442"/>
          </a:xfrm>
        </p:grpSpPr>
        <p:sp>
          <p:nvSpPr>
            <p:cNvPr id="2177" name="Line 129"/>
            <p:cNvSpPr>
              <a:spLocks noChangeShapeType="1"/>
            </p:cNvSpPr>
            <p:nvPr/>
          </p:nvSpPr>
          <p:spPr bwMode="auto">
            <a:xfrm>
              <a:off x="2119313" y="2700338"/>
              <a:ext cx="9525" cy="158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8" name="Line 130"/>
            <p:cNvSpPr>
              <a:spLocks noChangeShapeType="1"/>
            </p:cNvSpPr>
            <p:nvPr/>
          </p:nvSpPr>
          <p:spPr bwMode="auto">
            <a:xfrm>
              <a:off x="2157413" y="2700338"/>
              <a:ext cx="9525" cy="158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9" name="Line 131"/>
            <p:cNvSpPr>
              <a:spLocks noChangeShapeType="1"/>
            </p:cNvSpPr>
            <p:nvPr/>
          </p:nvSpPr>
          <p:spPr bwMode="auto">
            <a:xfrm>
              <a:off x="2195513" y="2700338"/>
              <a:ext cx="9525" cy="158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0" name="Line 132"/>
            <p:cNvSpPr>
              <a:spLocks noChangeShapeType="1"/>
            </p:cNvSpPr>
            <p:nvPr/>
          </p:nvSpPr>
          <p:spPr bwMode="auto">
            <a:xfrm>
              <a:off x="2233613" y="2700338"/>
              <a:ext cx="9525" cy="158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1" name="Line 133"/>
            <p:cNvSpPr>
              <a:spLocks noChangeShapeType="1"/>
            </p:cNvSpPr>
            <p:nvPr/>
          </p:nvSpPr>
          <p:spPr bwMode="auto">
            <a:xfrm>
              <a:off x="2271713" y="2700338"/>
              <a:ext cx="9525" cy="158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7" name="Line 139"/>
            <p:cNvSpPr>
              <a:spLocks noChangeShapeType="1"/>
            </p:cNvSpPr>
            <p:nvPr/>
          </p:nvSpPr>
          <p:spPr bwMode="auto">
            <a:xfrm>
              <a:off x="2119313" y="2927350"/>
              <a:ext cx="161925" cy="1587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8" name="Rectangle 140"/>
            <p:cNvSpPr>
              <a:spLocks noChangeArrowheads="1"/>
            </p:cNvSpPr>
            <p:nvPr/>
          </p:nvSpPr>
          <p:spPr bwMode="auto">
            <a:xfrm>
              <a:off x="2366963" y="2573179"/>
              <a:ext cx="123271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Init Pop (500)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90" name="Rectangle 142"/>
            <p:cNvSpPr>
              <a:spLocks noChangeArrowheads="1"/>
            </p:cNvSpPr>
            <p:nvPr/>
          </p:nvSpPr>
          <p:spPr bwMode="auto">
            <a:xfrm>
              <a:off x="2366963" y="2819400"/>
              <a:ext cx="1288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Mean Pop </a:t>
              </a: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Est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89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D5B980-645D-491E-AA81-2CE3B4905DC1}" type="slidenum">
              <a:rPr lang="en-US"/>
              <a:pPr/>
              <a:t>29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 Confidence Intervals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067800" cy="5791200"/>
          </a:xfrm>
        </p:spPr>
        <p:txBody>
          <a:bodyPr/>
          <a:lstStyle/>
          <a:p>
            <a:r>
              <a:rPr lang="en-US" dirty="0" err="1" smtClean="0"/>
              <a:t>Seber</a:t>
            </a:r>
            <a:r>
              <a:rPr lang="en-US" dirty="0" smtClean="0"/>
              <a:t> </a:t>
            </a:r>
            <a:r>
              <a:rPr lang="en-US" dirty="0"/>
              <a:t>(1982) suggests using …</a:t>
            </a:r>
          </a:p>
          <a:p>
            <a:pPr lvl="1"/>
            <a:r>
              <a:rPr lang="en-US" dirty="0"/>
              <a:t>… the </a:t>
            </a:r>
            <a:r>
              <a:rPr lang="en-US" dirty="0">
                <a:solidFill>
                  <a:schemeClr val="accent2"/>
                </a:solidFill>
              </a:rPr>
              <a:t>binomial</a:t>
            </a:r>
            <a:r>
              <a:rPr lang="en-US" dirty="0"/>
              <a:t> distribution of m/n &gt; 0.10</a:t>
            </a:r>
          </a:p>
          <a:p>
            <a:pPr lvl="1"/>
            <a:r>
              <a:rPr lang="en-US" dirty="0"/>
              <a:t>… the </a:t>
            </a:r>
            <a:r>
              <a:rPr lang="en-US" dirty="0">
                <a:solidFill>
                  <a:schemeClr val="accent2"/>
                </a:solidFill>
              </a:rPr>
              <a:t>normal</a:t>
            </a:r>
            <a:r>
              <a:rPr lang="en-US" dirty="0"/>
              <a:t> approximation if m &gt; 50</a:t>
            </a:r>
          </a:p>
          <a:p>
            <a:pPr lvl="1"/>
            <a:r>
              <a:rPr lang="en-US" dirty="0"/>
              <a:t>… the </a:t>
            </a:r>
            <a:r>
              <a:rPr lang="en-US" dirty="0">
                <a:solidFill>
                  <a:schemeClr val="accent2"/>
                </a:solidFill>
              </a:rPr>
              <a:t>Poisson</a:t>
            </a:r>
            <a:r>
              <a:rPr lang="en-US" dirty="0"/>
              <a:t> approximation otherwise</a:t>
            </a:r>
          </a:p>
        </p:txBody>
      </p:sp>
    </p:spTree>
    <p:extLst>
      <p:ext uri="{BB962C8B-B14F-4D97-AF65-F5344CB8AC3E}">
        <p14:creationId xmlns:p14="http://schemas.microsoft.com/office/powerpoint/2010/main" val="1502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2EADFF-84F0-42E0-9BE2-78E4A575B793}" type="slidenum">
              <a:rPr lang="en-US"/>
              <a:pPr/>
              <a:t>3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Concept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562600"/>
          </a:xfrm>
        </p:spPr>
        <p:txBody>
          <a:bodyPr/>
          <a:lstStyle/>
          <a:p>
            <a:r>
              <a:rPr lang="en-US" dirty="0"/>
              <a:t>In a closed population, population abundance can be estimated by marking </a:t>
            </a:r>
            <a:r>
              <a:rPr lang="en-US" dirty="0" smtClean="0"/>
              <a:t>animals </a:t>
            </a:r>
            <a:r>
              <a:rPr lang="en-US" dirty="0"/>
              <a:t>collected in one sample, allowing them to mix back into the population, and then capturing marked and unmarked </a:t>
            </a:r>
            <a:r>
              <a:rPr lang="en-US" dirty="0" smtClean="0"/>
              <a:t>animals </a:t>
            </a:r>
            <a:r>
              <a:rPr lang="en-US" dirty="0"/>
              <a:t>in a second sample.</a:t>
            </a:r>
          </a:p>
        </p:txBody>
      </p:sp>
    </p:spTree>
    <p:extLst>
      <p:ext uri="{BB962C8B-B14F-4D97-AF65-F5344CB8AC3E}">
        <p14:creationId xmlns:p14="http://schemas.microsoft.com/office/powerpoint/2010/main" val="20861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2C896B-50C5-4E3F-9773-60B9FA17BFD1}" type="slidenum">
              <a:rPr lang="en-US"/>
              <a:pPr/>
              <a:t>4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Mark-Recapture Methods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Marking/Tagging</a:t>
            </a:r>
          </a:p>
          <a:p>
            <a:pPr lvl="1"/>
            <a:r>
              <a:rPr lang="en-US" dirty="0" smtClean="0"/>
              <a:t>Batch</a:t>
            </a:r>
          </a:p>
          <a:p>
            <a:pPr lvl="2"/>
            <a:r>
              <a:rPr lang="en-US" dirty="0" smtClean="0"/>
              <a:t>Cheaper, but has limitations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Animals -- Fish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694986-3B33-472F-83DF-F91DC3CB08E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C:\aaaWork\Web\dogle\Research\InchLake\May08Pix\Inch_May08_4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3075" y="1631156"/>
            <a:ext cx="5648325" cy="42362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79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Animals -- Fish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694986-3B33-472F-83DF-F91DC3CB08E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C:\aaaWork\Web\dogle\Research\InchLake\May07Pix\Inch_May07_7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19200"/>
            <a:ext cx="6248400" cy="4686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64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Animals -- Fish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694986-3B33-472F-83DF-F91DC3CB08E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7050" y="1017587"/>
            <a:ext cx="5549900" cy="545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51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Animals -- Fish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694986-3B33-472F-83DF-F91DC3CB08E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03337"/>
            <a:ext cx="38290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0113" y="914400"/>
            <a:ext cx="4205287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057650"/>
            <a:ext cx="41148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4057650"/>
            <a:ext cx="41148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68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2C896B-50C5-4E3F-9773-60B9FA17BFD1}" type="slidenum">
              <a:rPr lang="en-US"/>
              <a:pPr/>
              <a:t>9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Mark-Recapture Methods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Marking/Tagging</a:t>
            </a:r>
          </a:p>
          <a:p>
            <a:pPr lvl="1"/>
            <a:r>
              <a:rPr lang="en-US" dirty="0" smtClean="0"/>
              <a:t>Batch</a:t>
            </a:r>
          </a:p>
          <a:p>
            <a:pPr lvl="2"/>
            <a:r>
              <a:rPr lang="en-US" dirty="0" smtClean="0"/>
              <a:t>Cheaper, but has limitations</a:t>
            </a:r>
          </a:p>
          <a:p>
            <a:pPr lvl="1"/>
            <a:r>
              <a:rPr lang="en-US" dirty="0" smtClean="0"/>
              <a:t>Individual</a:t>
            </a:r>
          </a:p>
          <a:p>
            <a:pPr lvl="2"/>
            <a:r>
              <a:rPr lang="en-US" dirty="0" smtClean="0"/>
              <a:t>Expensive, but also allows estimates of mortality </a:t>
            </a:r>
            <a:r>
              <a:rPr lang="en-US" dirty="0"/>
              <a:t>/ </a:t>
            </a:r>
            <a:r>
              <a:rPr lang="en-US" dirty="0" smtClean="0"/>
              <a:t>survival, recruitment,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5472</TotalTime>
  <Words>603</Words>
  <Application>Microsoft Office PowerPoint</Application>
  <PresentationFormat>On-screen Show (4:3)</PresentationFormat>
  <Paragraphs>188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Arial</vt:lpstr>
      <vt:lpstr>Default Design</vt:lpstr>
      <vt:lpstr>Abundance Estimates</vt:lpstr>
      <vt:lpstr>Common Abundance Estimates</vt:lpstr>
      <vt:lpstr>Overall Concept</vt:lpstr>
      <vt:lpstr>Mark-Recapture Methods</vt:lpstr>
      <vt:lpstr>Marking Animals -- Fish</vt:lpstr>
      <vt:lpstr>Marking Animals -- Fish</vt:lpstr>
      <vt:lpstr>Marking Animals -- Fish</vt:lpstr>
      <vt:lpstr>Marking Animals -- Fish</vt:lpstr>
      <vt:lpstr>Mark-Recapture Methods</vt:lpstr>
      <vt:lpstr>Marking Animals -- Fish</vt:lpstr>
      <vt:lpstr>Marking Animals -- Fish</vt:lpstr>
      <vt:lpstr>Marking Animals -- Fish</vt:lpstr>
      <vt:lpstr>Marking Animals -- Fish</vt:lpstr>
      <vt:lpstr>Marking Animals -- Fish</vt:lpstr>
      <vt:lpstr>Mark-Recapture Methods</vt:lpstr>
      <vt:lpstr>Capture History Format</vt:lpstr>
      <vt:lpstr>Capture History Example #1</vt:lpstr>
      <vt:lpstr>Abundance Estimates</vt:lpstr>
      <vt:lpstr>Overall Concept</vt:lpstr>
      <vt:lpstr>Overall Concept</vt:lpstr>
      <vt:lpstr>Capture Data Summary</vt:lpstr>
      <vt:lpstr>Parameter / Statistics Definitions</vt:lpstr>
      <vt:lpstr>Estimation Concept</vt:lpstr>
      <vt:lpstr>Estimation Example</vt:lpstr>
      <vt:lpstr>Method Name</vt:lpstr>
      <vt:lpstr>Lincoln-Petersen is Biased</vt:lpstr>
      <vt:lpstr>Chapman Modification</vt:lpstr>
      <vt:lpstr>Chapman Modification is Unbiased</vt:lpstr>
      <vt:lpstr>Estimation Confidence Intervals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91</cp:revision>
  <dcterms:created xsi:type="dcterms:W3CDTF">2005-12-26T20:44:58Z</dcterms:created>
  <dcterms:modified xsi:type="dcterms:W3CDTF">2021-12-17T15:31:14Z</dcterms:modified>
</cp:coreProperties>
</file>