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7" r:id="rId1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6" autoAdjust="0"/>
  </p:normalViewPr>
  <p:slideViewPr>
    <p:cSldViewPr>
      <p:cViewPr>
        <p:scale>
          <a:sx n="90" d="100"/>
          <a:sy n="90" d="100"/>
        </p:scale>
        <p:origin x="-467" y="1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951BF-0F08-40F7-9597-F53632C63B7D}" type="slidenum">
              <a:rPr lang="en-US"/>
              <a:pPr/>
              <a:t>14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D0BCB-CE41-40C7-B093-6E8B179B9BA4}" type="slidenum">
              <a:rPr lang="en-US"/>
              <a:pPr/>
              <a:t>10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>
                <a:sym typeface="Wingdings" pitchFamily="2" charset="2"/>
              </a:rPr>
              <a:t>Randomly determine which fish are assigned these ages.</a:t>
            </a:r>
            <a:endParaRPr lang="en-US" sz="2000" b="1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2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uiExpand="1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4D7F6F-9FAC-43D4-BB1F-43A4527E257D}" type="slidenum">
              <a:rPr lang="en-US"/>
              <a:pPr/>
              <a:t>11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40-cm </a:t>
            </a:r>
            <a:r>
              <a:rPr lang="en-US" sz="200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>
                <a:sym typeface="Wingdings" pitchFamily="2" charset="2"/>
              </a:rPr>
              <a:t>Extra fish was chosen to be age-3.</a:t>
            </a:r>
          </a:p>
          <a:p>
            <a:pPr marL="228600" indent="-228600">
              <a:buFontTx/>
              <a:buChar char="•"/>
            </a:pPr>
            <a:r>
              <a:rPr lang="en-US" sz="2400">
                <a:sym typeface="Wingdings" pitchFamily="2" charset="2"/>
              </a:rPr>
              <a:t>Randomize age assignments.</a:t>
            </a:r>
            <a:endParaRPr lang="en-US" sz="2000" b="1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36C584-4FD1-4153-A3AF-31D24DC5D5E2}" type="slidenum">
              <a:rPr lang="en-US"/>
              <a:pPr/>
              <a:t>12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50-cm </a:t>
            </a:r>
            <a:r>
              <a:rPr lang="en-US" sz="2000">
                <a:sym typeface="Wingdings" pitchFamily="2" charset="2"/>
              </a:rPr>
              <a:t> 2*0.5 = </a:t>
            </a: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2*0.5 = </a:t>
            </a: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>
                <a:sym typeface="Wingdings" pitchFamily="2" charset="2"/>
              </a:rPr>
              <a:t>Randomize age assignments.</a:t>
            </a:r>
            <a:endParaRPr lang="en-US" sz="2000" b="1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B2BB61-664C-498F-9498-9A77923B17E5}" type="slidenum">
              <a:rPr lang="en-US"/>
              <a:pPr/>
              <a:t>13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– Apply the A-L Key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 the </a:t>
            </a:r>
            <a:r>
              <a:rPr lang="en-US" b="1">
                <a:solidFill>
                  <a:srgbClr val="CC0000"/>
                </a:solidFill>
              </a:rPr>
              <a:t>age.key()</a:t>
            </a:r>
            <a:r>
              <a:rPr lang="en-US"/>
              <a:t> function to assign ages to fish in a length sample given an A-L Key.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008000"/>
                </a:solidFill>
              </a:rPr>
              <a:t>required arguments:</a:t>
            </a:r>
          </a:p>
          <a:p>
            <a:pPr lvl="2">
              <a:lnSpc>
                <a:spcPct val="90000"/>
              </a:lnSpc>
            </a:pPr>
            <a:r>
              <a:rPr lang="en-US"/>
              <a:t>age-length key row proportions table as first argument.</a:t>
            </a:r>
          </a:p>
          <a:p>
            <a:pPr lvl="2">
              <a:lnSpc>
                <a:spcPct val="90000"/>
              </a:lnSpc>
            </a:pPr>
            <a:r>
              <a:rPr lang="en-US"/>
              <a:t>data frame with length sample as second argument.</a:t>
            </a:r>
          </a:p>
          <a:p>
            <a:pPr lvl="2">
              <a:lnSpc>
                <a:spcPct val="90000"/>
              </a:lnSpc>
            </a:pPr>
            <a:r>
              <a:rPr lang="en-US"/>
              <a:t> </a:t>
            </a:r>
            <a:r>
              <a:rPr lang="en-US" b="1">
                <a:solidFill>
                  <a:srgbClr val="CC0000"/>
                </a:solidFill>
              </a:rPr>
              <a:t>cl=</a:t>
            </a:r>
            <a:r>
              <a:rPr lang="en-US"/>
              <a:t> (name or number of column containing the measured lengths)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008000"/>
                </a:solidFill>
              </a:rPr>
              <a:t>optional arguments:</a:t>
            </a:r>
          </a:p>
          <a:p>
            <a:pPr lvl="2">
              <a:lnSpc>
                <a:spcPct val="90000"/>
              </a:lnSpc>
            </a:pPr>
            <a:r>
              <a:rPr lang="en-US"/>
              <a:t> </a:t>
            </a:r>
            <a:r>
              <a:rPr lang="en-US" b="1">
                <a:solidFill>
                  <a:srgbClr val="CC0000"/>
                </a:solidFill>
              </a:rPr>
              <a:t>ca=</a:t>
            </a:r>
            <a:r>
              <a:rPr lang="en-US"/>
              <a:t> (name or number of column that should receive the assigned ages)</a:t>
            </a:r>
          </a:p>
          <a:p>
            <a:pPr lvl="3">
              <a:lnSpc>
                <a:spcPct val="90000"/>
              </a:lnSpc>
            </a:pPr>
            <a:r>
              <a:rPr lang="en-US"/>
              <a:t>if this column does not exist it will be created &amp; called “Age”.</a:t>
            </a:r>
          </a:p>
          <a:p>
            <a:pPr lvl="2">
              <a:lnSpc>
                <a:spcPct val="90000"/>
              </a:lnSpc>
            </a:pPr>
            <a:r>
              <a:rPr lang="en-US" b="1"/>
              <a:t> </a:t>
            </a:r>
            <a:r>
              <a:rPr lang="en-US" b="1">
                <a:solidFill>
                  <a:srgbClr val="CC0000"/>
                </a:solidFill>
              </a:rPr>
              <a:t>type=</a:t>
            </a:r>
            <a:r>
              <a:rPr lang="en-US"/>
              <a:t> (A string indicating the type of randomization)</a:t>
            </a:r>
          </a:p>
          <a:p>
            <a:pPr lvl="3">
              <a:lnSpc>
                <a:spcPct val="90000"/>
              </a:lnSpc>
            </a:pPr>
            <a:r>
              <a:rPr lang="en-US"/>
              <a:t> </a:t>
            </a:r>
            <a:r>
              <a:rPr lang="en-US" b="1">
                <a:solidFill>
                  <a:srgbClr val="CC0000"/>
                </a:solidFill>
              </a:rPr>
              <a:t>type=“SR”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semi-random (</a:t>
            </a:r>
            <a:r>
              <a:rPr lang="en-US" i="1">
                <a:sym typeface="Wingdings" pitchFamily="2" charset="2"/>
              </a:rPr>
              <a:t>default</a:t>
            </a:r>
            <a:r>
              <a:rPr lang="en-US">
                <a:sym typeface="Wingdings" pitchFamily="2" charset="2"/>
              </a:rPr>
              <a:t>, method described here)</a:t>
            </a:r>
          </a:p>
          <a:p>
            <a:pPr lvl="3">
              <a:lnSpc>
                <a:spcPct val="90000"/>
              </a:lnSpc>
            </a:pPr>
            <a:r>
              <a:rPr lang="en-US"/>
              <a:t> </a:t>
            </a:r>
            <a:r>
              <a:rPr lang="en-US" b="1">
                <a:solidFill>
                  <a:srgbClr val="CC0000"/>
                </a:solidFill>
              </a:rPr>
              <a:t>type=“CR”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completely random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2652AF-8E76-4B85-B112-AB6531DE9A28}" type="slidenum">
              <a:rPr lang="en-US"/>
              <a:pPr/>
              <a:t>14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– Apply the A-L Key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943600"/>
          </a:xfrm>
        </p:spPr>
        <p:txBody>
          <a:bodyPr/>
          <a:lstStyle/>
          <a:p>
            <a:r>
              <a:rPr lang="en-US" dirty="0"/>
              <a:t>Demonstration with the age and lengths of spot (</a:t>
            </a:r>
            <a:r>
              <a:rPr lang="en-US" i="1" dirty="0" err="1"/>
              <a:t>Leiostomus</a:t>
            </a:r>
            <a:r>
              <a:rPr lang="en-US" i="1" dirty="0"/>
              <a:t> </a:t>
            </a:r>
            <a:r>
              <a:rPr lang="en-US" i="1" dirty="0" err="1"/>
              <a:t>xanthurus</a:t>
            </a:r>
            <a:r>
              <a:rPr lang="en-US" dirty="0"/>
              <a:t>) from Virginia.</a:t>
            </a:r>
          </a:p>
          <a:p>
            <a:pPr lvl="1"/>
            <a:r>
              <a:rPr lang="en-US" sz="2400" dirty="0"/>
              <a:t>403 fish were collected</a:t>
            </a:r>
          </a:p>
          <a:p>
            <a:pPr lvl="1"/>
            <a:r>
              <a:rPr lang="en-US" sz="2400" dirty="0"/>
              <a:t>as many as 10 per 1-inch length category were aged from </a:t>
            </a:r>
            <a:r>
              <a:rPr lang="en-US" sz="2400" dirty="0" err="1"/>
              <a:t>otolith</a:t>
            </a:r>
            <a:r>
              <a:rPr lang="en-US" sz="2400" dirty="0"/>
              <a:t> thin sections.</a:t>
            </a:r>
          </a:p>
          <a:p>
            <a:pPr lvl="2"/>
            <a:r>
              <a:rPr lang="en-US" sz="2000" dirty="0"/>
              <a:t>72 fish were aged</a:t>
            </a:r>
          </a:p>
          <a:p>
            <a:pPr lvl="1"/>
            <a:r>
              <a:rPr lang="en-US" sz="2400" dirty="0"/>
              <a:t>interested in mean length-at-age and age </a:t>
            </a:r>
            <a:r>
              <a:rPr lang="en-US" sz="2400" dirty="0" smtClean="0"/>
              <a:t>distribution.</a:t>
            </a:r>
            <a:endParaRPr lang="en-US" sz="2400" dirty="0"/>
          </a:p>
          <a:p>
            <a:pPr lvl="1"/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Examine Handout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Summarize()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lencat</a:t>
            </a:r>
            <a:r>
              <a:rPr lang="en-US" sz="2400" dirty="0" smtClean="0"/>
              <a:t>()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table()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prop.table</a:t>
            </a:r>
            <a:r>
              <a:rPr lang="en-US" sz="2400" dirty="0" smtClean="0"/>
              <a:t>()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ageKey</a:t>
            </a:r>
            <a:r>
              <a:rPr lang="en-US" sz="2400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5888E3-B8E8-4C53-9E6E-5423BC2674CB}" type="slidenum">
              <a:rPr lang="en-US"/>
              <a:pPr/>
              <a:t>15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r>
              <a:rPr lang="en-US"/>
              <a:t>Lengths in age sample should cover range of lengths in length sample.</a:t>
            </a:r>
          </a:p>
          <a:p>
            <a:endParaRPr lang="en-US" sz="1600"/>
          </a:p>
          <a:p>
            <a:r>
              <a:rPr lang="en-US"/>
              <a:t>Age sample and length sample must be from the same population.</a:t>
            </a:r>
          </a:p>
          <a:p>
            <a:pPr lvl="1"/>
            <a:r>
              <a:rPr lang="en-US"/>
              <a:t>typically age sample is a subsample</a:t>
            </a:r>
          </a:p>
          <a:p>
            <a:pPr lvl="1"/>
            <a:endParaRPr lang="en-US" sz="1600"/>
          </a:p>
          <a:p>
            <a:r>
              <a:rPr lang="en-US"/>
              <a:t>“Extra” effort should be put in age, not length, sample.</a:t>
            </a:r>
          </a:p>
          <a:p>
            <a:endParaRPr lang="en-US" sz="1600"/>
          </a:p>
          <a:p>
            <a:r>
              <a:rPr lang="en-US"/>
              <a:t>Combine age sample and age-assigned length sample for further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F8390C-9E5B-4341-8546-9554B2186435}" type="slidenum">
              <a:rPr lang="en-US"/>
              <a:pPr/>
              <a:t>2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r>
              <a:rPr lang="en-US" dirty="0"/>
              <a:t>Many stock parameters are </a:t>
            </a:r>
            <a:r>
              <a:rPr lang="en-US" dirty="0" smtClean="0"/>
              <a:t>annual </a:t>
            </a:r>
            <a:r>
              <a:rPr lang="en-US" dirty="0"/>
              <a:t>rates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e.g., growth &amp; mortality (components of yield)  </a:t>
            </a:r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“</a:t>
            </a:r>
            <a:r>
              <a:rPr lang="en-US" dirty="0"/>
              <a:t>time” must be recorded.</a:t>
            </a:r>
          </a:p>
          <a:p>
            <a:pPr lvl="1"/>
            <a:r>
              <a:rPr lang="en-US" dirty="0" smtClean="0"/>
              <a:t>Usually as </a:t>
            </a:r>
            <a:r>
              <a:rPr lang="en-US" dirty="0"/>
              <a:t>the age of the fish.</a:t>
            </a:r>
          </a:p>
          <a:p>
            <a:endParaRPr lang="en-US" sz="1400" dirty="0"/>
          </a:p>
          <a:p>
            <a:r>
              <a:rPr lang="en-US" dirty="0" smtClean="0"/>
              <a:t>Age </a:t>
            </a:r>
            <a:r>
              <a:rPr lang="en-US" dirty="0"/>
              <a:t>assessment is vitally </a:t>
            </a:r>
            <a:r>
              <a:rPr lang="en-US" dirty="0" smtClean="0"/>
              <a:t>important.</a:t>
            </a:r>
          </a:p>
          <a:p>
            <a:endParaRPr lang="en-US" sz="1400" dirty="0" smtClean="0"/>
          </a:p>
          <a:p>
            <a:r>
              <a:rPr lang="en-US" dirty="0" smtClean="0"/>
              <a:t>It is also </a:t>
            </a:r>
            <a:r>
              <a:rPr lang="en-US" b="1" dirty="0" smtClean="0">
                <a:solidFill>
                  <a:srgbClr val="FF0000"/>
                </a:solidFill>
              </a:rPr>
              <a:t>EXPENSIVE!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65A013-F5DB-429E-A665-33788405F237}" type="slidenum">
              <a:rPr lang="en-US"/>
              <a:pPr/>
              <a:t>3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Overall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Have 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Measure length on all fish.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Choose a portion of sample to assign age.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Called the </a:t>
            </a:r>
            <a:r>
              <a:rPr lang="en-US" sz="2400" b="1" i="1" dirty="0">
                <a:solidFill>
                  <a:schemeClr val="accent2"/>
                </a:solidFill>
              </a:rPr>
              <a:t>age sample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Fish chosen either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 proportion to the number of fish in each length category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as a fixed number per each length category (more common)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Fish that are not aged are called the </a:t>
            </a:r>
            <a:r>
              <a:rPr lang="en-US" sz="2400" b="1" i="1" dirty="0">
                <a:solidFill>
                  <a:schemeClr val="accent2"/>
                </a:solidFill>
              </a:rPr>
              <a:t>length sample.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 from fish in age sample.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two-way contingency table called an </a:t>
            </a:r>
            <a:r>
              <a:rPr lang="en-US" sz="2400" b="1" i="1" dirty="0">
                <a:solidFill>
                  <a:schemeClr val="accent2"/>
                </a:solidFill>
              </a:rPr>
              <a:t>age-length key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“Assign” age to </a:t>
            </a:r>
            <a:r>
              <a:rPr lang="en-US" sz="2800" dirty="0"/>
              <a:t>fish in length sample with age-length key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1E57B7-DAF3-4AB9-8732-91B2F2854C8D}" type="slidenum">
              <a:rPr lang="en-US"/>
              <a:pPr/>
              <a:t>4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/>
              <a:t>Make raw contingency table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>
                <a:latin typeface="Courier New" pitchFamily="49" charset="0"/>
              </a:rPr>
              <a:t>LCat 1 2 3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50 </a:t>
            </a:r>
            <a:endParaRPr lang="en-US" sz="2000" b="1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/>
              <a:t>Convert to row-proportions table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>
                <a:latin typeface="Courier New" pitchFamily="49" charset="0"/>
              </a:rPr>
              <a:t>LCat    1    2    3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6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6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uiExpand="1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3D439A-DCD9-4E5E-8CD7-849C64096C46}" type="slidenum">
              <a:rPr lang="en-US"/>
              <a:pPr/>
              <a:t>5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/>
              <a:t>Age-Length Key (as a reminder)</a:t>
            </a:r>
          </a:p>
          <a:p>
            <a:pPr lvl="2"/>
            <a:r>
              <a:rPr lang="en-US" sz="2000">
                <a:latin typeface="Courier New" pitchFamily="49" charset="0"/>
              </a:rPr>
              <a:t>      	     </a:t>
            </a:r>
            <a:r>
              <a:rPr lang="en-US" sz="2000" b="1">
                <a:latin typeface="Courier New" pitchFamily="49" charset="0"/>
              </a:rPr>
              <a:t>Age</a:t>
            </a:r>
          </a:p>
          <a:p>
            <a:pPr lvl="2"/>
            <a:r>
              <a:rPr lang="en-US" sz="20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20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20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20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20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9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/>
              <a:t>Use 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228600" indent="-228600">
              <a:buFontTx/>
              <a:buChar char="•"/>
            </a:pPr>
            <a:r>
              <a:rPr lang="en-US" sz="2400"/>
              <a:t>Create length distribution</a:t>
            </a:r>
          </a:p>
          <a:p>
            <a:pPr lvl="2"/>
            <a:r>
              <a:rPr lang="en-US" sz="20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2000" b="1">
                <a:latin typeface="Courier New" pitchFamily="49" charset="0"/>
              </a:rPr>
              <a:t>Freq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uiExpand="1" build="allAtOnce"/>
      <p:bldP spid="266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2FBCA2-DC12-489A-8DEE-2D3933F02CE1}" type="slidenum">
              <a:rPr lang="en-US"/>
              <a:pPr/>
              <a:t>6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20-cm </a:t>
            </a:r>
            <a:r>
              <a:rPr lang="en-US" sz="200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>
                <a:sym typeface="Wingdings" pitchFamily="2" charset="2"/>
              </a:rPr>
              <a:t>Randomly determine which fish are assigned these ages.</a:t>
            </a:r>
            <a:endParaRPr lang="en-US" sz="240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7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7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7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uiExpand="1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98EF58-326E-429A-B854-18BC31B976B5}" type="slidenum">
              <a:rPr lang="en-US"/>
              <a:pPr/>
              <a:t>7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uiExpand="1" build="allAtOnce"/>
      <p:bldP spid="268298" grpId="0" animBg="1"/>
      <p:bldP spid="2682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2D94B8-431E-474F-B1E3-7162F38B602B}" type="slidenum">
              <a:rPr lang="en-US"/>
              <a:pPr/>
              <a:t>8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Fractionation</a:t>
            </a:r>
          </a:p>
          <a:p>
            <a:pPr lvl="1"/>
            <a:r>
              <a:rPr lang="en-US" dirty="0"/>
              <a:t>When </a:t>
            </a:r>
            <a:r>
              <a:rPr lang="en-US" dirty="0" smtClean="0"/>
              <a:t>a </a:t>
            </a:r>
            <a:r>
              <a:rPr lang="en-US" dirty="0"/>
              <a:t>fraction of a fish </a:t>
            </a:r>
            <a:r>
              <a:rPr lang="en-US" dirty="0" smtClean="0"/>
              <a:t>should </a:t>
            </a:r>
            <a:r>
              <a:rPr lang="en-US" dirty="0"/>
              <a:t>be assigned a given age.</a:t>
            </a:r>
          </a:p>
          <a:p>
            <a:pPr lvl="1"/>
            <a:endParaRPr lang="en-US" dirty="0"/>
          </a:p>
          <a:p>
            <a:r>
              <a:rPr lang="en-US" dirty="0"/>
              <a:t>Handling fractionation</a:t>
            </a:r>
          </a:p>
          <a:p>
            <a:pPr lvl="1"/>
            <a:r>
              <a:rPr lang="en-US" dirty="0"/>
              <a:t>Round 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dirty="0"/>
              <a:t>For remaining number of </a:t>
            </a:r>
            <a:r>
              <a:rPr lang="en-US" dirty="0" smtClean="0"/>
              <a:t>fish, </a:t>
            </a:r>
            <a:r>
              <a:rPr lang="en-US" dirty="0"/>
              <a:t>choose random ages in proportion to </a:t>
            </a:r>
            <a:r>
              <a:rPr lang="en-US" dirty="0" smtClean="0"/>
              <a:t>the proportion in </a:t>
            </a:r>
            <a:r>
              <a:rPr lang="en-US" dirty="0"/>
              <a:t>each 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E803A-7A9E-4A3E-B5B3-E23AFA897A04}" type="slidenum">
              <a:rPr lang="en-US"/>
              <a:pPr/>
              <a:t>9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/>
              <a:t>Handling fractionation</a:t>
            </a:r>
          </a:p>
          <a:p>
            <a:pPr lvl="1"/>
            <a:r>
              <a:rPr lang="en-US"/>
              <a:t>Round all values down to integers.</a:t>
            </a:r>
          </a:p>
          <a:p>
            <a:pPr lvl="2"/>
            <a:r>
              <a:rPr lang="en-US"/>
              <a:t>30-cm </a:t>
            </a:r>
            <a:r>
              <a:rPr lang="en-US">
                <a:sym typeface="Wingdings" pitchFamily="2" charset="2"/>
              </a:rPr>
              <a:t> 3*0.25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>
                <a:sym typeface="Wingdings" pitchFamily="2" charset="2"/>
              </a:rPr>
              <a:t>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>
                <a:sym typeface="Wingdings" pitchFamily="2" charset="2"/>
              </a:rPr>
              <a:t> age-1</a:t>
            </a:r>
          </a:p>
          <a:p>
            <a:pPr lvl="2"/>
            <a:r>
              <a:rPr lang="en-US">
                <a:sym typeface="Wingdings" pitchFamily="2" charset="2"/>
              </a:rPr>
              <a:t>            3*0.5  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>
                <a:sym typeface="Wingdings" pitchFamily="2" charset="2"/>
              </a:rPr>
              <a:t>  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age-2</a:t>
            </a:r>
          </a:p>
          <a:p>
            <a:pPr lvl="2"/>
            <a:r>
              <a:rPr lang="en-US">
                <a:sym typeface="Wingdings" pitchFamily="2" charset="2"/>
              </a:rPr>
              <a:t>            3*0.25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>
                <a:sym typeface="Wingdings" pitchFamily="2" charset="2"/>
              </a:rPr>
              <a:t>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>
                <a:sym typeface="Wingdings" pitchFamily="2" charset="2"/>
              </a:rPr>
              <a:t> age-3</a:t>
            </a:r>
          </a:p>
          <a:p>
            <a:pPr lvl="2"/>
            <a:endParaRPr lang="en-US" sz="1000"/>
          </a:p>
          <a:p>
            <a:pPr lvl="1"/>
            <a:r>
              <a:rPr lang="en-US"/>
              <a:t>For remaining number of fish ...</a:t>
            </a:r>
          </a:p>
          <a:p>
            <a:pPr lvl="2"/>
            <a:r>
              <a:rPr lang="en-US"/>
              <a:t>two ages must be chosen such that age-1 has 25% chance, age-2 has 50% chance, and age-3 has 25% chance of being selected.</a:t>
            </a:r>
          </a:p>
          <a:p>
            <a:pPr lvl="2"/>
            <a:r>
              <a:rPr lang="en-US"/>
              <a:t>e.g., 2, 1 was chosen</a:t>
            </a:r>
          </a:p>
          <a:p>
            <a:pPr lvl="2"/>
            <a:r>
              <a:rPr lang="en-US"/>
              <a:t>thus, randomly assign </a:t>
            </a:r>
            <a:r>
              <a:rPr lang="en-US">
                <a:solidFill>
                  <a:srgbClr val="CC0000"/>
                </a:solidFill>
              </a:rPr>
              <a:t>1</a:t>
            </a:r>
            <a:r>
              <a:rPr lang="en-US"/>
              <a:t> age-1, </a:t>
            </a:r>
            <a:r>
              <a:rPr lang="en-US">
                <a:solidFill>
                  <a:srgbClr val="CC0000"/>
                </a:solidFill>
              </a:rPr>
              <a:t>2</a:t>
            </a:r>
            <a:r>
              <a:rPr lang="en-US"/>
              <a:t> age-2, &amp; </a:t>
            </a:r>
            <a:r>
              <a:rPr lang="en-US">
                <a:solidFill>
                  <a:srgbClr val="CC0000"/>
                </a:solidFill>
              </a:rPr>
              <a:t>0</a:t>
            </a:r>
            <a:r>
              <a:rPr lang="en-US"/>
              <a:t> age-3 for fish in the 30-cm length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4044</TotalTime>
  <Words>1242</Words>
  <Application>Microsoft Office PowerPoint</Application>
  <PresentationFormat>On-screen Show (4:3)</PresentationFormat>
  <Paragraphs>529</Paragraphs>
  <Slides>15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Age Length Key</vt:lpstr>
      <vt:lpstr>Importance</vt:lpstr>
      <vt:lpstr>Concept – Overall</vt:lpstr>
      <vt:lpstr>Concept – Age-Length Key</vt:lpstr>
      <vt:lpstr>Concept – Age-Length Key</vt:lpstr>
      <vt:lpstr>Concept – Age-Length Key</vt:lpstr>
      <vt:lpstr>Concept – Age-Length Key</vt:lpstr>
      <vt:lpstr>Age-Length Key – Fractionation</vt:lpstr>
      <vt:lpstr>Age-Length Key – Fractionation</vt:lpstr>
      <vt:lpstr>Concept – Age-Length Key</vt:lpstr>
      <vt:lpstr>Concept – Age-Length Key</vt:lpstr>
      <vt:lpstr>Concept – Age-Length Key</vt:lpstr>
      <vt:lpstr>How – Apply the A-L Key</vt:lpstr>
      <vt:lpstr>How – Apply the A-L Key</vt:lpstr>
      <vt:lpstr>Utility</vt:lpstr>
    </vt:vector>
  </TitlesOfParts>
  <Company>Northland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75</cp:revision>
  <dcterms:created xsi:type="dcterms:W3CDTF">2005-12-26T20:44:58Z</dcterms:created>
  <dcterms:modified xsi:type="dcterms:W3CDTF">2011-10-03T13:27:14Z</dcterms:modified>
</cp:coreProperties>
</file>