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9" r:id="rId2"/>
    <p:sldId id="275" r:id="rId3"/>
    <p:sldId id="299" r:id="rId4"/>
    <p:sldId id="300" r:id="rId5"/>
    <p:sldId id="301" r:id="rId6"/>
    <p:sldId id="302" r:id="rId7"/>
    <p:sldId id="303" r:id="rId8"/>
    <p:sldId id="278" r:id="rId9"/>
    <p:sldId id="279" r:id="rId10"/>
    <p:sldId id="280" r:id="rId11"/>
    <p:sldId id="281" r:id="rId12"/>
    <p:sldId id="282" r:id="rId13"/>
    <p:sldId id="304" r:id="rId14"/>
    <p:sldId id="305" r:id="rId15"/>
    <p:sldId id="306" r:id="rId16"/>
    <p:sldId id="307" r:id="rId17"/>
    <p:sldId id="308" r:id="rId18"/>
    <p:sldId id="309" r:id="rId19"/>
    <p:sldId id="296" r:id="rId20"/>
    <p:sldId id="310" r:id="rId21"/>
    <p:sldId id="311" r:id="rId22"/>
    <p:sldId id="31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81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8066A-743C-4852-ADA7-0E3A239093B5}" type="slidenum">
              <a:rPr lang="en-US"/>
              <a:pPr/>
              <a:t>19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Marking &amp; Tagging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25763-5976-4F83-933B-0A94EAE3513D}" type="slidenum">
              <a:rPr lang="en-US"/>
              <a:pPr/>
              <a:t>1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/>
              <a:t>Constructed from hypergeometric distribution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One is 95% confident that the population size is between 31 and 88 individuals.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1447800"/>
            <a:ext cx="4264025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3124200" y="3440113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3600450" y="3429000"/>
            <a:ext cx="0" cy="1371600"/>
          </a:xfrm>
          <a:prstGeom prst="line">
            <a:avLst/>
          </a:prstGeom>
          <a:noFill/>
          <a:ln w="19050" cap="rnd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>
            <a:off x="5638800" y="3433763"/>
            <a:ext cx="0" cy="1371600"/>
          </a:xfrm>
          <a:prstGeom prst="line">
            <a:avLst/>
          </a:prstGeom>
          <a:noFill/>
          <a:ln w="19050" cap="rnd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2797175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352800" y="47561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5365750" y="47561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51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  <p:bldP spid="325637" grpId="0" animBg="1"/>
      <p:bldP spid="325638" grpId="0" animBg="1"/>
      <p:bldP spid="325639" grpId="0" animBg="1"/>
      <p:bldP spid="325640" grpId="0"/>
      <p:bldP spid="325641" grpId="0"/>
      <p:bldP spid="3256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ADE0D-0962-43AD-BB3D-48D38325EBD0}" type="slidenum">
              <a:rPr lang="en-US"/>
              <a:pPr/>
              <a:t>10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290513" indent="-290513"/>
            <a:r>
              <a:rPr lang="en-US" b="1"/>
              <a:t>Mortality (constant for marked/unmarked)</a:t>
            </a:r>
          </a:p>
          <a:p>
            <a:pPr marL="623888" lvl="1" indent="-219075"/>
            <a:r>
              <a:rPr lang="en-US"/>
              <a:t>N</a:t>
            </a:r>
            <a:r>
              <a:rPr lang="en-US" baseline="-25000"/>
              <a:t>1</a:t>
            </a:r>
            <a:r>
              <a:rPr lang="en-US"/>
              <a:t>&gt;N</a:t>
            </a:r>
            <a:r>
              <a:rPr lang="en-US" baseline="-25000"/>
              <a:t>2</a:t>
            </a:r>
            <a:r>
              <a:rPr lang="en-US"/>
              <a:t>, number marked decreases at same rate</a:t>
            </a:r>
          </a:p>
          <a:p>
            <a:pPr lvl="2"/>
            <a:r>
              <a:rPr lang="en-US"/>
              <a:t>m/n = M/N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estimate unbiased</a:t>
            </a:r>
            <a:endParaRPr lang="en-US"/>
          </a:p>
          <a:p>
            <a:pPr lvl="2"/>
            <a:r>
              <a:rPr lang="en-US"/>
              <a:t>m/n &lt; M/N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estimate biased high</a:t>
            </a:r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3886200" y="3144838"/>
            <a:ext cx="2498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mortality</a:t>
            </a:r>
          </a:p>
        </p:txBody>
      </p:sp>
      <p:pic>
        <p:nvPicPr>
          <p:cNvPr id="3389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854075" y="598805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</a:t>
            </a:r>
            <a:r>
              <a:rPr lang="en-US" sz="1600" baseline="-25000" dirty="0">
                <a:solidFill>
                  <a:srgbClr val="CC0000"/>
                </a:solidFill>
              </a:rPr>
              <a:t>1</a:t>
            </a:r>
            <a:r>
              <a:rPr lang="en-US" sz="1600" dirty="0">
                <a:solidFill>
                  <a:srgbClr val="CC0000"/>
                </a:solidFill>
              </a:rPr>
              <a:t>: 16/50 = 0.32</a:t>
            </a:r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4175125" y="594995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</a:t>
            </a:r>
            <a:r>
              <a:rPr lang="en-US" sz="1600" baseline="-25000" dirty="0">
                <a:solidFill>
                  <a:srgbClr val="CC0000"/>
                </a:solidFill>
              </a:rPr>
              <a:t>2</a:t>
            </a:r>
            <a:r>
              <a:rPr lang="en-US" sz="1600" dirty="0">
                <a:solidFill>
                  <a:srgbClr val="CC0000"/>
                </a:solidFill>
              </a:rPr>
              <a:t>: 16/25 = 0.64</a:t>
            </a:r>
          </a:p>
        </p:txBody>
      </p:sp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6686550" y="4235450"/>
            <a:ext cx="169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m/n: 8/25 = 0.32</a:t>
            </a:r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 flipH="1">
            <a:off x="2743200" y="4419600"/>
            <a:ext cx="3886200" cy="167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 flipH="1">
            <a:off x="5943600" y="4419600"/>
            <a:ext cx="685800" cy="1524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1158875" y="3144838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23304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2574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0" grpId="0"/>
      <p:bldP spid="338956" grpId="0"/>
      <p:bldP spid="338957" grpId="0"/>
      <p:bldP spid="338958" grpId="0" animBg="1"/>
      <p:bldP spid="338959" grpId="0" animBg="1"/>
      <p:bldP spid="17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6D8142-01F1-417B-93BD-E5C0928EEB0D}" type="slidenum">
              <a:rPr lang="en-US"/>
              <a:pPr/>
              <a:t>11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/>
              <a:t>Mortality on marked fish</a:t>
            </a:r>
          </a:p>
          <a:p>
            <a:pPr marL="623888" lvl="1" indent="-219075"/>
            <a:r>
              <a:rPr lang="en-US"/>
              <a:t>N</a:t>
            </a:r>
            <a:r>
              <a:rPr lang="en-US" baseline="-25000"/>
              <a:t>1</a:t>
            </a:r>
            <a:r>
              <a:rPr lang="en-US"/>
              <a:t>&gt;N</a:t>
            </a:r>
            <a:r>
              <a:rPr lang="en-US" baseline="-25000"/>
              <a:t>2</a:t>
            </a:r>
            <a:r>
              <a:rPr lang="en-US"/>
              <a:t>, number of marks also decrease</a:t>
            </a:r>
          </a:p>
          <a:p>
            <a:pPr lvl="2"/>
            <a:r>
              <a:rPr lang="en-US"/>
              <a:t>m/n &lt; M/N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estimate biased high</a:t>
            </a:r>
            <a:endParaRPr lang="en-US"/>
          </a:p>
          <a:p>
            <a:pPr lvl="2"/>
            <a:r>
              <a:rPr lang="en-US"/>
              <a:t>m/n &lt; M/N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estimate biased high</a:t>
            </a:r>
          </a:p>
        </p:txBody>
      </p:sp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352800" y="3124200"/>
            <a:ext cx="3863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marked mortality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922337" y="598805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M/N</a:t>
            </a:r>
            <a:r>
              <a:rPr lang="en-US" sz="1600" baseline="-25000">
                <a:solidFill>
                  <a:srgbClr val="CC0000"/>
                </a:solidFill>
              </a:rPr>
              <a:t>1</a:t>
            </a:r>
            <a:r>
              <a:rPr lang="en-US" sz="1600">
                <a:solidFill>
                  <a:srgbClr val="CC0000"/>
                </a:solidFill>
              </a:rPr>
              <a:t>: 16/50 = 0.32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4251325" y="5929312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M/N</a:t>
            </a:r>
            <a:r>
              <a:rPr lang="en-US" sz="1600" baseline="-25000">
                <a:solidFill>
                  <a:srgbClr val="CC0000"/>
                </a:solidFill>
              </a:rPr>
              <a:t>2</a:t>
            </a:r>
            <a:r>
              <a:rPr lang="en-US" sz="1600">
                <a:solidFill>
                  <a:srgbClr val="CC0000"/>
                </a:solidFill>
              </a:rPr>
              <a:t>: 16/42 = 0.38</a:t>
            </a:r>
          </a:p>
        </p:txBody>
      </p:sp>
      <p:pic>
        <p:nvPicPr>
          <p:cNvPr id="33997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9979" name="Line 11"/>
          <p:cNvSpPr>
            <a:spLocks noChangeShapeType="1"/>
          </p:cNvSpPr>
          <p:nvPr/>
        </p:nvSpPr>
        <p:spPr bwMode="auto">
          <a:xfrm flipH="1">
            <a:off x="2743200" y="4419600"/>
            <a:ext cx="3886200" cy="167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 flipH="1">
            <a:off x="5943600" y="4419600"/>
            <a:ext cx="685800" cy="1524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6686550" y="4235450"/>
            <a:ext cx="169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m/n: 8/42 = 0.19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1227137" y="3144838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1382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/>
      <p:bldP spid="339977" grpId="0"/>
      <p:bldP spid="339979" grpId="0" animBg="1"/>
      <p:bldP spid="339980" grpId="0" animBg="1"/>
      <p:bldP spid="339981" grpId="0"/>
      <p:bldP spid="17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A1A83-7F01-4795-8435-A00AF9B06F9D}" type="slidenum">
              <a:rPr lang="en-US"/>
              <a:pPr/>
              <a:t>12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/>
              <a:t>Tag loss</a:t>
            </a:r>
          </a:p>
          <a:p>
            <a:pPr marL="623888" lvl="1" indent="-219075"/>
            <a:r>
              <a:rPr lang="en-US"/>
              <a:t>N</a:t>
            </a:r>
            <a:r>
              <a:rPr lang="en-US" baseline="-25000"/>
              <a:t>1</a:t>
            </a:r>
            <a:r>
              <a:rPr lang="en-US"/>
              <a:t>=N</a:t>
            </a:r>
            <a:r>
              <a:rPr lang="en-US" baseline="-25000"/>
              <a:t>2</a:t>
            </a:r>
            <a:r>
              <a:rPr lang="en-US"/>
              <a:t>, marks decrease</a:t>
            </a:r>
          </a:p>
          <a:p>
            <a:pPr lvl="2"/>
            <a:r>
              <a:rPr lang="en-US"/>
              <a:t>m/n &lt; M/N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estimate biased high</a:t>
            </a:r>
            <a:endParaRPr lang="en-US"/>
          </a:p>
          <a:p>
            <a:pPr lvl="2"/>
            <a:r>
              <a:rPr lang="en-US"/>
              <a:t>m/n &lt; M/N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estimate biased high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3841750" y="3168650"/>
            <a:ext cx="255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Tag Loss</a:t>
            </a:r>
          </a:p>
        </p:txBody>
      </p:sp>
      <p:pic>
        <p:nvPicPr>
          <p:cNvPr id="3410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914400" y="598805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M/N</a:t>
            </a:r>
            <a:r>
              <a:rPr lang="en-US" sz="1600" baseline="-25000">
                <a:solidFill>
                  <a:srgbClr val="CC0000"/>
                </a:solidFill>
              </a:rPr>
              <a:t>1</a:t>
            </a:r>
            <a:r>
              <a:rPr lang="en-US" sz="1600">
                <a:solidFill>
                  <a:srgbClr val="CC0000"/>
                </a:solidFill>
              </a:rPr>
              <a:t>: 16/50 = 0.32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130675" y="598805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M/N</a:t>
            </a:r>
            <a:r>
              <a:rPr lang="en-US" sz="1600" baseline="-25000">
                <a:solidFill>
                  <a:srgbClr val="CC0000"/>
                </a:solidFill>
              </a:rPr>
              <a:t>2</a:t>
            </a:r>
            <a:r>
              <a:rPr lang="en-US" sz="1600">
                <a:solidFill>
                  <a:srgbClr val="CC0000"/>
                </a:solidFill>
              </a:rPr>
              <a:t>: 16/50 = 0.32</a:t>
            </a: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flipH="1">
            <a:off x="2743200" y="4343400"/>
            <a:ext cx="3962400" cy="1752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5943600" y="4343400"/>
            <a:ext cx="762000" cy="167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6686550" y="4159250"/>
            <a:ext cx="169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m/n: 8/50 = 0.16</a:t>
            </a:r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1219200" y="3144838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9693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/>
      <p:bldP spid="341004" grpId="0"/>
      <p:bldP spid="341005" grpId="0" animBg="1"/>
      <p:bldP spid="341006" grpId="0" animBg="1"/>
      <p:bldP spid="341007" grpId="0"/>
      <p:bldP spid="17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D998-6609-4022-84FC-27B991B12133}" type="slidenum">
              <a:rPr lang="en-US"/>
              <a:pPr/>
              <a:t>13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/>
              <a:t>Increased catchability of marked fish (i.e., “trap happiness”)</a:t>
            </a:r>
          </a:p>
          <a:p>
            <a:pPr marL="623888" lvl="1" indent="-219075"/>
            <a:r>
              <a:rPr lang="en-US"/>
              <a:t>N</a:t>
            </a:r>
            <a:r>
              <a:rPr lang="en-US" baseline="-25000"/>
              <a:t>1</a:t>
            </a:r>
            <a:r>
              <a:rPr lang="en-US"/>
              <a:t>=N</a:t>
            </a:r>
            <a:r>
              <a:rPr lang="en-US" baseline="-25000"/>
              <a:t>2</a:t>
            </a:r>
            <a:r>
              <a:rPr lang="en-US"/>
              <a:t>, marks same but appear higher</a:t>
            </a:r>
          </a:p>
          <a:p>
            <a:pPr lvl="2"/>
            <a:r>
              <a:rPr lang="en-US"/>
              <a:t>m/n &gt; M/N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estimate biased low</a:t>
            </a:r>
            <a:endParaRPr lang="en-US"/>
          </a:p>
          <a:p>
            <a:pPr lvl="2"/>
            <a:r>
              <a:rPr lang="en-US"/>
              <a:t>m/n &gt; M/N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estimate biased low</a:t>
            </a:r>
          </a:p>
          <a:p>
            <a:pPr lvl="2"/>
            <a:endParaRPr lang="en-US">
              <a:sym typeface="Wingdings" pitchFamily="2" charset="2"/>
            </a:endParaRPr>
          </a:p>
          <a:p>
            <a:pPr marL="290513" indent="-290513"/>
            <a:r>
              <a:rPr lang="en-US" b="1"/>
              <a:t>Decreased catchability of marked fish (i.e., “trap shyness”)</a:t>
            </a:r>
          </a:p>
          <a:p>
            <a:pPr marL="623888" lvl="1" indent="-219075"/>
            <a:r>
              <a:rPr lang="en-US"/>
              <a:t>N</a:t>
            </a:r>
            <a:r>
              <a:rPr lang="en-US" baseline="-25000"/>
              <a:t>1</a:t>
            </a:r>
            <a:r>
              <a:rPr lang="en-US"/>
              <a:t>=N</a:t>
            </a:r>
            <a:r>
              <a:rPr lang="en-US" baseline="-25000"/>
              <a:t>2</a:t>
            </a:r>
            <a:r>
              <a:rPr lang="en-US"/>
              <a:t>, marks same but appear lower</a:t>
            </a:r>
          </a:p>
          <a:p>
            <a:pPr lvl="2"/>
            <a:r>
              <a:rPr lang="en-US"/>
              <a:t>m/n &lt; M/N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estimate biased high</a:t>
            </a:r>
            <a:endParaRPr lang="en-US"/>
          </a:p>
          <a:p>
            <a:pPr lvl="2"/>
            <a:r>
              <a:rPr lang="en-US"/>
              <a:t>m/n &lt; M/N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estimate biased high</a:t>
            </a:r>
          </a:p>
        </p:txBody>
      </p:sp>
    </p:spTree>
    <p:extLst>
      <p:ext uri="{BB962C8B-B14F-4D97-AF65-F5344CB8AC3E}">
        <p14:creationId xmlns:p14="http://schemas.microsoft.com/office/powerpoint/2010/main" val="85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20EDF-4BD3-4D0F-B64B-BFFBA4694FAC}" type="slidenum">
              <a:rPr lang="en-US"/>
              <a:pPr/>
              <a:t>14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Data Definitions</a:t>
            </a:r>
          </a:p>
        </p:txBody>
      </p:sp>
      <p:sp>
        <p:nvSpPr>
          <p:cNvPr id="321719" name="Rectangle 18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257800"/>
          </a:xfrm>
        </p:spPr>
        <p:txBody>
          <a:bodyPr/>
          <a:lstStyle/>
          <a:p>
            <a:pPr marL="234950" indent="-234950"/>
            <a:r>
              <a:rPr lang="en-US" b="1" i="1" dirty="0"/>
              <a:t>Definitions</a:t>
            </a:r>
          </a:p>
          <a:p>
            <a:pPr marL="1081088" lvl="1" indent="-731838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k </a:t>
            </a:r>
            <a:r>
              <a:rPr lang="en-US" dirty="0"/>
              <a:t>= number of samples in study</a:t>
            </a:r>
          </a:p>
          <a:p>
            <a:pPr marL="1081088" lvl="1" indent="-731838"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/>
              <a:t> = number of fish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</a:t>
            </a:r>
          </a:p>
          <a:p>
            <a:pPr marL="1081088" lvl="1" indent="-731838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= number of marked fish in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sample. 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= 0</a:t>
            </a:r>
          </a:p>
          <a:p>
            <a:pPr marL="1081088" lvl="1" indent="-731838">
              <a:buFontTx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= number of marked fish returned to the population after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sample.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 = 0</a:t>
            </a:r>
          </a:p>
          <a:p>
            <a:pPr marL="1081088" lvl="1" indent="-731838">
              <a:buFontTx/>
              <a:buNone/>
            </a:pP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/>
              <a:t> = number marked in population just prior to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sample.  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2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D3DB59-5C7B-4055-BB0C-C01017A946D2}" type="slidenum">
              <a:rPr lang="en-US"/>
              <a:pPr/>
              <a:t>15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Summary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767806" cy="4343400"/>
          </a:xfrm>
        </p:spPr>
        <p:txBody>
          <a:bodyPr/>
          <a:lstStyle/>
          <a:p>
            <a:pPr marL="234950" indent="-234950">
              <a:lnSpc>
                <a:spcPct val="90000"/>
              </a:lnSpc>
            </a:pPr>
            <a:r>
              <a:rPr lang="en-US" dirty="0"/>
              <a:t>What is k?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n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n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n</a:t>
            </a:r>
            <a:r>
              <a:rPr lang="en-US" baseline="-25000" dirty="0"/>
              <a:t>3</a:t>
            </a:r>
            <a:r>
              <a:rPr lang="en-US" dirty="0"/>
              <a:t>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m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m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  <a:p>
            <a:pPr marL="234950" indent="-234950">
              <a:lnSpc>
                <a:spcPct val="90000"/>
              </a:lnSpc>
            </a:pPr>
            <a:r>
              <a:rPr lang="en-US" dirty="0"/>
              <a:t>What is m</a:t>
            </a:r>
            <a:r>
              <a:rPr lang="en-US" baseline="-25000" dirty="0"/>
              <a:t>3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593725" y="990600"/>
            <a:ext cx="7204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$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caphist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001  010  011  100  101  110  111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8    9    3    6    3    6    1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4840287" y="2895600"/>
            <a:ext cx="26177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What </a:t>
            </a:r>
            <a:r>
              <a:rPr lang="en-US" sz="3200" b="0" dirty="0"/>
              <a:t>is R</a:t>
            </a:r>
            <a:r>
              <a:rPr lang="en-US" sz="3200" b="0" baseline="-25000" dirty="0"/>
              <a:t>1</a:t>
            </a:r>
            <a:r>
              <a:rPr lang="en-US" sz="3200" b="0" dirty="0"/>
              <a:t>?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What is R</a:t>
            </a:r>
            <a:r>
              <a:rPr lang="en-US" sz="3200" b="0" baseline="-25000" dirty="0"/>
              <a:t>2</a:t>
            </a:r>
            <a:r>
              <a:rPr lang="en-US" sz="3200" b="0" dirty="0"/>
              <a:t>?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What is R</a:t>
            </a:r>
            <a:r>
              <a:rPr lang="en-US" sz="3200" b="0" baseline="-25000" dirty="0"/>
              <a:t>3</a:t>
            </a:r>
            <a:r>
              <a:rPr lang="en-US" sz="3200" b="0" dirty="0"/>
              <a:t>?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What is M</a:t>
            </a:r>
            <a:r>
              <a:rPr lang="en-US" sz="3200" b="0" baseline="-25000" dirty="0"/>
              <a:t>1</a:t>
            </a:r>
            <a:r>
              <a:rPr lang="en-US" sz="3200" b="0" dirty="0"/>
              <a:t>?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What is M</a:t>
            </a:r>
            <a:r>
              <a:rPr lang="en-US" sz="3200" b="0" baseline="-25000" dirty="0"/>
              <a:t>2</a:t>
            </a:r>
            <a:r>
              <a:rPr lang="en-US" sz="3200" b="0" dirty="0"/>
              <a:t>?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What is M</a:t>
            </a:r>
            <a:r>
              <a:rPr lang="en-US" sz="3200" b="0" baseline="-25000" dirty="0"/>
              <a:t>3</a:t>
            </a:r>
            <a:r>
              <a:rPr lang="en-US" sz="3200" b="0" dirty="0"/>
              <a:t>?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809875" y="2362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2809875" y="294957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6+3+6+1=16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2809875" y="348773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9+3+6+1=19</a:t>
            </a: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2819400" y="5083175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6+1=7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2828925" y="5638800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3+3+1=7</a:t>
            </a: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7431087" y="3451225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=19</a:t>
            </a: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7458075" y="4017963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 </a:t>
            </a:r>
            <a:r>
              <a:rPr lang="en-US" sz="2400" b="0"/>
              <a:t>or</a:t>
            </a:r>
            <a:r>
              <a:rPr lang="en-US" sz="2400">
                <a:solidFill>
                  <a:srgbClr val="FF0000"/>
                </a:solidFill>
              </a:rPr>
              <a:t> n</a:t>
            </a:r>
            <a:r>
              <a:rPr lang="en-US" sz="2400" baseline="-25000">
                <a:solidFill>
                  <a:srgbClr val="FF0000"/>
                </a:solidFill>
              </a:rPr>
              <a:t>3</a:t>
            </a:r>
            <a:r>
              <a:rPr lang="en-US" sz="2400">
                <a:solidFill>
                  <a:srgbClr val="FF0000"/>
                </a:solidFill>
              </a:rPr>
              <a:t>=15</a:t>
            </a:r>
          </a:p>
        </p:txBody>
      </p:sp>
      <p:sp>
        <p:nvSpPr>
          <p:cNvPr id="344081" name="Text Box 17"/>
          <p:cNvSpPr txBox="1">
            <a:spLocks noChangeArrowheads="1"/>
          </p:cNvSpPr>
          <p:nvPr/>
        </p:nvSpPr>
        <p:spPr bwMode="auto">
          <a:xfrm>
            <a:off x="7431087" y="5562600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16+12=28</a:t>
            </a:r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7431087" y="28956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=16</a:t>
            </a:r>
          </a:p>
        </p:txBody>
      </p:sp>
      <p:sp>
        <p:nvSpPr>
          <p:cNvPr id="344083" name="Text Box 19"/>
          <p:cNvSpPr txBox="1">
            <a:spLocks noChangeArrowheads="1"/>
          </p:cNvSpPr>
          <p:nvPr/>
        </p:nvSpPr>
        <p:spPr bwMode="auto">
          <a:xfrm>
            <a:off x="7458075" y="50292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=16</a:t>
            </a:r>
          </a:p>
        </p:txBody>
      </p:sp>
      <p:sp>
        <p:nvSpPr>
          <p:cNvPr id="344084" name="Text Box 20"/>
          <p:cNvSpPr txBox="1">
            <a:spLocks noChangeArrowheads="1"/>
          </p:cNvSpPr>
          <p:nvPr/>
        </p:nvSpPr>
        <p:spPr bwMode="auto">
          <a:xfrm>
            <a:off x="2809875" y="40386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8+3+3+1=15</a:t>
            </a:r>
          </a:p>
        </p:txBody>
      </p:sp>
      <p:sp>
        <p:nvSpPr>
          <p:cNvPr id="344085" name="Text Box 21"/>
          <p:cNvSpPr txBox="1">
            <a:spLocks noChangeArrowheads="1"/>
          </p:cNvSpPr>
          <p:nvPr/>
        </p:nvSpPr>
        <p:spPr bwMode="auto">
          <a:xfrm>
            <a:off x="2819400" y="45497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4087" name="Text Box 23"/>
          <p:cNvSpPr txBox="1">
            <a:spLocks noChangeArrowheads="1"/>
          </p:cNvSpPr>
          <p:nvPr/>
        </p:nvSpPr>
        <p:spPr bwMode="auto">
          <a:xfrm>
            <a:off x="7458075" y="4529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5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3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3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500"/>
                                        <p:tgtEl>
                                          <p:spTgt spid="3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3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3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500"/>
                                        <p:tgtEl>
                                          <p:spTgt spid="3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  <p:bldP spid="344069" grpId="0" build="p"/>
      <p:bldP spid="344070" grpId="0"/>
      <p:bldP spid="344071" grpId="0"/>
      <p:bldP spid="344072" grpId="0"/>
      <p:bldP spid="344075" grpId="0"/>
      <p:bldP spid="344076" grpId="0"/>
      <p:bldP spid="344078" grpId="0"/>
      <p:bldP spid="344079" grpId="0"/>
      <p:bldP spid="344081" grpId="0"/>
      <p:bldP spid="344082" grpId="0"/>
      <p:bldP spid="344083" grpId="0"/>
      <p:bldP spid="344084" grpId="0"/>
      <p:bldP spid="344085" grpId="0"/>
      <p:bldP spid="3440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7E87B-0E74-49E4-B86B-C5451614658C}" type="slidenum">
              <a:rPr lang="en-US"/>
              <a:pPr/>
              <a:t>16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Schnabel Summary Table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previous results as such …</a:t>
            </a:r>
          </a:p>
          <a:p>
            <a:endParaRPr lang="en-US"/>
          </a:p>
          <a:p>
            <a:pPr lvl="2"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urier New" pitchFamily="49" charset="0"/>
              </a:rPr>
              <a:t>        ni mi Ri Mi</a:t>
            </a:r>
          </a:p>
          <a:p>
            <a:pPr lvl="2"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urier New" pitchFamily="49" charset="0"/>
              </a:rPr>
              <a:t>first   16  0 16  0</a:t>
            </a:r>
          </a:p>
          <a:p>
            <a:pPr lvl="2"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urier New" pitchFamily="49" charset="0"/>
              </a:rPr>
              <a:t>second  19  7 19 16</a:t>
            </a:r>
          </a:p>
          <a:p>
            <a:pPr lvl="2"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urier New" pitchFamily="49" charset="0"/>
              </a:rPr>
              <a:t>third   16  7  0 28</a:t>
            </a:r>
          </a:p>
          <a:p>
            <a:endParaRPr lang="en-US" b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98064-67E2-4029-AC14-41868B42691A}" type="slidenum">
              <a:rPr lang="en-US"/>
              <a:pPr/>
              <a:t>17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1173162"/>
          </a:xfrm>
        </p:spPr>
        <p:txBody>
          <a:bodyPr/>
          <a:lstStyle/>
          <a:p>
            <a:r>
              <a:rPr lang="en-US" sz="4000" dirty="0"/>
              <a:t>Schnabel </a:t>
            </a:r>
            <a:r>
              <a:rPr lang="en-US" sz="4000" dirty="0" smtClean="0"/>
              <a:t>Assumptions</a:t>
            </a:r>
            <a:endParaRPr lang="en-US" sz="4000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dirty="0"/>
              <a:t>Same as for Petersen estimate</a:t>
            </a:r>
          </a:p>
          <a:p>
            <a:endParaRPr lang="en-US" dirty="0"/>
          </a:p>
          <a:p>
            <a:r>
              <a:rPr lang="en-US" dirty="0"/>
              <a:t>Assessed with plot of m</a:t>
            </a:r>
            <a:r>
              <a:rPr lang="en-US" baseline="-25000" dirty="0"/>
              <a:t>i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versus M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If assumptions are met then will be linear</a:t>
            </a:r>
          </a:p>
          <a:p>
            <a:pPr lvl="2"/>
            <a:r>
              <a:rPr lang="en-US" dirty="0"/>
              <a:t>Curvature implies assumption problem</a:t>
            </a:r>
          </a:p>
        </p:txBody>
      </p:sp>
    </p:spTree>
    <p:extLst>
      <p:ext uri="{BB962C8B-B14F-4D97-AF65-F5344CB8AC3E}">
        <p14:creationId xmlns:p14="http://schemas.microsoft.com/office/powerpoint/2010/main" val="13002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DCB2D3-C900-4385-9E4F-F6AAA580501A}" type="slidenum">
              <a:rPr lang="en-US"/>
              <a:pPr/>
              <a:t>18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Schnabel </a:t>
            </a:r>
            <a:r>
              <a:rPr lang="en-US" dirty="0"/>
              <a:t>Estimates in 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r>
              <a:rPr lang="en-US" sz="2800" dirty="0" smtClean="0"/>
              <a:t>Examine handout</a:t>
            </a:r>
          </a:p>
          <a:p>
            <a:pPr lvl="1"/>
            <a:r>
              <a:rPr lang="en-US" sz="2400" dirty="0" err="1" smtClean="0"/>
              <a:t>capHistSum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mrClosed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summary()</a:t>
            </a:r>
          </a:p>
          <a:p>
            <a:pPr lvl="1"/>
            <a:r>
              <a:rPr lang="en-US" sz="2400" dirty="0" err="1" smtClean="0"/>
              <a:t>confint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plot()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59FF0-7B1E-4515-A428-222F7E494B62}" type="slidenum">
              <a:rPr lang="en-US"/>
              <a:pPr/>
              <a:t>19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Schumacher-Eschmeyer Method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r>
              <a:rPr lang="en-US" dirty="0"/>
              <a:t>Weighted least-squares between proportion of marks in sample and proportion of marks in population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522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8" y="2743200"/>
            <a:ext cx="35290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2488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C05725-80EC-41CC-9432-1B5B12317BFD}" type="slidenum">
              <a:rPr lang="en-US"/>
              <a:pPr/>
              <a:t>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Bailey Modification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dirty="0"/>
              <a:t>Bailey proposed a slight modification for situations where the recapture sample occurs with replacement</a:t>
            </a:r>
          </a:p>
          <a:p>
            <a:pPr lvl="1"/>
            <a:r>
              <a:rPr lang="en-US" dirty="0"/>
              <a:t>typically when recaptures are simply observed rather than sampled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type=“B”</a:t>
            </a:r>
            <a:r>
              <a:rPr lang="en-US" dirty="0"/>
              <a:t> argument in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mr.closed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3914775"/>
            <a:ext cx="4191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4701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Marking &amp; Tagging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Depletion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838200"/>
          </a:xfrm>
        </p:spPr>
        <p:txBody>
          <a:bodyPr/>
          <a:lstStyle/>
          <a:p>
            <a:r>
              <a:rPr lang="en-US" sz="3000" dirty="0" smtClean="0"/>
              <a:t>Explore with </a:t>
            </a:r>
            <a:r>
              <a:rPr lang="en-US" sz="3000" dirty="0" err="1" smtClean="0"/>
              <a:t>leslieSim</a:t>
            </a:r>
            <a:r>
              <a:rPr lang="en-US" sz="3000" dirty="0" smtClean="0"/>
              <a:t>()</a:t>
            </a:r>
            <a:endParaRPr lang="en-US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33972"/>
            <a:ext cx="6505574" cy="497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36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r>
              <a:rPr lang="en-US" dirty="0" smtClean="0"/>
              <a:t>Note use of </a:t>
            </a:r>
          </a:p>
          <a:p>
            <a:pPr lvl="1"/>
            <a:r>
              <a:rPr lang="en-US" dirty="0" smtClean="0"/>
              <a:t>removal()</a:t>
            </a:r>
          </a:p>
          <a:p>
            <a:pPr lvl="1"/>
            <a:r>
              <a:rPr lang="en-US" dirty="0" smtClean="0"/>
              <a:t>summary()</a:t>
            </a:r>
          </a:p>
          <a:p>
            <a:pPr lvl="1"/>
            <a:r>
              <a:rPr lang="en-US" dirty="0" err="1" smtClean="0"/>
              <a:t>confint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Depletion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3A732-F191-46F1-9860-FC1D4C6DB081}" type="slidenum">
              <a:rPr lang="en-US"/>
              <a:pPr/>
              <a:t>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Recruitment</a:t>
            </a:r>
          </a:p>
          <a:p>
            <a:pPr marL="623888" lvl="1" indent="-219075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&lt;N</a:t>
            </a:r>
            <a:r>
              <a:rPr lang="en-US" baseline="-25000" dirty="0" smtClean="0"/>
              <a:t>2</a:t>
            </a:r>
            <a:r>
              <a:rPr lang="en-US" dirty="0" smtClean="0"/>
              <a:t>, but marks stay the same</a:t>
            </a:r>
            <a:endParaRPr lang="en-US" dirty="0"/>
          </a:p>
          <a:p>
            <a:pPr lvl="2"/>
            <a:r>
              <a:rPr lang="en-US" dirty="0" smtClean="0">
                <a:sym typeface="Wingdings" pitchFamily="2" charset="2"/>
              </a:rPr>
              <a:t>m/n would be lower, 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biased </a:t>
            </a:r>
            <a:r>
              <a:rPr lang="en-US" dirty="0" smtClean="0">
                <a:sym typeface="Wingdings" pitchFamily="2" charset="2"/>
              </a:rPr>
              <a:t>high</a:t>
            </a:r>
            <a:endParaRPr lang="en-US" dirty="0"/>
          </a:p>
        </p:txBody>
      </p:sp>
      <p:pic>
        <p:nvPicPr>
          <p:cNvPr id="3379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4575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962400" y="3124200"/>
            <a:ext cx="2312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+50 Recruits</a:t>
            </a:r>
          </a:p>
        </p:txBody>
      </p:sp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963" y="3584575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3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2690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ADE0D-0962-43AD-BB3D-48D38325EBD0}" type="slidenum">
              <a:rPr lang="en-US"/>
              <a:pPr/>
              <a:t>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Mortality (constant for marked/unmarked)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&gt;N</a:t>
            </a:r>
            <a:r>
              <a:rPr lang="en-US" baseline="-25000" dirty="0"/>
              <a:t>2</a:t>
            </a:r>
            <a:r>
              <a:rPr lang="en-US" dirty="0"/>
              <a:t>, number marked decreases at same rate</a:t>
            </a:r>
          </a:p>
          <a:p>
            <a:pPr lvl="2"/>
            <a:r>
              <a:rPr lang="en-US" dirty="0"/>
              <a:t>m/n </a:t>
            </a:r>
            <a:r>
              <a:rPr lang="en-US" dirty="0" smtClean="0"/>
              <a:t>would be the same, </a:t>
            </a:r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</a:t>
            </a:r>
            <a:r>
              <a:rPr lang="en-US" dirty="0" smtClean="0">
                <a:sym typeface="Wingdings" pitchFamily="2" charset="2"/>
              </a:rPr>
              <a:t>not biased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3886200" y="3144838"/>
            <a:ext cx="2498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mortality</a:t>
            </a:r>
          </a:p>
        </p:txBody>
      </p:sp>
      <p:pic>
        <p:nvPicPr>
          <p:cNvPr id="3389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27114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7902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0" grpId="0"/>
      <p:bldP spid="17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6D8142-01F1-417B-93BD-E5C0928EEB0D}" type="slidenum">
              <a:rPr lang="en-US"/>
              <a:pPr/>
              <a:t>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Mortality on marked fish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&gt;N</a:t>
            </a:r>
            <a:r>
              <a:rPr lang="en-US" baseline="-25000" dirty="0"/>
              <a:t>2</a:t>
            </a:r>
            <a:r>
              <a:rPr lang="en-US" dirty="0"/>
              <a:t>, number of marks also decrease</a:t>
            </a:r>
          </a:p>
          <a:p>
            <a:pPr lvl="2"/>
            <a:r>
              <a:rPr lang="en-US" dirty="0" smtClean="0"/>
              <a:t>m/n would be lower, </a:t>
            </a:r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biased </a:t>
            </a:r>
            <a:r>
              <a:rPr lang="en-US" dirty="0" smtClean="0">
                <a:sym typeface="Wingdings" pitchFamily="2" charset="2"/>
              </a:rPr>
              <a:t>high</a:t>
            </a:r>
            <a:endParaRPr lang="en-US" dirty="0"/>
          </a:p>
        </p:txBody>
      </p:sp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352800" y="3124200"/>
            <a:ext cx="3863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marked mortality</a:t>
            </a:r>
          </a:p>
        </p:txBody>
      </p:sp>
      <p:pic>
        <p:nvPicPr>
          <p:cNvPr id="33997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7318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/>
      <p:bldP spid="1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A1A83-7F01-4795-8435-A00AF9B06F9D}" type="slidenum">
              <a:rPr lang="en-US"/>
              <a:pPr/>
              <a:t>6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Tag loss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=N</a:t>
            </a:r>
            <a:r>
              <a:rPr lang="en-US" baseline="-25000" dirty="0"/>
              <a:t>2</a:t>
            </a:r>
            <a:r>
              <a:rPr lang="en-US" dirty="0"/>
              <a:t>, marks decrease</a:t>
            </a:r>
          </a:p>
          <a:p>
            <a:pPr lvl="2"/>
            <a:r>
              <a:rPr lang="en-US" dirty="0"/>
              <a:t>m/n </a:t>
            </a:r>
            <a:r>
              <a:rPr lang="en-US" dirty="0" smtClean="0"/>
              <a:t>would be lower, </a:t>
            </a:r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biased </a:t>
            </a:r>
            <a:r>
              <a:rPr lang="en-US" dirty="0" smtClean="0">
                <a:sym typeface="Wingdings" pitchFamily="2" charset="2"/>
              </a:rPr>
              <a:t>high</a:t>
            </a:r>
            <a:endParaRPr lang="en-US" dirty="0"/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648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3841750" y="3168650"/>
            <a:ext cx="255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 Tag Loss</a:t>
            </a:r>
          </a:p>
        </p:txBody>
      </p:sp>
      <p:pic>
        <p:nvPicPr>
          <p:cNvPr id="3410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344" y="358444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7432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/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D998-6609-4022-84FC-27B991B12133}" type="slidenum">
              <a:rPr lang="en-US"/>
              <a:pPr/>
              <a:t>7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Increased </a:t>
            </a:r>
            <a:r>
              <a:rPr lang="en-US" b="1" dirty="0" err="1"/>
              <a:t>catchability</a:t>
            </a:r>
            <a:r>
              <a:rPr lang="en-US" b="1" dirty="0"/>
              <a:t> of marked fish (i.e., “trap happiness”)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=N</a:t>
            </a:r>
            <a:r>
              <a:rPr lang="en-US" baseline="-25000" dirty="0"/>
              <a:t>2</a:t>
            </a:r>
            <a:r>
              <a:rPr lang="en-US" dirty="0"/>
              <a:t>, marks same but appear higher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biased </a:t>
            </a:r>
            <a:r>
              <a:rPr lang="en-US" dirty="0" smtClean="0">
                <a:sym typeface="Wingdings" pitchFamily="2" charset="2"/>
              </a:rPr>
              <a:t>low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marL="290513" indent="-290513"/>
            <a:r>
              <a:rPr lang="en-US" b="1" dirty="0"/>
              <a:t>Decreased </a:t>
            </a:r>
            <a:r>
              <a:rPr lang="en-US" b="1" dirty="0" err="1"/>
              <a:t>catchability</a:t>
            </a:r>
            <a:r>
              <a:rPr lang="en-US" b="1" dirty="0"/>
              <a:t> of marked fish (i.e., “trap shyness”)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=N</a:t>
            </a:r>
            <a:r>
              <a:rPr lang="en-US" baseline="-25000" dirty="0"/>
              <a:t>2</a:t>
            </a:r>
            <a:r>
              <a:rPr lang="en-US" dirty="0"/>
              <a:t>, marks same but appear lower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estimate biased </a:t>
            </a:r>
            <a:r>
              <a:rPr lang="en-US" dirty="0" smtClean="0">
                <a:sym typeface="Wingdings" pitchFamily="2" charset="2"/>
              </a:rPr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FBDE3-B8DC-4EF5-A551-AEF3389E9832}" type="slidenum">
              <a:rPr lang="en-US"/>
              <a:pPr/>
              <a:t>8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dirty="0"/>
              <a:t>The Petersen estimate 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lvl="1"/>
            <a:r>
              <a:rPr lang="en-US" dirty="0"/>
              <a:t>where the denominator can be thought of as the probability of capturing a marked fish.</a:t>
            </a:r>
          </a:p>
          <a:p>
            <a:endParaRPr lang="en-US" sz="1600" dirty="0"/>
          </a:p>
          <a:p>
            <a:r>
              <a:rPr lang="en-US" dirty="0"/>
              <a:t>Effect of assumption violations examined by </a:t>
            </a:r>
          </a:p>
          <a:p>
            <a:pPr lvl="1"/>
            <a:r>
              <a:rPr lang="en-US" dirty="0"/>
              <a:t>realizing that M is thought to be known</a:t>
            </a:r>
          </a:p>
          <a:p>
            <a:pPr lvl="1"/>
            <a:r>
              <a:rPr lang="en-US" dirty="0"/>
              <a:t>then considering how m/n is affected by violation.</a:t>
            </a:r>
          </a:p>
          <a:p>
            <a:pPr lvl="2"/>
            <a:r>
              <a:rPr lang="en-US" dirty="0"/>
              <a:t>If m/n &lt; M/N then N is over-estimated</a:t>
            </a:r>
          </a:p>
          <a:p>
            <a:pPr lvl="2"/>
            <a:r>
              <a:rPr lang="en-US" dirty="0"/>
              <a:t>If m/n &gt; M/N then N is under-estimated</a:t>
            </a:r>
          </a:p>
        </p:txBody>
      </p:sp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810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20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MR Closed 1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3A732-F191-46F1-9860-FC1D4C6DB081}" type="slidenum">
              <a:rPr lang="en-US"/>
              <a:pPr/>
              <a:t>9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290513" indent="-290513"/>
            <a:r>
              <a:rPr lang="en-US" b="1" dirty="0"/>
              <a:t>Recruitment</a:t>
            </a:r>
          </a:p>
          <a:p>
            <a:pPr marL="623888" lvl="1" indent="-219075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&lt;N</a:t>
            </a:r>
            <a:r>
              <a:rPr lang="en-US" baseline="-25000" dirty="0"/>
              <a:t>2</a:t>
            </a:r>
            <a:endParaRPr lang="en-US" dirty="0"/>
          </a:p>
          <a:p>
            <a:pPr lvl="2"/>
            <a:r>
              <a:rPr lang="en-US" dirty="0"/>
              <a:t>m/n &lt; M/N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estimate biased high</a:t>
            </a:r>
            <a:endParaRPr lang="en-US" dirty="0"/>
          </a:p>
          <a:p>
            <a:pPr lvl="2"/>
            <a:r>
              <a:rPr lang="en-US" dirty="0"/>
              <a:t>m/n = M/N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estimate unbiased</a:t>
            </a:r>
            <a:endParaRPr lang="en-US" dirty="0"/>
          </a:p>
        </p:txBody>
      </p:sp>
      <p:pic>
        <p:nvPicPr>
          <p:cNvPr id="3379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4575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111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Initial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962400" y="3124200"/>
            <a:ext cx="2312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+50 Recruits</a:t>
            </a:r>
          </a:p>
        </p:txBody>
      </p:sp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963" y="3584575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914400" y="5967412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</a:t>
            </a:r>
            <a:r>
              <a:rPr lang="en-US" sz="1600" baseline="-25000" dirty="0">
                <a:solidFill>
                  <a:srgbClr val="CC0000"/>
                </a:solidFill>
              </a:rPr>
              <a:t>1</a:t>
            </a:r>
            <a:r>
              <a:rPr lang="en-US" sz="1600" dirty="0">
                <a:solidFill>
                  <a:srgbClr val="CC0000"/>
                </a:solidFill>
              </a:rPr>
              <a:t>: 16/50 = 0.32</a:t>
            </a: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4102100" y="5962650"/>
            <a:ext cx="2009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M/N</a:t>
            </a:r>
            <a:r>
              <a:rPr lang="en-US" sz="1600" baseline="-25000">
                <a:solidFill>
                  <a:srgbClr val="CC0000"/>
                </a:solidFill>
              </a:rPr>
              <a:t>2</a:t>
            </a:r>
            <a:r>
              <a:rPr lang="en-US" sz="1600">
                <a:solidFill>
                  <a:srgbClr val="CC0000"/>
                </a:solidFill>
              </a:rPr>
              <a:t>: 16/100 = 0.16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6765925" y="3962400"/>
            <a:ext cx="1920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m/n: 16/100 = 0.16</a:t>
            </a: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 flipH="1">
            <a:off x="2743200" y="4191000"/>
            <a:ext cx="4038600" cy="1905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 flipH="1">
            <a:off x="6019800" y="4191000"/>
            <a:ext cx="762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793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934" y="1111250"/>
            <a:ext cx="136846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6100" y="369728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6411913" y="36988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048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72200" y="6234112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err="1"/>
              <a:t>i</a:t>
            </a:r>
            <a:r>
              <a:rPr lang="en-US" sz="2400" b="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4043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7931" grpId="0"/>
      <p:bldP spid="337932" grpId="0"/>
      <p:bldP spid="337933" grpId="0"/>
      <p:bldP spid="337934" grpId="0" animBg="1"/>
      <p:bldP spid="337935" grpId="0" animBg="1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4131</TotalTime>
  <Words>923</Words>
  <Application>Microsoft Office PowerPoint</Application>
  <PresentationFormat>On-screen Show (4:3)</PresentationFormat>
  <Paragraphs>243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Estimation Confidence Intervals</vt:lpstr>
      <vt:lpstr>Bailey Modification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Summary Data Definitions</vt:lpstr>
      <vt:lpstr>Capture History Summary</vt:lpstr>
      <vt:lpstr>Schnabel Summary Table</vt:lpstr>
      <vt:lpstr>Schnabel Assumptions</vt:lpstr>
      <vt:lpstr>Schnabel Estimates in R</vt:lpstr>
      <vt:lpstr>Schumacher-Eschmeyer Method</vt:lpstr>
      <vt:lpstr>PowerPoint Presentation</vt:lpstr>
      <vt:lpstr>Leslie Model Assumptions</vt:lpstr>
      <vt:lpstr>K-pass Removal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55</cp:revision>
  <dcterms:created xsi:type="dcterms:W3CDTF">2005-12-26T20:44:58Z</dcterms:created>
  <dcterms:modified xsi:type="dcterms:W3CDTF">2012-12-28T02:25:34Z</dcterms:modified>
</cp:coreProperties>
</file>