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86" r:id="rId6"/>
    <p:sldId id="287" r:id="rId7"/>
    <p:sldId id="261" r:id="rId8"/>
    <p:sldId id="263" r:id="rId9"/>
    <p:sldId id="292" r:id="rId10"/>
    <p:sldId id="285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3609" autoAdjust="0"/>
  </p:normalViewPr>
  <p:slideViewPr>
    <p:cSldViewPr>
      <p:cViewPr>
        <p:scale>
          <a:sx n="70" d="100"/>
          <a:sy n="70" d="100"/>
        </p:scale>
        <p:origin x="-1598" y="-2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ADBC44BF-3C44-47E8-8169-84301FF51C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8975"/>
            <a:ext cx="4595813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3FBFBE87-D687-4EE3-B5E7-DA2D08F4D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1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4D307-B389-413B-8DBC-F049088A458A}" type="slidenum">
              <a:rPr lang="en-US"/>
              <a:pPr/>
              <a:t>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043F6-F284-4AFA-9EA1-1AF59E3B088E}" type="slidenum">
              <a:rPr lang="en-US"/>
              <a:pPr/>
              <a:t>10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D9C77-DE1E-4858-A17B-4BA428FF9C43}" type="slidenum">
              <a:rPr lang="en-US"/>
              <a:pPr/>
              <a:t>2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0779C-45DC-4CB3-B626-4C8669CC6349}" type="slidenum">
              <a:rPr lang="en-US"/>
              <a:pPr/>
              <a:t>3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800" b="1">
              <a:solidFill>
                <a:srgbClr val="CC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4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72117-A849-4DE3-A023-4A72511A974D}" type="slidenum">
              <a:rPr lang="en-US"/>
              <a:pPr/>
              <a:t>7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C9DEB-976E-4841-ACA9-C3DF3CB63ED4}" type="slidenum">
              <a:rPr lang="en-US"/>
              <a:pPr/>
              <a:t>8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800" b="1">
              <a:solidFill>
                <a:srgbClr val="CC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FBE87-D687-4EE3-B5E7-DA2D08F4D4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Length-Weight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6FF1C5-452B-4C78-8278-50A7D93422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Length-Weight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F0993B-5FC0-4749-A49F-6552AAA1A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Length-Weight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46740A-C6B0-4CFC-AE15-26639D3FC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Length-Weight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557828-1EE6-4010-988B-B5AE339124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Length-Weight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97853A-58DA-492C-A1E0-3237CD24FD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Length-Weight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32475A-3842-40E5-950C-7E45FF0A69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Length-Weight Analysis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41097-E294-4C6E-8706-0EB3173178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Length-Weight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C0BA4F-E94C-4CF5-AAEA-12478EE94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Length-Weight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59A5F-FBD6-4D0E-8C6D-39B60D51C8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Length-Weight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4F0F59-6A0D-4F56-98A1-E8AAB9F4D1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Length-Weight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1B5327-C03C-4E31-A9A9-1EAE58A780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Length-Weight Analysis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C06B40-AAB9-4D4E-8B12-9A609818FB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Length-Weight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Length-Weight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D55CE-881E-4256-A0D5-ACDDC418C17A}" type="slidenum">
              <a:rPr lang="en-US"/>
              <a:pPr/>
              <a:t>10</a:t>
            </a:fld>
            <a:endParaRPr 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Summary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15400" cy="5257800"/>
          </a:xfrm>
        </p:spPr>
        <p:txBody>
          <a:bodyPr/>
          <a:lstStyle/>
          <a:p>
            <a:r>
              <a:rPr lang="en-US"/>
              <a:t>Raw data follows a power function.</a:t>
            </a:r>
          </a:p>
          <a:p>
            <a:r>
              <a:rPr lang="en-US"/>
              <a:t>Log-transformed data follows a linear function.</a:t>
            </a:r>
          </a:p>
          <a:p>
            <a:r>
              <a:rPr lang="en-US"/>
              <a:t>b is estimated by slope of regression.</a:t>
            </a:r>
          </a:p>
          <a:p>
            <a:r>
              <a:rPr lang="en-US"/>
              <a:t>log(a) is estimated by intercept of regression.</a:t>
            </a:r>
          </a:p>
          <a:p>
            <a:r>
              <a:rPr lang="en-US"/>
              <a:t>Allometry is tested with H</a:t>
            </a:r>
            <a:r>
              <a:rPr lang="en-US" baseline="-25000"/>
              <a:t>0</a:t>
            </a:r>
            <a:r>
              <a:rPr lang="en-US"/>
              <a:t>:b=3 vs. H</a:t>
            </a:r>
            <a:r>
              <a:rPr lang="en-US" baseline="-25000"/>
              <a:t>A</a:t>
            </a:r>
            <a:r>
              <a:rPr lang="en-US"/>
              <a:t>:b</a:t>
            </a:r>
            <a:r>
              <a:rPr lang="en-US">
                <a:cs typeface="Arial" charset="0"/>
              </a:rPr>
              <a:t>≠</a:t>
            </a:r>
            <a:r>
              <a:rPr lang="en-US"/>
              <a:t>3.</a:t>
            </a:r>
          </a:p>
          <a:p>
            <a:r>
              <a:rPr lang="en-US"/>
              <a:t>Predictions are made on log scale and then back-transformed to original scale.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Length-Weight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F9F2E8-B51C-4CE5-9EA1-C34F8BECAB06}" type="slidenum">
              <a:rPr lang="en-US"/>
              <a:pPr/>
              <a:t>2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Data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to measure just the length of fish in the field and then later predict the weight.</a:t>
            </a:r>
          </a:p>
          <a:p>
            <a:endParaRPr lang="en-US" dirty="0"/>
          </a:p>
          <a:p>
            <a:r>
              <a:rPr lang="en-US" dirty="0"/>
              <a:t>Requires a length-weight relationship model developed from length and weight measurements made on fish of the same population.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Length-Weight Analysis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2F3500-CFBF-4D6E-BA66-E784A31F562D}" type="slidenum">
              <a:rPr lang="en-US"/>
              <a:pPr/>
              <a:t>3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Data</a:t>
            </a: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  <a:noFill/>
          <a:ln/>
        </p:spPr>
        <p:txBody>
          <a:bodyPr/>
          <a:lstStyle/>
          <a:p>
            <a:r>
              <a:rPr lang="en-US" b="1"/>
              <a:t>Examine a plot of weight versus length</a:t>
            </a:r>
          </a:p>
          <a:p>
            <a:pPr lvl="1"/>
            <a:endParaRPr lang="en-US" b="1"/>
          </a:p>
          <a:p>
            <a:r>
              <a:rPr lang="en-US" b="1"/>
              <a:t>Characteristics</a:t>
            </a:r>
          </a:p>
          <a:p>
            <a:pPr lvl="1"/>
            <a:r>
              <a:rPr lang="en-US"/>
              <a:t>Curved</a:t>
            </a:r>
          </a:p>
          <a:p>
            <a:pPr lvl="1"/>
            <a:r>
              <a:rPr lang="en-US"/>
              <a:t>Heteroscedastic</a:t>
            </a:r>
          </a:p>
          <a:p>
            <a:pPr lvl="1"/>
            <a:endParaRPr lang="en-US" sz="1800" b="1">
              <a:solidFill>
                <a:srgbClr val="CC0000"/>
              </a:solidFill>
              <a:latin typeface="Courier New" pitchFamily="49" charset="0"/>
            </a:endParaRPr>
          </a:p>
        </p:txBody>
      </p:sp>
      <p:pic>
        <p:nvPicPr>
          <p:cNvPr id="1607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514600"/>
            <a:ext cx="4132263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Length-Weight Analysis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802B0-CD11-47FA-8CF9-484C885DADE5}" type="slidenum">
              <a:rPr lang="en-US"/>
              <a:pPr/>
              <a:t>4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/>
              <a:t>Power function with multiplicative errors.</a:t>
            </a:r>
          </a:p>
          <a:p>
            <a:pPr>
              <a:buFontTx/>
              <a:buNone/>
            </a:pPr>
            <a:endParaRPr lang="en-US" sz="8800" dirty="0"/>
          </a:p>
          <a:p>
            <a:r>
              <a:rPr lang="en-US" dirty="0"/>
              <a:t>b </a:t>
            </a:r>
            <a:r>
              <a:rPr lang="en-US" dirty="0">
                <a:sym typeface="Symbol" pitchFamily="18" charset="2"/>
              </a:rPr>
              <a:t> 3 because fish grow in three dimensions (length, weight, depth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3124200" y="21971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0" name="Equation" r:id="rId4" imgW="723600" imgH="228600" progId="Equation.3">
                  <p:embed/>
                </p:oleObj>
              </mc:Choice>
              <mc:Fallback>
                <p:oleObj name="Equation" r:id="rId4" imgW="7236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97100"/>
                        <a:ext cx="22098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Length-Weight Analysis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802B0-CD11-47FA-8CF9-484C885DADE5}" type="slidenum">
              <a:rPr lang="en-US"/>
              <a:pPr/>
              <a:t>5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b=3 then fish growth is isometric</a:t>
            </a:r>
          </a:p>
          <a:p>
            <a:pPr lvl="1"/>
            <a:r>
              <a:rPr lang="en-US" dirty="0">
                <a:sym typeface="Symbol" pitchFamily="18" charset="2"/>
              </a:rPr>
              <a:t>i.e., all dimensions change similarly over time</a:t>
            </a:r>
          </a:p>
          <a:p>
            <a:pPr lvl="1"/>
            <a:r>
              <a:rPr lang="en-US" dirty="0">
                <a:sym typeface="Symbol" pitchFamily="18" charset="2"/>
              </a:rPr>
              <a:t>i.e., shape of fish does not change over </a:t>
            </a:r>
            <a:r>
              <a:rPr lang="en-US" dirty="0" smtClean="0">
                <a:sym typeface="Symbol" pitchFamily="18" charset="2"/>
              </a:rPr>
              <a:t>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3657600"/>
            <a:ext cx="3829922" cy="1914962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9" y="4343400"/>
            <a:ext cx="1276641" cy="638321"/>
          </a:xfrm>
          <a:prstGeom prst="rect">
            <a:avLst/>
          </a:prstGeom>
        </p:spPr>
      </p:pic>
      <p:pic>
        <p:nvPicPr>
          <p:cNvPr id="13" name="Picture 12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18" y="3981159"/>
            <a:ext cx="2553282" cy="1276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Length-Weight Analysis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802B0-CD11-47FA-8CF9-484C885DADE5}" type="slidenum">
              <a:rPr lang="en-US"/>
              <a:pPr/>
              <a:t>6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Length-Weight Analysis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EDC45B-7179-499E-9989-F3C41A930408}" type="slidenum">
              <a:rPr lang="en-US"/>
              <a:pPr/>
              <a:t>7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Model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>
                <a:cs typeface="Arial" charset="0"/>
                <a:sym typeface="Symbol" pitchFamily="18" charset="2"/>
              </a:rPr>
              <a:t>Natural </a:t>
            </a:r>
            <a:r>
              <a:rPr lang="en-US" dirty="0" smtClean="0">
                <a:cs typeface="Arial" charset="0"/>
                <a:sym typeface="Symbol" pitchFamily="18" charset="2"/>
              </a:rPr>
              <a:t>log </a:t>
            </a:r>
            <a:r>
              <a:rPr lang="en-US" dirty="0" err="1" smtClean="0">
                <a:cs typeface="Arial" charset="0"/>
                <a:sym typeface="Symbol" pitchFamily="18" charset="2"/>
              </a:rPr>
              <a:t>linearizes</a:t>
            </a:r>
            <a:r>
              <a:rPr 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dirty="0">
                <a:cs typeface="Arial" charset="0"/>
                <a:sym typeface="Symbol" pitchFamily="18" charset="2"/>
              </a:rPr>
              <a:t>power function and </a:t>
            </a:r>
            <a:r>
              <a:rPr lang="en-US" dirty="0" smtClean="0">
                <a:cs typeface="Arial" charset="0"/>
                <a:sym typeface="Symbol" pitchFamily="18" charset="2"/>
              </a:rPr>
              <a:t>makes </a:t>
            </a:r>
            <a:r>
              <a:rPr lang="en-US" dirty="0">
                <a:cs typeface="Arial" charset="0"/>
                <a:sym typeface="Symbol" pitchFamily="18" charset="2"/>
              </a:rPr>
              <a:t>errors additive</a:t>
            </a:r>
          </a:p>
          <a:p>
            <a:endParaRPr lang="en-US" dirty="0">
              <a:cs typeface="Arial" charset="0"/>
              <a:sym typeface="Symbol" pitchFamily="18" charset="2"/>
            </a:endParaRPr>
          </a:p>
          <a:p>
            <a:endParaRPr lang="en-US" dirty="0">
              <a:cs typeface="Arial" charset="0"/>
              <a:sym typeface="Symbol" pitchFamily="18" charset="2"/>
            </a:endParaRPr>
          </a:p>
          <a:p>
            <a:r>
              <a:rPr lang="en-US" dirty="0">
                <a:cs typeface="Arial" charset="0"/>
                <a:sym typeface="Symbol" pitchFamily="18" charset="2"/>
              </a:rPr>
              <a:t>Thus, fit linear regression to log-log data</a:t>
            </a: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What does the slope estimate?</a:t>
            </a: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What does the intercept estimate?</a:t>
            </a: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1981200" y="2362200"/>
          <a:ext cx="5156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2" name="Equation" r:id="rId4" imgW="1688760" imgH="241200" progId="Equation.3">
                  <p:embed/>
                </p:oleObj>
              </mc:Choice>
              <mc:Fallback>
                <p:oleObj name="Equation" r:id="rId4" imgW="16887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5156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Length-Weight Analysis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091E24-B34B-4EA7-A8A0-0AFB2536BC0B}" type="slidenum">
              <a:rPr lang="en-US"/>
              <a:pPr/>
              <a:t>8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Length-Weight Data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b="1"/>
              <a:t>Examine a plot of log(weight) versus log(length)</a:t>
            </a:r>
          </a:p>
          <a:p>
            <a:endParaRPr lang="en-US" b="1"/>
          </a:p>
          <a:p>
            <a:r>
              <a:rPr lang="en-US" b="1"/>
              <a:t>Characteristics </a:t>
            </a:r>
          </a:p>
          <a:p>
            <a:pPr lvl="1"/>
            <a:r>
              <a:rPr lang="en-US"/>
              <a:t>Linear</a:t>
            </a:r>
          </a:p>
          <a:p>
            <a:pPr lvl="1"/>
            <a:r>
              <a:rPr lang="en-US"/>
              <a:t>Homoscedastic</a:t>
            </a:r>
          </a:p>
          <a:p>
            <a:pPr lvl="1"/>
            <a:endParaRPr lang="en-US" sz="1800" b="1">
              <a:solidFill>
                <a:srgbClr val="CC0000"/>
              </a:solidFill>
              <a:latin typeface="Courier New" pitchFamily="49" charset="0"/>
            </a:endParaRPr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3138" y="2209800"/>
            <a:ext cx="41322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Length-Weight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dirty="0" smtClean="0"/>
              <a:t>lm()</a:t>
            </a:r>
          </a:p>
          <a:p>
            <a:pPr lvl="1"/>
            <a:r>
              <a:rPr lang="en-US" dirty="0" smtClean="0"/>
              <a:t>summary()</a:t>
            </a:r>
          </a:p>
          <a:p>
            <a:pPr lvl="1"/>
            <a:r>
              <a:rPr lang="en-US" dirty="0" err="1" smtClean="0"/>
              <a:t>confint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hoCoef</a:t>
            </a:r>
            <a:r>
              <a:rPr lang="en-US" smtClean="0"/>
              <a:t>()</a:t>
            </a:r>
            <a:endParaRPr lang="en-US" dirty="0" smtClean="0"/>
          </a:p>
          <a:p>
            <a:pPr lvl="1"/>
            <a:r>
              <a:rPr lang="en-US" dirty="0" err="1" smtClean="0"/>
              <a:t>fitPlot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predict()</a:t>
            </a:r>
          </a:p>
          <a:p>
            <a:pPr lvl="1"/>
            <a:r>
              <a:rPr lang="en-US" dirty="0" err="1" smtClean="0"/>
              <a:t>predictionPlot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Length-Weight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557828-1EE6-4010-988B-B5AE3391241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3088</TotalTime>
  <Words>292</Words>
  <Application>Microsoft Office PowerPoint</Application>
  <PresentationFormat>On-screen Show (4:3)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Design</vt:lpstr>
      <vt:lpstr>Equation</vt:lpstr>
      <vt:lpstr>Length-Weight Analysis</vt:lpstr>
      <vt:lpstr>Length-Weight Data</vt:lpstr>
      <vt:lpstr>Length-Weight Data</vt:lpstr>
      <vt:lpstr>Length-Weight Model</vt:lpstr>
      <vt:lpstr>Length-Weight Model</vt:lpstr>
      <vt:lpstr>Length-Weight Model</vt:lpstr>
      <vt:lpstr>Length-Weight Model</vt:lpstr>
      <vt:lpstr>Length-Weight Data</vt:lpstr>
      <vt:lpstr>Length-Weight Regression in R</vt:lpstr>
      <vt:lpstr>Length-Weight Summary</vt:lpstr>
    </vt:vector>
  </TitlesOfParts>
  <Company>Northland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72</cp:revision>
  <dcterms:created xsi:type="dcterms:W3CDTF">2005-12-26T20:44:58Z</dcterms:created>
  <dcterms:modified xsi:type="dcterms:W3CDTF">2011-10-24T02:22:15Z</dcterms:modified>
</cp:coreProperties>
</file>