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312" r:id="rId4"/>
    <p:sldId id="322" r:id="rId5"/>
    <p:sldId id="316" r:id="rId6"/>
    <p:sldId id="315" r:id="rId7"/>
    <p:sldId id="333" r:id="rId8"/>
    <p:sldId id="331" r:id="rId9"/>
    <p:sldId id="332" r:id="rId10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53" autoAdjust="0"/>
  </p:normalViewPr>
  <p:slideViewPr>
    <p:cSldViewPr>
      <p:cViewPr varScale="1">
        <p:scale>
          <a:sx n="89" d="100"/>
          <a:sy n="89" d="100"/>
        </p:scale>
        <p:origin x="951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data(TroutBR)</a:t>
            </a:r>
          </a:p>
          <a:p>
            <a:r>
              <a:rPr lang="en-US"/>
              <a:t>rbt &lt;- TroutBR[TroutBR$Species=="Rainbow",]</a:t>
            </a:r>
          </a:p>
          <a:p>
            <a:r>
              <a:rPr lang="en-US"/>
              <a:t>attach(rbt)</a:t>
            </a:r>
          </a:p>
          <a:p>
            <a:r>
              <a:rPr lang="en-US"/>
              <a:t>plot(jitter(TL,1)~jitter(Age,0.5),xlab="Age [jittered]",ylab="Total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74014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6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growmodel.sim("vb",Age,TL,max.len=35)</a:t>
            </a:r>
          </a:p>
          <a:p>
            <a:r>
              <a:rPr lang="en-US"/>
              <a:t>svb &lt;- list(Linf=31.3,K=0.3,to=0.6)</a:t>
            </a:r>
          </a:p>
          <a:p>
            <a:r>
              <a:rPr lang="en-US"/>
              <a:t>vbl1 &lt;- nls(TL~Linf*(1-exp(-K*(Age-to))),start=svb)</a:t>
            </a:r>
          </a:p>
          <a:p>
            <a:endParaRPr lang="en-US"/>
          </a:p>
          <a:p>
            <a:r>
              <a:rPr lang="en-US"/>
              <a:t>windows(4,4); par(mar=c(3.5,3.5,1,1),mgp=c(2,0.75,0))</a:t>
            </a:r>
          </a:p>
          <a:p>
            <a:r>
              <a:rPr lang="en-US"/>
              <a:t>ylmt &lt;- c(-2,32); xlmt&lt;-c(1.5,10)</a:t>
            </a:r>
          </a:p>
          <a:p>
            <a:r>
              <a:rPr lang="en-US"/>
              <a:t>plot(jitter(Age,0.5),jitter(TL,1),xlab="Age",ylab="Total Length (in)",ylim=ylmt,xlim=xlmt,pch=19)</a:t>
            </a:r>
          </a:p>
          <a:p>
            <a:r>
              <a:rPr lang="en-US"/>
              <a:t>x &lt;- data.frame(Age=seq(1.5,10,by=0.1))</a:t>
            </a:r>
          </a:p>
          <a:p>
            <a:r>
              <a:rPr lang="en-US"/>
              <a:t>y &lt;- predict(vbl1,x)</a:t>
            </a:r>
          </a:p>
          <a:p>
            <a:r>
              <a:rPr lang="en-US"/>
              <a:t>lines(x$Age,y,lwd=1,lty=1,col="red")</a:t>
            </a:r>
          </a:p>
          <a:p>
            <a:r>
              <a:rPr lang="en-US"/>
              <a:t>Linf &lt;- coef(vbl1)[1]; to &lt;- coef(vbl1)[3]</a:t>
            </a:r>
          </a:p>
          <a:p>
            <a:r>
              <a:rPr lang="en-US"/>
              <a:t>lines(c(to,to),c(-5,2),lwd=2,lty=3,col="blue")</a:t>
            </a:r>
          </a:p>
          <a:p>
            <a:r>
              <a:rPr lang="en-US"/>
              <a:t>lines(c(1,2),c(0,0),lwd=2,lty=3,col="blue")</a:t>
            </a:r>
          </a:p>
          <a:p>
            <a:r>
              <a:rPr lang="en-US"/>
              <a:t>points(to,0,col="blue",pch=19,cex=1.25)</a:t>
            </a:r>
          </a:p>
          <a:p>
            <a:r>
              <a:rPr lang="en-US"/>
              <a:t>text(to,-4.5,expression(t[o]),xpd=T,col="blue",cex=1.25)</a:t>
            </a:r>
          </a:p>
          <a:p>
            <a:r>
              <a:rPr lang="en-US"/>
              <a:t>abline(h=Linf,lwd=2,lty=3,col="blue")</a:t>
            </a:r>
          </a:p>
          <a:p>
            <a:r>
              <a:rPr lang="en-US"/>
              <a:t>text(0.8,Linf,expression(L[infinity]),xpd=T,col="blue",cex=1.25)</a:t>
            </a:r>
          </a:p>
        </p:txBody>
      </p:sp>
    </p:spTree>
    <p:extLst>
      <p:ext uri="{BB962C8B-B14F-4D97-AF65-F5344CB8AC3E}">
        <p14:creationId xmlns:p14="http://schemas.microsoft.com/office/powerpoint/2010/main" val="316854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Individual Growth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8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79AC7-302F-4646-AA6A-28A8668D194F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22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7 Rainbow</a:t>
            </a:r>
          </a:p>
        </p:txBody>
      </p:sp>
      <p:pic>
        <p:nvPicPr>
          <p:cNvPr id="4075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2350" y="1370013"/>
            <a:ext cx="5046663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756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938" y="1371600"/>
            <a:ext cx="5046662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756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2350" y="1371600"/>
            <a:ext cx="5046663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F47ED-5058-48D1-AC84-486BC88BE72E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a few 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Used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/>
              <a:t>Gompertz</a:t>
            </a:r>
            <a:endParaRPr lang="en-US" dirty="0"/>
          </a:p>
          <a:p>
            <a:pPr lvl="1"/>
            <a:r>
              <a:rPr lang="en-US" dirty="0" err="1"/>
              <a:t>Schnute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3A25AA-F2DF-4E7A-84BE-912305ECE480}" type="slidenum">
              <a:rPr lang="en-US"/>
              <a:pPr/>
              <a:t>4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Von Bertalanffy Growth Model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5334000"/>
          </a:xfrm>
        </p:spPr>
        <p:txBody>
          <a:bodyPr/>
          <a:lstStyle/>
          <a:p>
            <a:r>
              <a:rPr lang="en-US" dirty="0"/>
              <a:t>By far the most prevalent growth model.</a:t>
            </a:r>
          </a:p>
          <a:p>
            <a:endParaRPr lang="en-US" dirty="0" smtClean="0"/>
          </a:p>
          <a:p>
            <a:r>
              <a:rPr lang="en-US" dirty="0" smtClean="0"/>
              <a:t>Developed </a:t>
            </a:r>
            <a:r>
              <a:rPr lang="en-US" dirty="0"/>
              <a:t>by Ludwig von </a:t>
            </a:r>
            <a:r>
              <a:rPr lang="en-US" dirty="0" err="1"/>
              <a:t>Bertalanffy</a:t>
            </a:r>
            <a:r>
              <a:rPr lang="en-US" dirty="0"/>
              <a:t> in 1938.</a:t>
            </a:r>
          </a:p>
          <a:p>
            <a:pPr lvl="1"/>
            <a:r>
              <a:rPr lang="en-US" dirty="0" smtClean="0"/>
              <a:t>Derived </a:t>
            </a:r>
            <a:r>
              <a:rPr lang="en-US" dirty="0" smtClean="0"/>
              <a:t>from … </a:t>
            </a:r>
          </a:p>
          <a:p>
            <a:pPr lvl="2"/>
            <a:r>
              <a:rPr lang="en-US" dirty="0" smtClean="0"/>
              <a:t>basic </a:t>
            </a:r>
            <a:r>
              <a:rPr lang="en-US" dirty="0"/>
              <a:t>physiological principles of anabolism and catabolism.</a:t>
            </a:r>
          </a:p>
          <a:p>
            <a:pPr lvl="2"/>
            <a:r>
              <a:rPr lang="en-US" dirty="0" smtClean="0"/>
              <a:t>by </a:t>
            </a:r>
            <a:r>
              <a:rPr lang="en-US" dirty="0"/>
              <a:t>assuming </a:t>
            </a:r>
            <a:r>
              <a:rPr lang="en-US" b="1" dirty="0"/>
              <a:t>rate</a:t>
            </a:r>
            <a:r>
              <a:rPr lang="en-US" dirty="0"/>
              <a:t> of growth declines linearly with increasing length.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5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Von Bertalanffy Growth Model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Explore parameters with 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growthModelSim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(“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vbTypical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”)</a:t>
            </a:r>
            <a:endParaRPr lang="en-US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b="1" dirty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length</a:t>
            </a:r>
          </a:p>
          <a:p>
            <a:pPr>
              <a:lnSpc>
                <a:spcPct val="90000"/>
              </a:lnSpc>
            </a:pPr>
            <a:r>
              <a:rPr lang="en-US" b="1" dirty="0"/>
              <a:t>K</a:t>
            </a:r>
            <a:r>
              <a:rPr lang="en-US" dirty="0"/>
              <a:t> 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a true measure </a:t>
            </a:r>
            <a:r>
              <a:rPr lang="en-US" dirty="0" smtClean="0"/>
              <a:t>of the </a:t>
            </a:r>
            <a:r>
              <a:rPr lang="en-US" dirty="0"/>
              <a:t>“</a:t>
            </a:r>
            <a:r>
              <a:rPr lang="en-US" dirty="0" smtClean="0"/>
              <a:t>growth rate”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controls how fast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is approached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Log(2)/K is time when half of </a:t>
            </a:r>
            <a:r>
              <a:rPr lang="en-US" dirty="0"/>
              <a:t>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is reached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</a:t>
            </a:r>
            <a:r>
              <a:rPr lang="en-US" dirty="0" smtClean="0"/>
              <a:t>length </a:t>
            </a:r>
            <a:r>
              <a:rPr lang="en-US" dirty="0"/>
              <a:t>is 0 (artifact)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944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FBD45-9B9F-4D1D-9B93-4A348B4E2532}" type="slidenum">
              <a:rPr lang="en-US"/>
              <a:pPr/>
              <a:t>6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Von Bertalanffy Growth Model</a:t>
            </a:r>
          </a:p>
        </p:txBody>
      </p:sp>
      <p:pic>
        <p:nvPicPr>
          <p:cNvPr id="4167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089025"/>
            <a:ext cx="571500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Bertalanffy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Rainbow trout from Brule River.</a:t>
            </a:r>
          </a:p>
          <a:p>
            <a:r>
              <a:rPr lang="en-US" dirty="0" smtClean="0"/>
              <a:t>Examine Handout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vbModels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vbFuns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vbStarts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nls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fitPlot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nlsboot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At 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D2D437-04D1-4373-A960-D1C30E89529F}" type="slidenum">
              <a:rPr lang="en-US"/>
              <a:pPr/>
              <a:t>8</a:t>
            </a:fld>
            <a:endParaRPr 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Galucci &amp; Quinn Parameterization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parameter is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=KL</a:t>
            </a:r>
            <a:r>
              <a:rPr lang="en-US" baseline="-25000" dirty="0">
                <a:cs typeface="Arial" charset="0"/>
              </a:rPr>
              <a:t>∞</a:t>
            </a:r>
          </a:p>
          <a:p>
            <a:pPr lvl="1"/>
            <a:r>
              <a:rPr lang="en-US" dirty="0"/>
              <a:t>a measure of growth rate in the vicinity of t</a:t>
            </a:r>
            <a:r>
              <a:rPr lang="en-US" baseline="-25000" dirty="0"/>
              <a:t>0</a:t>
            </a:r>
          </a:p>
          <a:p>
            <a:pPr lvl="1"/>
            <a:endParaRPr lang="en-US" dirty="0"/>
          </a:p>
          <a:p>
            <a:r>
              <a:rPr lang="en-US" dirty="0"/>
              <a:t>“New” model looks like</a:t>
            </a:r>
          </a:p>
        </p:txBody>
      </p:sp>
      <p:pic>
        <p:nvPicPr>
          <p:cNvPr id="443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733800"/>
            <a:ext cx="60293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EDAA0D-0302-4EB4-99A6-FA2477407092}" type="slidenum">
              <a:rPr lang="en-US"/>
              <a:pPr/>
              <a:t>9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Galucci &amp; Quinn Parameterization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/>
              <a:t>Explore model parameters with 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growthModelSim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(“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vbGalucciQuinn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”)</a:t>
            </a:r>
            <a:r>
              <a:rPr lang="en-US" dirty="0" smtClean="0"/>
              <a:t> 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Fit </a:t>
            </a:r>
            <a:r>
              <a:rPr lang="en-US" dirty="0" err="1"/>
              <a:t>Galucci</a:t>
            </a:r>
            <a:r>
              <a:rPr lang="en-US" dirty="0"/>
              <a:t> and Quinn parameterization to Brule River rainbow trout 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handout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6999</TotalTime>
  <Words>491</Words>
  <Application>Microsoft Office PowerPoint</Application>
  <PresentationFormat>On-screen Show (4:3)</PresentationFormat>
  <Paragraphs>119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Symbol</vt:lpstr>
      <vt:lpstr>Default Design</vt:lpstr>
      <vt:lpstr>Individual Growth</vt:lpstr>
      <vt:lpstr>Length-At-Age Data</vt:lpstr>
      <vt:lpstr>Length-At-Age Models</vt:lpstr>
      <vt:lpstr>Von Bertalanffy Growth Model</vt:lpstr>
      <vt:lpstr>Von Bertalanffy Growth Model</vt:lpstr>
      <vt:lpstr>Von Bertalanffy Growth Model</vt:lpstr>
      <vt:lpstr>Von Bertalanffy in R</vt:lpstr>
      <vt:lpstr>Galucci &amp; Quinn Parameterization</vt:lpstr>
      <vt:lpstr>Galucci &amp; Quinn Parameterization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166</cp:revision>
  <dcterms:created xsi:type="dcterms:W3CDTF">2005-12-26T20:44:58Z</dcterms:created>
  <dcterms:modified xsi:type="dcterms:W3CDTF">2014-01-27T18:09:53Z</dcterms:modified>
</cp:coreProperties>
</file>