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0" r:id="rId5"/>
    <p:sldId id="282" r:id="rId6"/>
    <p:sldId id="296" r:id="rId7"/>
    <p:sldId id="259" r:id="rId8"/>
    <p:sldId id="264" r:id="rId9"/>
    <p:sldId id="288" r:id="rId10"/>
    <p:sldId id="297" r:id="rId11"/>
    <p:sldId id="298" r:id="rId12"/>
    <p:sldId id="263" r:id="rId13"/>
    <p:sldId id="287" r:id="rId14"/>
    <p:sldId id="289" r:id="rId15"/>
    <p:sldId id="268" r:id="rId16"/>
    <p:sldId id="286" r:id="rId17"/>
    <p:sldId id="271" r:id="rId18"/>
    <p:sldId id="299" r:id="rId19"/>
    <p:sldId id="272" r:id="rId20"/>
    <p:sldId id="307" r:id="rId21"/>
    <p:sldId id="300" r:id="rId22"/>
    <p:sldId id="302" r:id="rId23"/>
    <p:sldId id="276" r:id="rId24"/>
    <p:sldId id="303" r:id="rId25"/>
    <p:sldId id="304" r:id="rId26"/>
    <p:sldId id="305" r:id="rId27"/>
    <p:sldId id="281" r:id="rId28"/>
    <p:sldId id="306" r:id="rId29"/>
    <p:sldId id="279" r:id="rId30"/>
    <p:sldId id="280" r:id="rId31"/>
    <p:sldId id="290" r:id="rId32"/>
    <p:sldId id="291" r:id="rId33"/>
    <p:sldId id="292" r:id="rId34"/>
    <p:sldId id="293" r:id="rId35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87" d="100"/>
          <a:sy n="87" d="100"/>
        </p:scale>
        <p:origin x="451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Biomass</c:v>
                </c:pt>
              </c:strCache>
            </c:strRef>
          </c:tx>
          <c:marker>
            <c:symbol val="none"/>
          </c:marker>
          <c:xVal>
            <c:numRef>
              <c:f>Sheet1!$A$3:$A$18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Sheet1!$E$3:$E$18</c:f>
              <c:numCache>
                <c:formatCode>0</c:formatCode>
                <c:ptCount val="16"/>
                <c:pt idx="0">
                  <c:v>364.8484550079292</c:v>
                </c:pt>
                <c:pt idx="1">
                  <c:v>4760.0918202884641</c:v>
                </c:pt>
                <c:pt idx="2">
                  <c:v>10886.870760599142</c:v>
                </c:pt>
                <c:pt idx="3">
                  <c:v>15093.606365633465</c:v>
                </c:pt>
                <c:pt idx="4">
                  <c:v>16571.919769547651</c:v>
                </c:pt>
                <c:pt idx="5">
                  <c:v>15949.070950551146</c:v>
                </c:pt>
                <c:pt idx="6">
                  <c:v>14141.239333607364</c:v>
                </c:pt>
                <c:pt idx="7">
                  <c:v>11888.489834900034</c:v>
                </c:pt>
                <c:pt idx="8">
                  <c:v>9626.1475920745434</c:v>
                </c:pt>
                <c:pt idx="9">
                  <c:v>7564.436510324239</c:v>
                </c:pt>
                <c:pt idx="10">
                  <c:v>5918.8984481116859</c:v>
                </c:pt>
                <c:pt idx="11">
                  <c:v>4534.233499544006</c:v>
                </c:pt>
                <c:pt idx="12">
                  <c:v>3393.8340150521576</c:v>
                </c:pt>
                <c:pt idx="13">
                  <c:v>2561.3231538325726</c:v>
                </c:pt>
                <c:pt idx="14">
                  <c:v>1947.5987684393572</c:v>
                </c:pt>
                <c:pt idx="15">
                  <c:v>1442.8090602199329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336264"/>
        <c:axId val="221370856"/>
      </c:scatterChart>
      <c:valAx>
        <c:axId val="191336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1370856"/>
        <c:crosses val="autoZero"/>
        <c:crossBetween val="midCat"/>
      </c:valAx>
      <c:valAx>
        <c:axId val="2213708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Cohort Biomass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191336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 </a:t>
            </a:r>
            <a:r>
              <a:rPr lang="en-US" dirty="0" smtClean="0"/>
              <a:t>video at 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Upper Mississippi</a:t>
            </a:r>
            <a:r>
              <a:rPr lang="en-US" baseline="0" dirty="0" smtClean="0"/>
              <a:t> River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Upper Mississippi</a:t>
            </a:r>
            <a:r>
              <a:rPr lang="en-US" baseline="0" dirty="0" smtClean="0"/>
              <a:t> </a:t>
            </a:r>
            <a:r>
              <a:rPr lang="en-US" baseline="0" smtClean="0"/>
              <a:t>River rules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FYDYwK9RPc&amp;feature=share&amp;list=PLDD326D97517E327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.be/WN7kz6oZZn4?t=31s" TargetMode="External"/><Relationship Id="rId4" Type="http://schemas.openxmlformats.org/officeDocument/2006/relationships/hyperlink" Target="http://youtu.be/_CuzAQPazs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uY7vdM5mpE&amp;feature=share&amp;list=SP59798B1A5D4FA30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landsnewscenter.com/news/video/Itasca-County-Anglers-May-Soon-Face-Pan-Fish-Limits-123852034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990600"/>
            <a:ext cx="4518421" cy="5340681"/>
            <a:chOff x="2109457" y="1517318"/>
            <a:chExt cx="4518421" cy="534068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33600" y="1517318"/>
              <a:ext cx="4494278" cy="5340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 bwMode="auto">
            <a:xfrm>
              <a:off x="2109457" y="4218916"/>
              <a:ext cx="4508625" cy="97777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Maximum</a:t>
            </a:r>
            <a:endParaRPr lang="en-US" dirty="0"/>
          </a:p>
        </p:txBody>
      </p:sp>
      <p:pic>
        <p:nvPicPr>
          <p:cNvPr id="3074" name="Picture 2" descr="http://www.fish.wa.gov.au/PublishingImages/Media%20Releases/Photos/Whaler%20shark%20interdorsal%20fin%20leng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41677"/>
            <a:ext cx="42862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6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31242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relatively few sexually mature adults.</a:t>
            </a:r>
          </a:p>
          <a:p>
            <a:pPr lvl="1"/>
            <a:r>
              <a:rPr lang="en-US" dirty="0" smtClean="0"/>
              <a:t>Protect important large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 numbers of small fish (and potentially increase growth rates).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670350"/>
              </p:ext>
            </p:extLst>
          </p:nvPr>
        </p:nvGraphicFramePr>
        <p:xfrm>
          <a:off x="3810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168060"/>
            <a:ext cx="8534400" cy="5156540"/>
            <a:chOff x="304800" y="1701460"/>
            <a:chExt cx="8534400" cy="515654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1701460"/>
              <a:ext cx="8534400" cy="51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 bwMode="auto">
            <a:xfrm>
              <a:off x="7696200" y="5486400"/>
              <a:ext cx="914400" cy="38099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374" y="883465"/>
            <a:ext cx="5645026" cy="5962649"/>
            <a:chOff x="1752600" y="883465"/>
            <a:chExt cx="5645026" cy="596264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883465"/>
              <a:ext cx="5645026" cy="596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 bwMode="auto">
            <a:xfrm>
              <a:off x="3684760" y="6446068"/>
              <a:ext cx="3594225" cy="18106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954042" y="6625627"/>
              <a:ext cx="707678" cy="18257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4" name="Picture 2" descr="http://arkansashunterangler.com/wp-content/uploads/2012/09/Gibson-County-Lake-Slot-Lim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90600"/>
            <a:ext cx="41719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35814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Increase abundance of protected-size fish.</a:t>
            </a:r>
          </a:p>
          <a:p>
            <a:pPr lvl="1"/>
            <a:r>
              <a:rPr lang="en-US" dirty="0" smtClean="0"/>
              <a:t>Increase abundance of trophy fish.</a:t>
            </a:r>
          </a:p>
          <a:p>
            <a:pPr lvl="1"/>
            <a:r>
              <a:rPr lang="en-US" dirty="0" smtClean="0"/>
              <a:t>Promote growth of smaller-size fish.</a:t>
            </a:r>
          </a:p>
          <a:p>
            <a:pPr lvl="1"/>
            <a:r>
              <a:rPr lang="en-US" dirty="0" smtClean="0"/>
              <a:t>Increase catch rates.</a:t>
            </a:r>
          </a:p>
          <a:p>
            <a:pPr lvl="1"/>
            <a:r>
              <a:rPr lang="en-US" dirty="0" smtClean="0"/>
              <a:t>Promote predation on prey fishes.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91914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91600" cy="28956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recruitment.</a:t>
            </a:r>
          </a:p>
          <a:p>
            <a:pPr lvl="1"/>
            <a:r>
              <a:rPr lang="en-US" dirty="0" smtClean="0"/>
              <a:t>Low rates of growth.</a:t>
            </a:r>
          </a:p>
          <a:p>
            <a:pPr lvl="1"/>
            <a:r>
              <a:rPr lang="en-US" dirty="0" smtClean="0"/>
              <a:t>Desire more quality fish.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3"/>
              </a:rPr>
              <a:t>Check this out</a:t>
            </a:r>
            <a:r>
              <a:rPr lang="en-US" dirty="0" smtClean="0">
                <a:hlinkClick r:id="rId3"/>
              </a:rPr>
              <a:t>!</a:t>
            </a:r>
            <a:r>
              <a:rPr lang="en-US" sz="1400" dirty="0" smtClean="0"/>
              <a:t> </a:t>
            </a:r>
            <a:r>
              <a:rPr lang="en-US" sz="1400" dirty="0" smtClean="0"/>
              <a:t>(0:45-3:30)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But also see this</a:t>
            </a:r>
            <a:r>
              <a:rPr lang="en-US" dirty="0" smtClean="0">
                <a:hlinkClick r:id="rId4"/>
              </a:rPr>
              <a:t>!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 smtClean="0"/>
              <a:t>0:00-0:50</a:t>
            </a:r>
            <a:r>
              <a:rPr lang="en-US" sz="1400" dirty="0"/>
              <a:t>)</a:t>
            </a:r>
            <a:endParaRPr lang="en-US" sz="1400" dirty="0" smtClean="0"/>
          </a:p>
          <a:p>
            <a:r>
              <a:rPr lang="en-US" dirty="0" smtClean="0">
                <a:hlinkClick r:id="rId5"/>
              </a:rPr>
              <a:t>But then </a:t>
            </a:r>
            <a:r>
              <a:rPr lang="en-US" smtClean="0">
                <a:hlinkClick r:id="rId5"/>
              </a:rPr>
              <a:t>this</a:t>
            </a:r>
            <a:r>
              <a:rPr lang="en-US" smtClean="0">
                <a:hlinkClick r:id="rId5"/>
              </a:rPr>
              <a:t>!</a:t>
            </a:r>
            <a:r>
              <a:rPr lang="en-US" smtClean="0"/>
              <a:t> </a:t>
            </a:r>
            <a:r>
              <a:rPr lang="en-US" sz="1400" smtClean="0"/>
              <a:t>(</a:t>
            </a:r>
            <a:r>
              <a:rPr lang="en-US" sz="1400" dirty="0" smtClean="0"/>
              <a:t>0:31-2:18)</a:t>
            </a:r>
            <a:endParaRPr lang="en-US" sz="1400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Protected 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81016"/>
              </p:ext>
            </p:extLst>
          </p:nvPr>
        </p:nvGraphicFramePr>
        <p:xfrm>
          <a:off x="457200" y="9906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 descr="S:\Hansen Overheads\REGS\11fig_06.jpg"/>
          <p:cNvPicPr>
            <a:picLocks noChangeAspect="1" noChangeArrowheads="1"/>
          </p:cNvPicPr>
          <p:nvPr/>
        </p:nvPicPr>
        <p:blipFill>
          <a:blip r:embed="rId2"/>
          <a:srcRect l="6845" t="3952" r="6845" b="9882"/>
          <a:stretch>
            <a:fillRect/>
          </a:stretch>
        </p:blipFill>
        <p:spPr bwMode="auto">
          <a:xfrm>
            <a:off x="838200" y="1211397"/>
            <a:ext cx="7720013" cy="5341803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17488" y="2746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smtClean="0"/>
              <a:t>Length Limits – Protected Slot</a:t>
            </a:r>
            <a:endParaRPr lang="en-US" b="0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173748" y="1667774"/>
            <a:ext cx="126952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43270" y="1676400"/>
            <a:ext cx="2862530" cy="487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191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small fish for recruitment.</a:t>
            </a:r>
          </a:p>
          <a:p>
            <a:pPr lvl="1"/>
            <a:r>
              <a:rPr lang="en-US" dirty="0" smtClean="0"/>
              <a:t>Protect large fish for spawning and attainment of trophy size.</a:t>
            </a:r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recruitment.</a:t>
            </a:r>
          </a:p>
          <a:p>
            <a:pPr lvl="1"/>
            <a:r>
              <a:rPr lang="en-US" dirty="0" smtClean="0"/>
              <a:t>Good growth.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Length Limits – </a:t>
            </a:r>
            <a:r>
              <a:rPr lang="en-US" dirty="0" smtClean="0"/>
              <a:t>Harvest </a:t>
            </a:r>
            <a:r>
              <a:rPr lang="en-US" dirty="0"/>
              <a:t>Slot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452499"/>
              </p:ext>
            </p:extLst>
          </p:nvPr>
        </p:nvGraphicFramePr>
        <p:xfrm>
          <a:off x="533419" y="1076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</a:t>
            </a:r>
            <a:r>
              <a:rPr lang="en-US" dirty="0" smtClean="0"/>
              <a:t>Seasons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dirty="0" smtClean="0"/>
              <a:t>Fish only at certain times.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400" y="1536592"/>
            <a:ext cx="8839200" cy="4635608"/>
            <a:chOff x="152400" y="1536592"/>
            <a:chExt cx="8839200" cy="463560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1536592"/>
              <a:ext cx="8839200" cy="463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 bwMode="auto">
            <a:xfrm>
              <a:off x="5354198" y="2362200"/>
              <a:ext cx="1165951" cy="3048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146" name="Picture 2" descr="http://wwwdelivery.superstock.com/WI/223/1899/PreviewComp/SuperStock_1899-225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23" y="1905000"/>
            <a:ext cx="5397577" cy="359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</a:t>
            </a:r>
            <a:r>
              <a:rPr lang="en-US" dirty="0" smtClean="0"/>
              <a:t>Seasons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fish prior to or during spawning.</a:t>
            </a:r>
          </a:p>
          <a:p>
            <a:pPr lvl="1"/>
            <a:r>
              <a:rPr lang="en-US" dirty="0" smtClean="0"/>
              <a:t>Protect fish that congregate at specific times.</a:t>
            </a:r>
          </a:p>
          <a:p>
            <a:pPr lvl="1"/>
            <a:r>
              <a:rPr lang="en-US" dirty="0" smtClean="0"/>
              <a:t>Promote excitement with an “opener.”</a:t>
            </a:r>
          </a:p>
          <a:p>
            <a:pPr lvl="1"/>
            <a:endParaRPr lang="en-US" dirty="0"/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exploitation on congregated, likely spawning, fish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Fishing restricted in specific locations.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" y="1765192"/>
            <a:ext cx="8839200" cy="4635608"/>
            <a:chOff x="152400" y="1612792"/>
            <a:chExt cx="8839200" cy="463560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1612792"/>
              <a:ext cx="8839200" cy="463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 bwMode="auto">
            <a:xfrm>
              <a:off x="434249" y="2895600"/>
              <a:ext cx="2156551" cy="33930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43099"/>
            <a:ext cx="5780087" cy="425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12" y="1726379"/>
            <a:ext cx="6236538" cy="478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https://encrypted-tbn1.gstatic.com/images?q=tbn:ANd9GcSB3vDtElHR2OuFFcrvLkWWysUgRyDcQav1x5QELYfQplTKLg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4" y="2357172"/>
            <a:ext cx="4587879" cy="30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dirty="0" smtClean="0"/>
              <a:t>What kinds of “things” can be used to …</a:t>
            </a:r>
          </a:p>
          <a:p>
            <a:pPr lvl="1"/>
            <a:r>
              <a:rPr lang="en-US" dirty="0" smtClean="0"/>
              <a:t>Manipulate fish population dynamics</a:t>
            </a:r>
          </a:p>
          <a:p>
            <a:pPr lvl="1"/>
            <a:r>
              <a:rPr lang="en-US" dirty="0" smtClean="0"/>
              <a:t>Manipulate angling effort</a:t>
            </a:r>
          </a:p>
          <a:p>
            <a:pPr lvl="1"/>
            <a:r>
              <a:rPr lang="en-US" dirty="0" smtClean="0"/>
              <a:t>Augment limiting environmental 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745660"/>
            <a:ext cx="1676399" cy="111234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</a:p>
          <a:p>
            <a:pPr lvl="1"/>
            <a:r>
              <a:rPr lang="en-US" dirty="0" smtClean="0"/>
              <a:t>General term.</a:t>
            </a:r>
          </a:p>
          <a:p>
            <a:pPr lvl="1"/>
            <a:r>
              <a:rPr lang="en-US" dirty="0" smtClean="0"/>
              <a:t>For fisheries, generally a closed area.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argue that these are only chance to stem overfishing.</a:t>
            </a:r>
          </a:p>
          <a:p>
            <a:pPr lvl="1"/>
            <a:r>
              <a:rPr lang="en-US" dirty="0" smtClean="0"/>
              <a:t>Others argue that that is extreme.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Check this out!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Closures – </a:t>
            </a:r>
            <a:r>
              <a:rPr lang="en-US" dirty="0" smtClean="0"/>
              <a:t>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</a:t>
            </a:r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334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Protect congregated fish, likely in spawning areas.</a:t>
            </a:r>
          </a:p>
          <a:p>
            <a:pPr lvl="1"/>
            <a:r>
              <a:rPr lang="en-US" dirty="0" smtClean="0"/>
              <a:t>Protect </a:t>
            </a:r>
            <a:r>
              <a:rPr lang="en-US" dirty="0" err="1" smtClean="0"/>
              <a:t>areally</a:t>
            </a:r>
            <a:r>
              <a:rPr lang="en-US" dirty="0" smtClean="0"/>
              <a:t>-defined stocks that have collapsed.</a:t>
            </a:r>
          </a:p>
          <a:p>
            <a:pPr lvl="1"/>
            <a:r>
              <a:rPr lang="en-US" dirty="0" smtClean="0"/>
              <a:t>Restrict fishing in polluted areas.</a:t>
            </a:r>
          </a:p>
          <a:p>
            <a:pPr lvl="1"/>
            <a:r>
              <a:rPr lang="en-US" dirty="0" smtClean="0"/>
              <a:t>Restrict fishing in dangerous areas.</a:t>
            </a:r>
          </a:p>
          <a:p>
            <a:pPr lvl="1"/>
            <a:endParaRPr lang="en-US" dirty="0"/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exploitation in specific areas.</a:t>
            </a:r>
          </a:p>
          <a:p>
            <a:pPr lvl="1"/>
            <a:r>
              <a:rPr lang="en-US" dirty="0" smtClean="0"/>
              <a:t>Protect fishers in dangerous areas.</a:t>
            </a:r>
          </a:p>
          <a:p>
            <a:pPr lvl="1"/>
            <a:r>
              <a:rPr lang="en-US" dirty="0" smtClean="0"/>
              <a:t>Restrict harvest of contaminated individuals.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</a:t>
            </a:r>
            <a:r>
              <a:rPr lang="en-US" dirty="0" smtClean="0"/>
              <a:t>Fisheries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334000"/>
          </a:xfrm>
        </p:spPr>
        <p:txBody>
          <a:bodyPr/>
          <a:lstStyle/>
          <a:p>
            <a:r>
              <a:rPr lang="en-US" dirty="0" smtClean="0"/>
              <a:t>Fishing is completely prohibited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8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</a:t>
            </a:r>
            <a:r>
              <a:rPr lang="en-US" dirty="0"/>
              <a:t>Restrictions – </a:t>
            </a:r>
            <a:r>
              <a:rPr lang="en-US" dirty="0" smtClean="0"/>
              <a:t>Recreational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Anglers are restricted to certain types of gear.</a:t>
            </a:r>
          </a:p>
          <a:p>
            <a:pPr lvl="1"/>
            <a:r>
              <a:rPr lang="en-US" dirty="0" smtClean="0"/>
              <a:t>Artificial lures only.</a:t>
            </a:r>
          </a:p>
          <a:p>
            <a:pPr lvl="1"/>
            <a:r>
              <a:rPr lang="en-US" dirty="0" smtClean="0"/>
              <a:t>Barbless hooks.</a:t>
            </a:r>
          </a:p>
          <a:p>
            <a:pPr lvl="1"/>
            <a:r>
              <a:rPr lang="en-US" dirty="0" smtClean="0"/>
              <a:t>Only three lines.</a:t>
            </a:r>
          </a:p>
          <a:p>
            <a:pPr lvl="1"/>
            <a:r>
              <a:rPr lang="en-US" dirty="0" smtClean="0"/>
              <a:t>No motor trolling.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7200" y="1752600"/>
            <a:ext cx="7150100" cy="4310063"/>
            <a:chOff x="996950" y="1273175"/>
            <a:chExt cx="7150100" cy="431006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6950" y="1273175"/>
              <a:ext cx="7150100" cy="431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 bwMode="auto">
            <a:xfrm>
              <a:off x="1371600" y="3124200"/>
              <a:ext cx="4724400" cy="30400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0242" name="Picture 2" descr="https://encrypted-tbn3.gstatic.com/images?q=tbn:ANd9GcRjwtlfKTpbUZwXdpAX4FNUBoHcC-AOS8u3emZk_GlrUbMT2uw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8800"/>
            <a:ext cx="3048000" cy="40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</a:t>
            </a:r>
            <a:r>
              <a:rPr lang="en-US" dirty="0"/>
              <a:t>Restrictions – </a:t>
            </a:r>
            <a:r>
              <a:rPr lang="en-US" dirty="0" smtClean="0"/>
              <a:t>Recreational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Reduce post-release mortality in high catch-and-release fisheries.</a:t>
            </a:r>
          </a:p>
          <a:p>
            <a:pPr lvl="1"/>
            <a:r>
              <a:rPr lang="en-US" dirty="0" smtClean="0"/>
              <a:t>Social reasons </a:t>
            </a:r>
          </a:p>
          <a:p>
            <a:pPr lvl="2"/>
            <a:r>
              <a:rPr lang="en-US" dirty="0" smtClean="0"/>
              <a:t>Perceptions of effectiveness of some gears</a:t>
            </a:r>
          </a:p>
          <a:p>
            <a:pPr lvl="2"/>
            <a:r>
              <a:rPr lang="en-US" dirty="0" smtClean="0"/>
              <a:t>Provide unique fisheries (e.g., fly-fishing only)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</a:t>
            </a:r>
            <a:r>
              <a:rPr lang="en-US" dirty="0"/>
              <a:t>Restrictions – </a:t>
            </a:r>
            <a:r>
              <a:rPr lang="en-US" dirty="0" smtClean="0"/>
              <a:t>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Fishers are restricted to types/sizes of gear.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" y="1933575"/>
            <a:ext cx="90524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408801" y="3886200"/>
            <a:ext cx="6343650" cy="2228850"/>
            <a:chOff x="1408801" y="3886200"/>
            <a:chExt cx="6343650" cy="2228850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801" y="3886200"/>
              <a:ext cx="63436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 bwMode="auto">
            <a:xfrm>
              <a:off x="6096000" y="4451230"/>
              <a:ext cx="1143000" cy="1969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447800" y="4603630"/>
              <a:ext cx="4267200" cy="6541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47800" y="5256775"/>
              <a:ext cx="3322608" cy="182393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24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Gear </a:t>
            </a:r>
            <a:r>
              <a:rPr lang="en-US" dirty="0"/>
              <a:t>Restrictions – </a:t>
            </a:r>
            <a:r>
              <a:rPr lang="en-US" dirty="0" smtClean="0"/>
              <a:t>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 smtClean="0"/>
              <a:t>Restrict sizes of fish caught.</a:t>
            </a:r>
          </a:p>
          <a:p>
            <a:pPr lvl="1"/>
            <a:r>
              <a:rPr lang="en-US" dirty="0" smtClean="0"/>
              <a:t>Restrict numbers of fish caught.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or weight that can be harvest during a specified time.</a:t>
            </a:r>
          </a:p>
          <a:p>
            <a:pPr lvl="1"/>
            <a:r>
              <a:rPr lang="en-US" dirty="0" smtClean="0"/>
              <a:t>AKA, safe harvest level, total allowable catch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“Derby” Quota</a:t>
            </a:r>
          </a:p>
          <a:p>
            <a:pPr lvl="1"/>
            <a:r>
              <a:rPr lang="en-US" dirty="0" smtClean="0"/>
              <a:t>Catch-shares</a:t>
            </a:r>
          </a:p>
          <a:p>
            <a:pPr lvl="1"/>
            <a:r>
              <a:rPr lang="en-US" dirty="0" smtClean="0"/>
              <a:t>Individual Transferable Quota (ITQ)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936626"/>
            <a:ext cx="6096000" cy="57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66074" y="1432704"/>
            <a:ext cx="5977926" cy="4434696"/>
            <a:chOff x="3166074" y="1432704"/>
            <a:chExt cx="5977926" cy="4434696"/>
          </a:xfrm>
        </p:grpSpPr>
        <p:grpSp>
          <p:nvGrpSpPr>
            <p:cNvPr id="9" name="Group 8"/>
            <p:cNvGrpSpPr/>
            <p:nvPr/>
          </p:nvGrpSpPr>
          <p:grpSpPr>
            <a:xfrm>
              <a:off x="3166074" y="1432704"/>
              <a:ext cx="5977926" cy="4434696"/>
              <a:chOff x="3166074" y="1432704"/>
              <a:chExt cx="5977926" cy="44346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66074" y="1432704"/>
                <a:ext cx="5977926" cy="4434696"/>
                <a:chOff x="3089874" y="1143000"/>
                <a:chExt cx="5977926" cy="4434696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5625" y="1143000"/>
                  <a:ext cx="5972175" cy="1685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3148" y="2819400"/>
                  <a:ext cx="5915025" cy="923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9874" y="3710796"/>
                  <a:ext cx="5972175" cy="1866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Rectangle 7"/>
              <p:cNvSpPr/>
              <p:nvPr/>
            </p:nvSpPr>
            <p:spPr bwMode="auto">
              <a:xfrm>
                <a:off x="9084373" y="1432704"/>
                <a:ext cx="59627" cy="4434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7696200" y="3109104"/>
              <a:ext cx="1447800" cy="923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80" y="1066800"/>
            <a:ext cx="5138320" cy="43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dirty="0" smtClean="0"/>
              <a:t>Daily – maximum per day.</a:t>
            </a:r>
          </a:p>
          <a:p>
            <a:pPr lvl="1"/>
            <a:r>
              <a:rPr lang="en-US" dirty="0" smtClean="0"/>
              <a:t>Possession – maximum in your possession.</a:t>
            </a:r>
          </a:p>
          <a:p>
            <a:pPr lvl="1"/>
            <a:r>
              <a:rPr lang="en-US" dirty="0" smtClean="0"/>
              <a:t>Season – limited number (usually 1) per season.</a:t>
            </a:r>
          </a:p>
          <a:p>
            <a:pPr lvl="2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Habitat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Overfishing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962400"/>
          </a:xfrm>
        </p:spPr>
        <p:txBody>
          <a:bodyPr/>
          <a:lstStyle/>
          <a:p>
            <a:r>
              <a:rPr lang="en-US" b="1" dirty="0" smtClean="0"/>
              <a:t>Recruitment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ecruits </a:t>
            </a:r>
            <a:r>
              <a:rPr lang="en-US" dirty="0"/>
              <a:t>produced </a:t>
            </a:r>
            <a:r>
              <a:rPr lang="en-US" dirty="0" smtClean="0"/>
              <a:t>is not </a:t>
            </a:r>
            <a:r>
              <a:rPr lang="en-US" dirty="0"/>
              <a:t>enough to replenish the </a:t>
            </a:r>
            <a:r>
              <a:rPr lang="en-US" dirty="0" smtClean="0"/>
              <a:t>population.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xacerbated </a:t>
            </a:r>
            <a:r>
              <a:rPr lang="en-US" dirty="0"/>
              <a:t>by the removal of large </a:t>
            </a:r>
            <a:r>
              <a:rPr lang="en-US" dirty="0" smtClean="0"/>
              <a:t>females.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451600" cy="365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9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Overfishing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876800"/>
          </a:xfrm>
        </p:spPr>
        <p:txBody>
          <a:bodyPr/>
          <a:lstStyle/>
          <a:p>
            <a:r>
              <a:rPr lang="en-US" b="1" dirty="0" smtClean="0"/>
              <a:t>Growth</a:t>
            </a:r>
          </a:p>
          <a:p>
            <a:pPr lvl="1"/>
            <a:r>
              <a:rPr lang="en-US" dirty="0" smtClean="0"/>
              <a:t>Loss of biomass due to fishing is greater than biomass gained due to growth.</a:t>
            </a:r>
          </a:p>
          <a:p>
            <a:pPr lvl="1"/>
            <a:r>
              <a:rPr lang="en-US" dirty="0" smtClean="0"/>
              <a:t>Fish are </a:t>
            </a:r>
            <a:r>
              <a:rPr lang="en-US" dirty="0"/>
              <a:t>removed before reaching a size at which maximum growth and productivity would be obtained from the stock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329654"/>
              </p:ext>
            </p:extLst>
          </p:nvPr>
        </p:nvGraphicFramePr>
        <p:xfrm>
          <a:off x="2208361" y="3810000"/>
          <a:ext cx="472727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1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Overfishing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0"/>
          </a:xfrm>
        </p:spPr>
        <p:txBody>
          <a:bodyPr/>
          <a:lstStyle/>
          <a:p>
            <a:r>
              <a:rPr lang="en-US" b="1" dirty="0" smtClean="0"/>
              <a:t>Quality</a:t>
            </a:r>
          </a:p>
          <a:p>
            <a:pPr lvl="1"/>
            <a:r>
              <a:rPr lang="en-US" dirty="0" smtClean="0"/>
              <a:t>When fishing mortality exceeds the fishing mortality of optimal satisfaction yield.</a:t>
            </a:r>
          </a:p>
          <a:p>
            <a:pPr lvl="1"/>
            <a:r>
              <a:rPr lang="en-US" dirty="0" smtClean="0"/>
              <a:t>The rate of fishing produces a loss in angler satisfaction.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990600"/>
            <a:ext cx="6127687" cy="5486400"/>
            <a:chOff x="1492313" y="990600"/>
            <a:chExt cx="6127687" cy="548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2313" y="990600"/>
              <a:ext cx="6127687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 bwMode="auto">
            <a:xfrm>
              <a:off x="5029199" y="1676400"/>
              <a:ext cx="2512337" cy="24293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22774" y="883465"/>
            <a:ext cx="5645026" cy="5962649"/>
            <a:chOff x="1752600" y="883465"/>
            <a:chExt cx="5645026" cy="596264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883465"/>
              <a:ext cx="5645026" cy="596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 bwMode="auto">
            <a:xfrm>
              <a:off x="2969536" y="1865014"/>
              <a:ext cx="2745463" cy="18106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93814" y="4056706"/>
              <a:ext cx="2851841" cy="20747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8674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/>
              <a:t>Prevent </a:t>
            </a:r>
            <a:r>
              <a:rPr lang="en-US" dirty="0" smtClean="0"/>
              <a:t>over-exploitation.</a:t>
            </a:r>
          </a:p>
          <a:p>
            <a:pPr lvl="1"/>
            <a:r>
              <a:rPr lang="en-US" dirty="0" smtClean="0"/>
              <a:t>Equitable division of harvest.</a:t>
            </a:r>
          </a:p>
          <a:p>
            <a:pPr lvl="1"/>
            <a:r>
              <a:rPr lang="en-US" dirty="0" smtClean="0"/>
              <a:t>Provide the satisfaction of reaching a goal.</a:t>
            </a:r>
          </a:p>
          <a:p>
            <a:endParaRPr lang="en-US" sz="1400" dirty="0" smtClean="0"/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fishing mortality.</a:t>
            </a:r>
          </a:p>
          <a:p>
            <a:endParaRPr lang="en-US" sz="1400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Check this out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 smtClean="0"/>
              <a:t>Work on “Bag Limits” case study.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Minimum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" y="1143000"/>
            <a:ext cx="8839200" cy="4635608"/>
            <a:chOff x="152400" y="1917592"/>
            <a:chExt cx="8839200" cy="463560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1917592"/>
              <a:ext cx="8839200" cy="463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 bwMode="auto">
            <a:xfrm>
              <a:off x="7696200" y="2743200"/>
              <a:ext cx="1176196" cy="3048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721858" y="3392788"/>
              <a:ext cx="1176196" cy="33724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96200" y="5149160"/>
              <a:ext cx="1176196" cy="33724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696200" y="5821378"/>
              <a:ext cx="1176196" cy="15843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400" y="883465"/>
            <a:ext cx="5645026" cy="5962649"/>
            <a:chOff x="1676400" y="883465"/>
            <a:chExt cx="5645026" cy="596264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76400" y="883465"/>
              <a:ext cx="5645026" cy="596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 bwMode="auto">
            <a:xfrm>
              <a:off x="3623096" y="2590800"/>
              <a:ext cx="3621386" cy="206721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0496" y="2779414"/>
              <a:ext cx="711451" cy="190123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959175" y="3334694"/>
              <a:ext cx="3153623" cy="19615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8" name="Picture 2" descr="http://dnr.wi.gov/topic/Fishing/images/pos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543300" cy="506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/>
              <a:t>Lower mortality </a:t>
            </a:r>
            <a:r>
              <a:rPr lang="en-US" dirty="0" smtClean="0"/>
              <a:t>(fishing </a:t>
            </a:r>
            <a:r>
              <a:rPr lang="en-US" dirty="0"/>
              <a:t>and total) in highly vulnerable populations.</a:t>
            </a:r>
          </a:p>
          <a:p>
            <a:pPr lvl="2"/>
            <a:r>
              <a:rPr lang="en-US" dirty="0"/>
              <a:t>Prevent overexploitation.</a:t>
            </a:r>
          </a:p>
          <a:p>
            <a:pPr lvl="1"/>
            <a:r>
              <a:rPr lang="en-US" dirty="0" smtClean="0"/>
              <a:t>Protect reproductive potential of population.</a:t>
            </a:r>
          </a:p>
          <a:p>
            <a:pPr lvl="2"/>
            <a:r>
              <a:rPr lang="en-US" dirty="0" smtClean="0"/>
              <a:t>Allow at least one spawning.</a:t>
            </a:r>
          </a:p>
          <a:p>
            <a:pPr lvl="1"/>
            <a:r>
              <a:rPr lang="en-US" dirty="0" smtClean="0"/>
              <a:t>Increase catch (but not necessarily harvest) rates.</a:t>
            </a:r>
          </a:p>
          <a:p>
            <a:pPr lvl="1"/>
            <a:r>
              <a:rPr lang="en-US" dirty="0" smtClean="0"/>
              <a:t>Increase abundance of quality fishes.</a:t>
            </a:r>
          </a:p>
          <a:p>
            <a:pPr lvl="1"/>
            <a:r>
              <a:rPr lang="en-US" dirty="0" smtClean="0"/>
              <a:t>Promote predation on prey fishes.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633241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Limits –</a:t>
            </a:r>
            <a:r>
              <a:rPr lang="en-US" dirty="0" smtClean="0"/>
              <a:t> </a:t>
            </a:r>
            <a:r>
              <a:rPr lang="en-US" dirty="0"/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4572000"/>
          </a:xfrm>
        </p:spPr>
        <p:txBody>
          <a:bodyPr/>
          <a:lstStyle/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Low rates of recruitment.</a:t>
            </a:r>
          </a:p>
          <a:p>
            <a:pPr lvl="1"/>
            <a:r>
              <a:rPr lang="en-US" dirty="0" smtClean="0"/>
              <a:t>Low rates of natural mortality.</a:t>
            </a:r>
          </a:p>
          <a:p>
            <a:pPr lvl="1"/>
            <a:r>
              <a:rPr lang="en-US" dirty="0" smtClean="0"/>
              <a:t>High fishing mortality.</a:t>
            </a:r>
          </a:p>
          <a:p>
            <a:pPr lvl="1"/>
            <a:r>
              <a:rPr lang="en-US" dirty="0" smtClean="0"/>
              <a:t>“Good” growth rates.</a:t>
            </a:r>
          </a:p>
          <a:p>
            <a:pPr lvl="1"/>
            <a:r>
              <a:rPr lang="en-US" dirty="0" smtClean="0"/>
              <a:t>“Late” maturing populations.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616639"/>
              </p:ext>
            </p:extLst>
          </p:nvPr>
        </p:nvGraphicFramePr>
        <p:xfrm>
          <a:off x="457200" y="10007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9220</TotalTime>
  <Words>1101</Words>
  <Application>Microsoft Office PowerPoint</Application>
  <PresentationFormat>On-screen Show (4:3)</PresentationFormat>
  <Paragraphs>405</Paragraphs>
  <Slides>34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Default Design</vt:lpstr>
      <vt:lpstr>Management Regulations</vt:lpstr>
      <vt:lpstr>Manager’s Toolbox</vt:lpstr>
      <vt:lpstr>Bag / Creel Limits</vt:lpstr>
      <vt:lpstr>Bag / Creel Limits</vt:lpstr>
      <vt:lpstr>Bag / Creel Limits</vt:lpstr>
      <vt:lpstr>Length Limits</vt:lpstr>
      <vt:lpstr>Length Limits – Minimum </vt:lpstr>
      <vt:lpstr>Length Limits – Minimum</vt:lpstr>
      <vt:lpstr>Length Limits – Minimum</vt:lpstr>
      <vt:lpstr>Length Limits – Maximum</vt:lpstr>
      <vt:lpstr>Length Limits – Maximum</vt:lpstr>
      <vt:lpstr>Length Limits – Protected Slot</vt:lpstr>
      <vt:lpstr>Length Limits – Protected Slot</vt:lpstr>
      <vt:lpstr>Length Limits – Protected Slot</vt:lpstr>
      <vt:lpstr>PowerPoint Presentation</vt:lpstr>
      <vt:lpstr>Length Limits – Harvest Slot</vt:lpstr>
      <vt:lpstr>Closures – Seasons</vt:lpstr>
      <vt:lpstr>Closures – Seasons</vt:lpstr>
      <vt:lpstr>Closures – Areas</vt:lpstr>
      <vt:lpstr>Closures – Areas</vt:lpstr>
      <vt:lpstr>Closures – Areas</vt:lpstr>
      <vt:lpstr>Closures – Fisheries</vt:lpstr>
      <vt:lpstr>Gear Restrictions – Recreational</vt:lpstr>
      <vt:lpstr>Gear Restrictions – Recreational</vt:lpstr>
      <vt:lpstr>Gear Restrictions – Commercial</vt:lpstr>
      <vt:lpstr>Gear Restrictions – Commercial</vt:lpstr>
      <vt:lpstr>Quotas</vt:lpstr>
      <vt:lpstr>Quotas</vt:lpstr>
      <vt:lpstr>Stocking</vt:lpstr>
      <vt:lpstr>Habitat Manipulations</vt:lpstr>
      <vt:lpstr>PowerPoint Presentation</vt:lpstr>
      <vt:lpstr>Overfishing Types</vt:lpstr>
      <vt:lpstr>Overfishing Types</vt:lpstr>
      <vt:lpstr>Overfishing Types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187</cp:revision>
  <dcterms:created xsi:type="dcterms:W3CDTF">2005-12-26T20:44:58Z</dcterms:created>
  <dcterms:modified xsi:type="dcterms:W3CDTF">2014-03-16T23:55:12Z</dcterms:modified>
</cp:coreProperties>
</file>