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CC00"/>
    <a:srgbClr val="FFCC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 showGuides="1">
      <p:cViewPr varScale="1">
        <p:scale>
          <a:sx n="87" d="100"/>
          <a:sy n="87" d="100"/>
        </p:scale>
        <p:origin x="1005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from http://www.st.nmfs.noaa.gov/st1/commercial/landings/annual_landings.html</a:t>
            </a:r>
          </a:p>
          <a:p>
            <a:r>
              <a:rPr lang="en-US" dirty="0" smtClean="0"/>
              <a:t>http://youtu.be/L5wR8Iu2Q00</a:t>
            </a:r>
          </a:p>
          <a:p>
            <a:r>
              <a:rPr lang="en-US" dirty="0" smtClean="0"/>
              <a:t>https://www.youtube.com/watch?v=Zni6Iy5Q-Ko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from http://www.st.nmfs.noaa.gov/st1/commercial/landings/annual_landings.html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from http://www.st.nmfs.noaa.gov/st1/commercial/landings/annual_landings.html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4RE9PMwwaF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Resources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“Open Access” Fisheries</a:t>
            </a:r>
          </a:p>
          <a:p>
            <a:pPr lvl="1"/>
            <a:r>
              <a:rPr lang="en-US" dirty="0" smtClean="0"/>
              <a:t>Anyone can enter the fishery (assuming that they have the capital)</a:t>
            </a:r>
          </a:p>
          <a:p>
            <a:endParaRPr lang="en-US" dirty="0"/>
          </a:p>
          <a:p>
            <a:pPr lvl="1"/>
            <a:r>
              <a:rPr lang="en-US" dirty="0" smtClean="0"/>
              <a:t>Tragedy of the Commons – Hardin</a:t>
            </a:r>
          </a:p>
          <a:p>
            <a:pPr lvl="2"/>
            <a:r>
              <a:rPr lang="en-US" dirty="0" smtClean="0">
                <a:hlinkClick r:id="rId2"/>
              </a:rPr>
              <a:t>See this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May be associated with fishery collapse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Landings of Atlantic Cod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81919" y="1784350"/>
            <a:ext cx="7563544" cy="4692650"/>
            <a:chOff x="581919" y="1555750"/>
            <a:chExt cx="7563544" cy="469265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2000" y="1555750"/>
              <a:ext cx="7383463" cy="447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497013" y="1778000"/>
              <a:ext cx="6319838" cy="3619500"/>
            </a:xfrm>
            <a:custGeom>
              <a:avLst/>
              <a:gdLst>
                <a:gd name="T0" fmla="*/ 0 w 825"/>
                <a:gd name="T1" fmla="*/ 265 h 472"/>
                <a:gd name="T2" fmla="*/ 13 w 825"/>
                <a:gd name="T3" fmla="*/ 298 h 472"/>
                <a:gd name="T4" fmla="*/ 27 w 825"/>
                <a:gd name="T5" fmla="*/ 326 h 472"/>
                <a:gd name="T6" fmla="*/ 40 w 825"/>
                <a:gd name="T7" fmla="*/ 375 h 472"/>
                <a:gd name="T8" fmla="*/ 53 w 825"/>
                <a:gd name="T9" fmla="*/ 356 h 472"/>
                <a:gd name="T10" fmla="*/ 67 w 825"/>
                <a:gd name="T11" fmla="*/ 362 h 472"/>
                <a:gd name="T12" fmla="*/ 80 w 825"/>
                <a:gd name="T13" fmla="*/ 364 h 472"/>
                <a:gd name="T14" fmla="*/ 93 w 825"/>
                <a:gd name="T15" fmla="*/ 368 h 472"/>
                <a:gd name="T16" fmla="*/ 107 w 825"/>
                <a:gd name="T17" fmla="*/ 336 h 472"/>
                <a:gd name="T18" fmla="*/ 120 w 825"/>
                <a:gd name="T19" fmla="*/ 314 h 472"/>
                <a:gd name="T20" fmla="*/ 133 w 825"/>
                <a:gd name="T21" fmla="*/ 341 h 472"/>
                <a:gd name="T22" fmla="*/ 146 w 825"/>
                <a:gd name="T23" fmla="*/ 313 h 472"/>
                <a:gd name="T24" fmla="*/ 160 w 825"/>
                <a:gd name="T25" fmla="*/ 312 h 472"/>
                <a:gd name="T26" fmla="*/ 173 w 825"/>
                <a:gd name="T27" fmla="*/ 333 h 472"/>
                <a:gd name="T28" fmla="*/ 186 w 825"/>
                <a:gd name="T29" fmla="*/ 348 h 472"/>
                <a:gd name="T30" fmla="*/ 200 w 825"/>
                <a:gd name="T31" fmla="*/ 360 h 472"/>
                <a:gd name="T32" fmla="*/ 213 w 825"/>
                <a:gd name="T33" fmla="*/ 353 h 472"/>
                <a:gd name="T34" fmla="*/ 226 w 825"/>
                <a:gd name="T35" fmla="*/ 323 h 472"/>
                <a:gd name="T36" fmla="*/ 240 w 825"/>
                <a:gd name="T37" fmla="*/ 302 h 472"/>
                <a:gd name="T38" fmla="*/ 253 w 825"/>
                <a:gd name="T39" fmla="*/ 265 h 472"/>
                <a:gd name="T40" fmla="*/ 266 w 825"/>
                <a:gd name="T41" fmla="*/ 284 h 472"/>
                <a:gd name="T42" fmla="*/ 279 w 825"/>
                <a:gd name="T43" fmla="*/ 280 h 472"/>
                <a:gd name="T44" fmla="*/ 293 w 825"/>
                <a:gd name="T45" fmla="*/ 313 h 472"/>
                <a:gd name="T46" fmla="*/ 306 w 825"/>
                <a:gd name="T47" fmla="*/ 296 h 472"/>
                <a:gd name="T48" fmla="*/ 319 w 825"/>
                <a:gd name="T49" fmla="*/ 260 h 472"/>
                <a:gd name="T50" fmla="*/ 333 w 825"/>
                <a:gd name="T51" fmla="*/ 271 h 472"/>
                <a:gd name="T52" fmla="*/ 346 w 825"/>
                <a:gd name="T53" fmla="*/ 272 h 472"/>
                <a:gd name="T54" fmla="*/ 359 w 825"/>
                <a:gd name="T55" fmla="*/ 180 h 472"/>
                <a:gd name="T56" fmla="*/ 373 w 825"/>
                <a:gd name="T57" fmla="*/ 134 h 472"/>
                <a:gd name="T58" fmla="*/ 386 w 825"/>
                <a:gd name="T59" fmla="*/ 81 h 472"/>
                <a:gd name="T60" fmla="*/ 399 w 825"/>
                <a:gd name="T61" fmla="*/ 0 h 472"/>
                <a:gd name="T62" fmla="*/ 412 w 825"/>
                <a:gd name="T63" fmla="*/ 67 h 472"/>
                <a:gd name="T64" fmla="*/ 426 w 825"/>
                <a:gd name="T65" fmla="*/ 4 h 472"/>
                <a:gd name="T66" fmla="*/ 439 w 825"/>
                <a:gd name="T67" fmla="*/ 25 h 472"/>
                <a:gd name="T68" fmla="*/ 452 w 825"/>
                <a:gd name="T69" fmla="*/ 93 h 472"/>
                <a:gd name="T70" fmla="*/ 466 w 825"/>
                <a:gd name="T71" fmla="*/ 155 h 472"/>
                <a:gd name="T72" fmla="*/ 479 w 825"/>
                <a:gd name="T73" fmla="*/ 250 h 472"/>
                <a:gd name="T74" fmla="*/ 492 w 825"/>
                <a:gd name="T75" fmla="*/ 258 h 472"/>
                <a:gd name="T76" fmla="*/ 506 w 825"/>
                <a:gd name="T77" fmla="*/ 183 h 472"/>
                <a:gd name="T78" fmla="*/ 519 w 825"/>
                <a:gd name="T79" fmla="*/ 170 h 472"/>
                <a:gd name="T80" fmla="*/ 532 w 825"/>
                <a:gd name="T81" fmla="*/ 95 h 472"/>
                <a:gd name="T82" fmla="*/ 546 w 825"/>
                <a:gd name="T83" fmla="*/ 109 h 472"/>
                <a:gd name="T84" fmla="*/ 559 w 825"/>
                <a:gd name="T85" fmla="*/ 247 h 472"/>
                <a:gd name="T86" fmla="*/ 572 w 825"/>
                <a:gd name="T87" fmla="*/ 296 h 472"/>
                <a:gd name="T88" fmla="*/ 585 w 825"/>
                <a:gd name="T89" fmla="*/ 346 h 472"/>
                <a:gd name="T90" fmla="*/ 599 w 825"/>
                <a:gd name="T91" fmla="*/ 386 h 472"/>
                <a:gd name="T92" fmla="*/ 612 w 825"/>
                <a:gd name="T93" fmla="*/ 380 h 472"/>
                <a:gd name="T94" fmla="*/ 625 w 825"/>
                <a:gd name="T95" fmla="*/ 392 h 472"/>
                <a:gd name="T96" fmla="*/ 639 w 825"/>
                <a:gd name="T97" fmla="*/ 410 h 472"/>
                <a:gd name="T98" fmla="*/ 652 w 825"/>
                <a:gd name="T99" fmla="*/ 424 h 472"/>
                <a:gd name="T100" fmla="*/ 665 w 825"/>
                <a:gd name="T101" fmla="*/ 408 h 472"/>
                <a:gd name="T102" fmla="*/ 679 w 825"/>
                <a:gd name="T103" fmla="*/ 372 h 472"/>
                <a:gd name="T104" fmla="*/ 692 w 825"/>
                <a:gd name="T105" fmla="*/ 391 h 472"/>
                <a:gd name="T106" fmla="*/ 705 w 825"/>
                <a:gd name="T107" fmla="*/ 414 h 472"/>
                <a:gd name="T108" fmla="*/ 718 w 825"/>
                <a:gd name="T109" fmla="*/ 448 h 472"/>
                <a:gd name="T110" fmla="*/ 732 w 825"/>
                <a:gd name="T111" fmla="*/ 457 h 472"/>
                <a:gd name="T112" fmla="*/ 745 w 825"/>
                <a:gd name="T113" fmla="*/ 463 h 472"/>
                <a:gd name="T114" fmla="*/ 758 w 825"/>
                <a:gd name="T115" fmla="*/ 444 h 472"/>
                <a:gd name="T116" fmla="*/ 772 w 825"/>
                <a:gd name="T117" fmla="*/ 434 h 472"/>
                <a:gd name="T118" fmla="*/ 785 w 825"/>
                <a:gd name="T119" fmla="*/ 431 h 472"/>
                <a:gd name="T120" fmla="*/ 798 w 825"/>
                <a:gd name="T121" fmla="*/ 440 h 472"/>
                <a:gd name="T122" fmla="*/ 812 w 825"/>
                <a:gd name="T123" fmla="*/ 441 h 472"/>
                <a:gd name="T124" fmla="*/ 825 w 825"/>
                <a:gd name="T12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5" h="472">
                  <a:moveTo>
                    <a:pt x="0" y="265"/>
                  </a:moveTo>
                  <a:lnTo>
                    <a:pt x="13" y="298"/>
                  </a:lnTo>
                  <a:lnTo>
                    <a:pt x="27" y="326"/>
                  </a:lnTo>
                  <a:lnTo>
                    <a:pt x="40" y="375"/>
                  </a:lnTo>
                  <a:lnTo>
                    <a:pt x="53" y="356"/>
                  </a:lnTo>
                  <a:lnTo>
                    <a:pt x="67" y="362"/>
                  </a:lnTo>
                  <a:lnTo>
                    <a:pt x="80" y="364"/>
                  </a:lnTo>
                  <a:lnTo>
                    <a:pt x="93" y="368"/>
                  </a:lnTo>
                  <a:lnTo>
                    <a:pt x="107" y="336"/>
                  </a:lnTo>
                  <a:lnTo>
                    <a:pt x="120" y="314"/>
                  </a:lnTo>
                  <a:lnTo>
                    <a:pt x="133" y="341"/>
                  </a:lnTo>
                  <a:lnTo>
                    <a:pt x="146" y="313"/>
                  </a:lnTo>
                  <a:lnTo>
                    <a:pt x="160" y="312"/>
                  </a:lnTo>
                  <a:lnTo>
                    <a:pt x="173" y="333"/>
                  </a:lnTo>
                  <a:lnTo>
                    <a:pt x="186" y="348"/>
                  </a:lnTo>
                  <a:lnTo>
                    <a:pt x="200" y="360"/>
                  </a:lnTo>
                  <a:lnTo>
                    <a:pt x="213" y="353"/>
                  </a:lnTo>
                  <a:lnTo>
                    <a:pt x="226" y="323"/>
                  </a:lnTo>
                  <a:lnTo>
                    <a:pt x="240" y="302"/>
                  </a:lnTo>
                  <a:lnTo>
                    <a:pt x="253" y="265"/>
                  </a:lnTo>
                  <a:lnTo>
                    <a:pt x="266" y="284"/>
                  </a:lnTo>
                  <a:lnTo>
                    <a:pt x="279" y="280"/>
                  </a:lnTo>
                  <a:lnTo>
                    <a:pt x="293" y="313"/>
                  </a:lnTo>
                  <a:lnTo>
                    <a:pt x="306" y="296"/>
                  </a:lnTo>
                  <a:lnTo>
                    <a:pt x="319" y="260"/>
                  </a:lnTo>
                  <a:lnTo>
                    <a:pt x="333" y="271"/>
                  </a:lnTo>
                  <a:lnTo>
                    <a:pt x="346" y="272"/>
                  </a:lnTo>
                  <a:lnTo>
                    <a:pt x="359" y="180"/>
                  </a:lnTo>
                  <a:lnTo>
                    <a:pt x="373" y="134"/>
                  </a:lnTo>
                  <a:lnTo>
                    <a:pt x="386" y="81"/>
                  </a:lnTo>
                  <a:lnTo>
                    <a:pt x="399" y="0"/>
                  </a:lnTo>
                  <a:lnTo>
                    <a:pt x="412" y="67"/>
                  </a:lnTo>
                  <a:lnTo>
                    <a:pt x="426" y="4"/>
                  </a:lnTo>
                  <a:lnTo>
                    <a:pt x="439" y="25"/>
                  </a:lnTo>
                  <a:lnTo>
                    <a:pt x="452" y="93"/>
                  </a:lnTo>
                  <a:lnTo>
                    <a:pt x="466" y="155"/>
                  </a:lnTo>
                  <a:lnTo>
                    <a:pt x="479" y="250"/>
                  </a:lnTo>
                  <a:lnTo>
                    <a:pt x="492" y="258"/>
                  </a:lnTo>
                  <a:lnTo>
                    <a:pt x="506" y="183"/>
                  </a:lnTo>
                  <a:lnTo>
                    <a:pt x="519" y="170"/>
                  </a:lnTo>
                  <a:lnTo>
                    <a:pt x="532" y="95"/>
                  </a:lnTo>
                  <a:lnTo>
                    <a:pt x="546" y="109"/>
                  </a:lnTo>
                  <a:lnTo>
                    <a:pt x="559" y="247"/>
                  </a:lnTo>
                  <a:lnTo>
                    <a:pt x="572" y="296"/>
                  </a:lnTo>
                  <a:lnTo>
                    <a:pt x="585" y="346"/>
                  </a:lnTo>
                  <a:lnTo>
                    <a:pt x="599" y="386"/>
                  </a:lnTo>
                  <a:lnTo>
                    <a:pt x="612" y="380"/>
                  </a:lnTo>
                  <a:lnTo>
                    <a:pt x="625" y="392"/>
                  </a:lnTo>
                  <a:lnTo>
                    <a:pt x="639" y="410"/>
                  </a:lnTo>
                  <a:lnTo>
                    <a:pt x="652" y="424"/>
                  </a:lnTo>
                  <a:lnTo>
                    <a:pt x="665" y="408"/>
                  </a:lnTo>
                  <a:lnTo>
                    <a:pt x="679" y="372"/>
                  </a:lnTo>
                  <a:lnTo>
                    <a:pt x="692" y="391"/>
                  </a:lnTo>
                  <a:lnTo>
                    <a:pt x="705" y="414"/>
                  </a:lnTo>
                  <a:lnTo>
                    <a:pt x="718" y="448"/>
                  </a:lnTo>
                  <a:lnTo>
                    <a:pt x="732" y="457"/>
                  </a:lnTo>
                  <a:lnTo>
                    <a:pt x="745" y="463"/>
                  </a:lnTo>
                  <a:lnTo>
                    <a:pt x="758" y="444"/>
                  </a:lnTo>
                  <a:lnTo>
                    <a:pt x="772" y="434"/>
                  </a:lnTo>
                  <a:lnTo>
                    <a:pt x="785" y="431"/>
                  </a:lnTo>
                  <a:lnTo>
                    <a:pt x="798" y="440"/>
                  </a:lnTo>
                  <a:lnTo>
                    <a:pt x="812" y="441"/>
                  </a:lnTo>
                  <a:lnTo>
                    <a:pt x="825" y="472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497013" y="5543550"/>
              <a:ext cx="611346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97013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16188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535363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552950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72125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591300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7610475" y="5543550"/>
              <a:ext cx="0" cy="3810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241425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260600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279775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1970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297363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316538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1990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335713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7354888" y="5589588"/>
              <a:ext cx="5111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1244600" y="2030413"/>
              <a:ext cx="0" cy="29765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1206500" y="5006975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206500" y="4262438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1206500" y="3519488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1206500" y="2774950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1206500" y="2030413"/>
              <a:ext cx="38100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 rot="16200000">
              <a:off x="788988" y="4879975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 rot="16200000">
              <a:off x="788988" y="4135438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 rot="16200000">
              <a:off x="788988" y="3392488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 rot="16200000">
              <a:off x="788988" y="2647950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 rot="16200000">
              <a:off x="788988" y="1903413"/>
              <a:ext cx="6127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244600" y="1631950"/>
              <a:ext cx="6824663" cy="391160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4411663" y="5940623"/>
              <a:ext cx="542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 rot="16200000">
              <a:off x="-664511" y="3433068"/>
              <a:ext cx="2800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Landings (Metric Tons)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4" name="Line Callout 2 43"/>
          <p:cNvSpPr/>
          <p:nvPr/>
        </p:nvSpPr>
        <p:spPr>
          <a:xfrm>
            <a:off x="725386" y="6019800"/>
            <a:ext cx="1790802" cy="791680"/>
          </a:xfrm>
          <a:prstGeom prst="borderCallout2">
            <a:avLst>
              <a:gd name="adj1" fmla="val 55272"/>
              <a:gd name="adj2" fmla="val 635"/>
              <a:gd name="adj3" fmla="val 10174"/>
              <a:gd name="adj4" fmla="val -27092"/>
              <a:gd name="adj5" fmla="val -156144"/>
              <a:gd name="adj6" fmla="val 56347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Newly discovered resource is </a:t>
            </a:r>
            <a:r>
              <a:rPr lang="en-US" sz="1600" b="1" dirty="0" smtClean="0"/>
              <a:t>open to all</a:t>
            </a:r>
            <a:r>
              <a:rPr lang="en-US" sz="1600" dirty="0" smtClean="0"/>
              <a:t> comers</a:t>
            </a:r>
            <a:endParaRPr lang="en-US" sz="1600" dirty="0"/>
          </a:p>
        </p:txBody>
      </p:sp>
      <p:sp>
        <p:nvSpPr>
          <p:cNvPr id="45" name="Line Callout 2 44"/>
          <p:cNvSpPr/>
          <p:nvPr/>
        </p:nvSpPr>
        <p:spPr>
          <a:xfrm>
            <a:off x="228600" y="2057400"/>
            <a:ext cx="1867002" cy="791680"/>
          </a:xfrm>
          <a:prstGeom prst="borderCallout2">
            <a:avLst>
              <a:gd name="adj1" fmla="val 54017"/>
              <a:gd name="adj2" fmla="val 99982"/>
              <a:gd name="adj3" fmla="val 55370"/>
              <a:gd name="adj4" fmla="val 130531"/>
              <a:gd name="adj5" fmla="val 197892"/>
              <a:gd name="adj6" fmla="val 215635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Larger harvests and profits </a:t>
            </a:r>
            <a:r>
              <a:rPr lang="en-US" sz="1600" b="1" dirty="0" smtClean="0"/>
              <a:t>attract more entrants</a:t>
            </a:r>
            <a:endParaRPr lang="en-US" sz="1600" b="1" dirty="0"/>
          </a:p>
        </p:txBody>
      </p:sp>
      <p:sp>
        <p:nvSpPr>
          <p:cNvPr id="46" name="Line Callout 2 45"/>
          <p:cNvSpPr/>
          <p:nvPr/>
        </p:nvSpPr>
        <p:spPr>
          <a:xfrm>
            <a:off x="581919" y="960920"/>
            <a:ext cx="1970883" cy="791680"/>
          </a:xfrm>
          <a:prstGeom prst="borderCallout2">
            <a:avLst>
              <a:gd name="adj1" fmla="val 54017"/>
              <a:gd name="adj2" fmla="val 99982"/>
              <a:gd name="adj3" fmla="val 55370"/>
              <a:gd name="adj4" fmla="val 130531"/>
              <a:gd name="adj5" fmla="val 153951"/>
              <a:gd name="adj6" fmla="val 215080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Boats </a:t>
            </a:r>
            <a:r>
              <a:rPr lang="en-US" sz="1600" b="1" dirty="0" smtClean="0"/>
              <a:t>work harder to maintain </a:t>
            </a:r>
            <a:r>
              <a:rPr lang="en-US" sz="1600" dirty="0" smtClean="0"/>
              <a:t>their harvest level</a:t>
            </a:r>
            <a:endParaRPr lang="en-US" sz="1600" dirty="0"/>
          </a:p>
        </p:txBody>
      </p:sp>
      <p:sp>
        <p:nvSpPr>
          <p:cNvPr id="47" name="Line Callout 2 46"/>
          <p:cNvSpPr/>
          <p:nvPr/>
        </p:nvSpPr>
        <p:spPr>
          <a:xfrm>
            <a:off x="6724447" y="1060932"/>
            <a:ext cx="1827416" cy="791680"/>
          </a:xfrm>
          <a:prstGeom prst="borderCallout2">
            <a:avLst>
              <a:gd name="adj1" fmla="val 50251"/>
              <a:gd name="adj2" fmla="val 994"/>
              <a:gd name="adj3" fmla="val 51604"/>
              <a:gd name="adj4" fmla="val -21758"/>
              <a:gd name="adj5" fmla="val 184082"/>
              <a:gd name="adj6" fmla="val -92762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Despite increased efforts, </a:t>
            </a:r>
            <a:r>
              <a:rPr lang="en-US" sz="1600" b="1" dirty="0" smtClean="0"/>
              <a:t>harvest levels decline</a:t>
            </a:r>
            <a:endParaRPr lang="en-US" sz="1600" b="1" dirty="0"/>
          </a:p>
        </p:txBody>
      </p:sp>
      <p:sp>
        <p:nvSpPr>
          <p:cNvPr id="48" name="Line Callout 2 47"/>
          <p:cNvSpPr/>
          <p:nvPr/>
        </p:nvSpPr>
        <p:spPr>
          <a:xfrm>
            <a:off x="6876846" y="2103920"/>
            <a:ext cx="2190954" cy="791680"/>
          </a:xfrm>
          <a:prstGeom prst="borderCallout2">
            <a:avLst>
              <a:gd name="adj1" fmla="val 50251"/>
              <a:gd name="adj2" fmla="val 994"/>
              <a:gd name="adj3" fmla="val 51604"/>
              <a:gd name="adj4" fmla="val -21758"/>
              <a:gd name="adj5" fmla="val 206680"/>
              <a:gd name="adj6" fmla="val -52139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 greater efforts result in even </a:t>
            </a:r>
            <a:r>
              <a:rPr lang="en-US" sz="1600" b="1" dirty="0" smtClean="0"/>
              <a:t>greater harvest declines</a:t>
            </a:r>
            <a:endParaRPr lang="en-US" sz="1600" b="1" dirty="0"/>
          </a:p>
        </p:txBody>
      </p:sp>
      <p:sp>
        <p:nvSpPr>
          <p:cNvPr id="49" name="Line Callout 2 48"/>
          <p:cNvSpPr/>
          <p:nvPr/>
        </p:nvSpPr>
        <p:spPr>
          <a:xfrm>
            <a:off x="3352801" y="4542320"/>
            <a:ext cx="2286000" cy="791680"/>
          </a:xfrm>
          <a:prstGeom prst="borderCallout2">
            <a:avLst>
              <a:gd name="adj1" fmla="val 55273"/>
              <a:gd name="adj2" fmla="val 100632"/>
              <a:gd name="adj3" fmla="val 55370"/>
              <a:gd name="adj4" fmla="val 115062"/>
              <a:gd name="adj5" fmla="val 116287"/>
              <a:gd name="adj6" fmla="val 169459"/>
            </a:avLst>
          </a:prstGeom>
          <a:solidFill>
            <a:srgbClr val="FFFF99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Sometimes results in the essential </a:t>
            </a:r>
            <a:r>
              <a:rPr lang="en-US" sz="1600" b="1" dirty="0" smtClean="0"/>
              <a:t>collapse of the fishery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261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Landings of Atlantic Halibut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3425" y="1352550"/>
            <a:ext cx="7648575" cy="4895850"/>
            <a:chOff x="838200" y="1200150"/>
            <a:chExt cx="7267575" cy="451485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990600" y="1263650"/>
              <a:ext cx="7115175" cy="430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98625" y="1477963"/>
              <a:ext cx="6089650" cy="3487738"/>
            </a:xfrm>
            <a:custGeom>
              <a:avLst/>
              <a:gdLst>
                <a:gd name="T0" fmla="*/ 0 w 825"/>
                <a:gd name="T1" fmla="*/ 0 h 472"/>
                <a:gd name="T2" fmla="*/ 13 w 825"/>
                <a:gd name="T3" fmla="*/ 95 h 472"/>
                <a:gd name="T4" fmla="*/ 27 w 825"/>
                <a:gd name="T5" fmla="*/ 129 h 472"/>
                <a:gd name="T6" fmla="*/ 40 w 825"/>
                <a:gd name="T7" fmla="*/ 170 h 472"/>
                <a:gd name="T8" fmla="*/ 53 w 825"/>
                <a:gd name="T9" fmla="*/ 84 h 472"/>
                <a:gd name="T10" fmla="*/ 67 w 825"/>
                <a:gd name="T11" fmla="*/ 176 h 472"/>
                <a:gd name="T12" fmla="*/ 80 w 825"/>
                <a:gd name="T13" fmla="*/ 211 h 472"/>
                <a:gd name="T14" fmla="*/ 93 w 825"/>
                <a:gd name="T15" fmla="*/ 187 h 472"/>
                <a:gd name="T16" fmla="*/ 107 w 825"/>
                <a:gd name="T17" fmla="*/ 223 h 472"/>
                <a:gd name="T18" fmla="*/ 120 w 825"/>
                <a:gd name="T19" fmla="*/ 217 h 472"/>
                <a:gd name="T20" fmla="*/ 133 w 825"/>
                <a:gd name="T21" fmla="*/ 244 h 472"/>
                <a:gd name="T22" fmla="*/ 146 w 825"/>
                <a:gd name="T23" fmla="*/ 229 h 472"/>
                <a:gd name="T24" fmla="*/ 160 w 825"/>
                <a:gd name="T25" fmla="*/ 258 h 472"/>
                <a:gd name="T26" fmla="*/ 173 w 825"/>
                <a:gd name="T27" fmla="*/ 241 h 472"/>
                <a:gd name="T28" fmla="*/ 186 w 825"/>
                <a:gd name="T29" fmla="*/ 209 h 472"/>
                <a:gd name="T30" fmla="*/ 200 w 825"/>
                <a:gd name="T31" fmla="*/ 191 h 472"/>
                <a:gd name="T32" fmla="*/ 213 w 825"/>
                <a:gd name="T33" fmla="*/ 208 h 472"/>
                <a:gd name="T34" fmla="*/ 226 w 825"/>
                <a:gd name="T35" fmla="*/ 222 h 472"/>
                <a:gd name="T36" fmla="*/ 240 w 825"/>
                <a:gd name="T37" fmla="*/ 261 h 472"/>
                <a:gd name="T38" fmla="*/ 253 w 825"/>
                <a:gd name="T39" fmla="*/ 296 h 472"/>
                <a:gd name="T40" fmla="*/ 266 w 825"/>
                <a:gd name="T41" fmla="*/ 309 h 472"/>
                <a:gd name="T42" fmla="*/ 279 w 825"/>
                <a:gd name="T43" fmla="*/ 266 h 472"/>
                <a:gd name="T44" fmla="*/ 293 w 825"/>
                <a:gd name="T45" fmla="*/ 286 h 472"/>
                <a:gd name="T46" fmla="*/ 306 w 825"/>
                <a:gd name="T47" fmla="*/ 313 h 472"/>
                <a:gd name="T48" fmla="*/ 319 w 825"/>
                <a:gd name="T49" fmla="*/ 331 h 472"/>
                <a:gd name="T50" fmla="*/ 333 w 825"/>
                <a:gd name="T51" fmla="*/ 334 h 472"/>
                <a:gd name="T52" fmla="*/ 346 w 825"/>
                <a:gd name="T53" fmla="*/ 362 h 472"/>
                <a:gd name="T54" fmla="*/ 359 w 825"/>
                <a:gd name="T55" fmla="*/ 373 h 472"/>
                <a:gd name="T56" fmla="*/ 373 w 825"/>
                <a:gd name="T57" fmla="*/ 301 h 472"/>
                <a:gd name="T58" fmla="*/ 386 w 825"/>
                <a:gd name="T59" fmla="*/ 303 h 472"/>
                <a:gd name="T60" fmla="*/ 399 w 825"/>
                <a:gd name="T61" fmla="*/ 324 h 472"/>
                <a:gd name="T62" fmla="*/ 412 w 825"/>
                <a:gd name="T63" fmla="*/ 324 h 472"/>
                <a:gd name="T64" fmla="*/ 426 w 825"/>
                <a:gd name="T65" fmla="*/ 303 h 472"/>
                <a:gd name="T66" fmla="*/ 439 w 825"/>
                <a:gd name="T67" fmla="*/ 336 h 472"/>
                <a:gd name="T68" fmla="*/ 452 w 825"/>
                <a:gd name="T69" fmla="*/ 336 h 472"/>
                <a:gd name="T70" fmla="*/ 466 w 825"/>
                <a:gd name="T71" fmla="*/ 308 h 472"/>
                <a:gd name="T72" fmla="*/ 479 w 825"/>
                <a:gd name="T73" fmla="*/ 397 h 472"/>
                <a:gd name="T74" fmla="*/ 492 w 825"/>
                <a:gd name="T75" fmla="*/ 426 h 472"/>
                <a:gd name="T76" fmla="*/ 506 w 825"/>
                <a:gd name="T77" fmla="*/ 331 h 472"/>
                <a:gd name="T78" fmla="*/ 519 w 825"/>
                <a:gd name="T79" fmla="*/ 446 h 472"/>
                <a:gd name="T80" fmla="*/ 532 w 825"/>
                <a:gd name="T81" fmla="*/ 456 h 472"/>
                <a:gd name="T82" fmla="*/ 546 w 825"/>
                <a:gd name="T83" fmla="*/ 425 h 472"/>
                <a:gd name="T84" fmla="*/ 559 w 825"/>
                <a:gd name="T85" fmla="*/ 443 h 472"/>
                <a:gd name="T86" fmla="*/ 572 w 825"/>
                <a:gd name="T87" fmla="*/ 450 h 472"/>
                <a:gd name="T88" fmla="*/ 585 w 825"/>
                <a:gd name="T89" fmla="*/ 445 h 472"/>
                <a:gd name="T90" fmla="*/ 599 w 825"/>
                <a:gd name="T91" fmla="*/ 468 h 472"/>
                <a:gd name="T92" fmla="*/ 612 w 825"/>
                <a:gd name="T93" fmla="*/ 462 h 472"/>
                <a:gd name="T94" fmla="*/ 625 w 825"/>
                <a:gd name="T95" fmla="*/ 461 h 472"/>
                <a:gd name="T96" fmla="*/ 639 w 825"/>
                <a:gd name="T97" fmla="*/ 472 h 472"/>
                <a:gd name="T98" fmla="*/ 652 w 825"/>
                <a:gd name="T99" fmla="*/ 466 h 472"/>
                <a:gd name="T100" fmla="*/ 665 w 825"/>
                <a:gd name="T101" fmla="*/ 467 h 472"/>
                <a:gd name="T102" fmla="*/ 679 w 825"/>
                <a:gd name="T103" fmla="*/ 467 h 472"/>
                <a:gd name="T104" fmla="*/ 692 w 825"/>
                <a:gd name="T105" fmla="*/ 469 h 472"/>
                <a:gd name="T106" fmla="*/ 705 w 825"/>
                <a:gd name="T107" fmla="*/ 455 h 472"/>
                <a:gd name="T108" fmla="*/ 718 w 825"/>
                <a:gd name="T109" fmla="*/ 466 h 472"/>
                <a:gd name="T110" fmla="*/ 732 w 825"/>
                <a:gd name="T111" fmla="*/ 455 h 472"/>
                <a:gd name="T112" fmla="*/ 745 w 825"/>
                <a:gd name="T113" fmla="*/ 457 h 472"/>
                <a:gd name="T114" fmla="*/ 758 w 825"/>
                <a:gd name="T115" fmla="*/ 441 h 472"/>
                <a:gd name="T116" fmla="*/ 772 w 825"/>
                <a:gd name="T117" fmla="*/ 432 h 472"/>
                <a:gd name="T118" fmla="*/ 785 w 825"/>
                <a:gd name="T119" fmla="*/ 399 h 472"/>
                <a:gd name="T120" fmla="*/ 798 w 825"/>
                <a:gd name="T121" fmla="*/ 440 h 472"/>
                <a:gd name="T122" fmla="*/ 812 w 825"/>
                <a:gd name="T123" fmla="*/ 438 h 472"/>
                <a:gd name="T124" fmla="*/ 825 w 825"/>
                <a:gd name="T125" fmla="*/ 42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5" h="472">
                  <a:moveTo>
                    <a:pt x="0" y="0"/>
                  </a:moveTo>
                  <a:lnTo>
                    <a:pt x="13" y="95"/>
                  </a:lnTo>
                  <a:lnTo>
                    <a:pt x="27" y="129"/>
                  </a:lnTo>
                  <a:lnTo>
                    <a:pt x="40" y="170"/>
                  </a:lnTo>
                  <a:lnTo>
                    <a:pt x="53" y="84"/>
                  </a:lnTo>
                  <a:lnTo>
                    <a:pt x="67" y="176"/>
                  </a:lnTo>
                  <a:lnTo>
                    <a:pt x="80" y="211"/>
                  </a:lnTo>
                  <a:lnTo>
                    <a:pt x="93" y="187"/>
                  </a:lnTo>
                  <a:lnTo>
                    <a:pt x="107" y="223"/>
                  </a:lnTo>
                  <a:lnTo>
                    <a:pt x="120" y="217"/>
                  </a:lnTo>
                  <a:lnTo>
                    <a:pt x="133" y="244"/>
                  </a:lnTo>
                  <a:lnTo>
                    <a:pt x="146" y="229"/>
                  </a:lnTo>
                  <a:lnTo>
                    <a:pt x="160" y="258"/>
                  </a:lnTo>
                  <a:lnTo>
                    <a:pt x="173" y="241"/>
                  </a:lnTo>
                  <a:lnTo>
                    <a:pt x="186" y="209"/>
                  </a:lnTo>
                  <a:lnTo>
                    <a:pt x="200" y="191"/>
                  </a:lnTo>
                  <a:lnTo>
                    <a:pt x="213" y="208"/>
                  </a:lnTo>
                  <a:lnTo>
                    <a:pt x="226" y="222"/>
                  </a:lnTo>
                  <a:lnTo>
                    <a:pt x="240" y="261"/>
                  </a:lnTo>
                  <a:lnTo>
                    <a:pt x="253" y="296"/>
                  </a:lnTo>
                  <a:lnTo>
                    <a:pt x="266" y="309"/>
                  </a:lnTo>
                  <a:lnTo>
                    <a:pt x="279" y="266"/>
                  </a:lnTo>
                  <a:lnTo>
                    <a:pt x="293" y="286"/>
                  </a:lnTo>
                  <a:lnTo>
                    <a:pt x="306" y="313"/>
                  </a:lnTo>
                  <a:lnTo>
                    <a:pt x="319" y="331"/>
                  </a:lnTo>
                  <a:lnTo>
                    <a:pt x="333" y="334"/>
                  </a:lnTo>
                  <a:lnTo>
                    <a:pt x="346" y="362"/>
                  </a:lnTo>
                  <a:lnTo>
                    <a:pt x="359" y="373"/>
                  </a:lnTo>
                  <a:lnTo>
                    <a:pt x="373" y="301"/>
                  </a:lnTo>
                  <a:lnTo>
                    <a:pt x="386" y="303"/>
                  </a:lnTo>
                  <a:lnTo>
                    <a:pt x="399" y="324"/>
                  </a:lnTo>
                  <a:lnTo>
                    <a:pt x="412" y="324"/>
                  </a:lnTo>
                  <a:lnTo>
                    <a:pt x="426" y="303"/>
                  </a:lnTo>
                  <a:lnTo>
                    <a:pt x="439" y="336"/>
                  </a:lnTo>
                  <a:lnTo>
                    <a:pt x="452" y="336"/>
                  </a:lnTo>
                  <a:lnTo>
                    <a:pt x="466" y="308"/>
                  </a:lnTo>
                  <a:lnTo>
                    <a:pt x="479" y="397"/>
                  </a:lnTo>
                  <a:lnTo>
                    <a:pt x="492" y="426"/>
                  </a:lnTo>
                  <a:lnTo>
                    <a:pt x="506" y="331"/>
                  </a:lnTo>
                  <a:lnTo>
                    <a:pt x="519" y="446"/>
                  </a:lnTo>
                  <a:lnTo>
                    <a:pt x="532" y="456"/>
                  </a:lnTo>
                  <a:lnTo>
                    <a:pt x="546" y="425"/>
                  </a:lnTo>
                  <a:lnTo>
                    <a:pt x="559" y="443"/>
                  </a:lnTo>
                  <a:lnTo>
                    <a:pt x="572" y="450"/>
                  </a:lnTo>
                  <a:lnTo>
                    <a:pt x="585" y="445"/>
                  </a:lnTo>
                  <a:lnTo>
                    <a:pt x="599" y="468"/>
                  </a:lnTo>
                  <a:lnTo>
                    <a:pt x="612" y="462"/>
                  </a:lnTo>
                  <a:lnTo>
                    <a:pt x="625" y="461"/>
                  </a:lnTo>
                  <a:lnTo>
                    <a:pt x="639" y="472"/>
                  </a:lnTo>
                  <a:lnTo>
                    <a:pt x="652" y="466"/>
                  </a:lnTo>
                  <a:lnTo>
                    <a:pt x="665" y="467"/>
                  </a:lnTo>
                  <a:lnTo>
                    <a:pt x="679" y="467"/>
                  </a:lnTo>
                  <a:lnTo>
                    <a:pt x="692" y="469"/>
                  </a:lnTo>
                  <a:lnTo>
                    <a:pt x="705" y="455"/>
                  </a:lnTo>
                  <a:lnTo>
                    <a:pt x="718" y="466"/>
                  </a:lnTo>
                  <a:lnTo>
                    <a:pt x="732" y="455"/>
                  </a:lnTo>
                  <a:lnTo>
                    <a:pt x="745" y="457"/>
                  </a:lnTo>
                  <a:lnTo>
                    <a:pt x="758" y="441"/>
                  </a:lnTo>
                  <a:lnTo>
                    <a:pt x="772" y="432"/>
                  </a:lnTo>
                  <a:lnTo>
                    <a:pt x="785" y="399"/>
                  </a:lnTo>
                  <a:lnTo>
                    <a:pt x="798" y="440"/>
                  </a:lnTo>
                  <a:lnTo>
                    <a:pt x="812" y="438"/>
                  </a:lnTo>
                  <a:lnTo>
                    <a:pt x="825" y="420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698625" y="5106988"/>
              <a:ext cx="58912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98625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681288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662363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645025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626100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607175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7589838" y="5106988"/>
              <a:ext cx="0" cy="3651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462088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444750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25825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1970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408488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389563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1990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6370638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353300" y="5157788"/>
              <a:ext cx="473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1455738" y="1389063"/>
              <a:ext cx="0" cy="370363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419225" y="5092700"/>
              <a:ext cx="365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419225" y="4352925"/>
              <a:ext cx="365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419225" y="3606800"/>
              <a:ext cx="365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419225" y="2867025"/>
              <a:ext cx="365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419225" y="2128838"/>
              <a:ext cx="365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1419225" y="1389063"/>
              <a:ext cx="365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 rot="16200000">
              <a:off x="1223963" y="4970462"/>
              <a:ext cx="177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 rot="16200000">
              <a:off x="1173163" y="4230687"/>
              <a:ext cx="279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 rot="16200000">
              <a:off x="1125538" y="3484562"/>
              <a:ext cx="374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 rot="16200000">
              <a:off x="1125538" y="2744787"/>
              <a:ext cx="374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 rot="16200000">
              <a:off x="1125538" y="2005012"/>
              <a:ext cx="374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 rot="16200000">
              <a:off x="1125538" y="1265237"/>
              <a:ext cx="374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455738" y="1338263"/>
              <a:ext cx="6577013" cy="37687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378226" y="5407223"/>
              <a:ext cx="542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 rot="16200000">
              <a:off x="-408230" y="3068736"/>
              <a:ext cx="2800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Landings (Metric Tons)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61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Landings of Striped Bass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85800" y="1524000"/>
            <a:ext cx="7717810" cy="4739045"/>
            <a:chOff x="564178" y="1524000"/>
            <a:chExt cx="7717810" cy="473904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685800" y="1524000"/>
              <a:ext cx="7596188" cy="459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443038" y="1752600"/>
              <a:ext cx="6500813" cy="3724275"/>
            </a:xfrm>
            <a:custGeom>
              <a:avLst/>
              <a:gdLst>
                <a:gd name="T0" fmla="*/ 0 w 825"/>
                <a:gd name="T1" fmla="*/ 229 h 472"/>
                <a:gd name="T2" fmla="*/ 13 w 825"/>
                <a:gd name="T3" fmla="*/ 281 h 472"/>
                <a:gd name="T4" fmla="*/ 27 w 825"/>
                <a:gd name="T5" fmla="*/ 304 h 472"/>
                <a:gd name="T6" fmla="*/ 40 w 825"/>
                <a:gd name="T7" fmla="*/ 313 h 472"/>
                <a:gd name="T8" fmla="*/ 53 w 825"/>
                <a:gd name="T9" fmla="*/ 316 h 472"/>
                <a:gd name="T10" fmla="*/ 67 w 825"/>
                <a:gd name="T11" fmla="*/ 318 h 472"/>
                <a:gd name="T12" fmla="*/ 80 w 825"/>
                <a:gd name="T13" fmla="*/ 333 h 472"/>
                <a:gd name="T14" fmla="*/ 93 w 825"/>
                <a:gd name="T15" fmla="*/ 344 h 472"/>
                <a:gd name="T16" fmla="*/ 107 w 825"/>
                <a:gd name="T17" fmla="*/ 281 h 472"/>
                <a:gd name="T18" fmla="*/ 120 w 825"/>
                <a:gd name="T19" fmla="*/ 213 h 472"/>
                <a:gd name="T20" fmla="*/ 133 w 825"/>
                <a:gd name="T21" fmla="*/ 201 h 472"/>
                <a:gd name="T22" fmla="*/ 146 w 825"/>
                <a:gd name="T23" fmla="*/ 171 h 472"/>
                <a:gd name="T24" fmla="*/ 160 w 825"/>
                <a:gd name="T25" fmla="*/ 198 h 472"/>
                <a:gd name="T26" fmla="*/ 173 w 825"/>
                <a:gd name="T27" fmla="*/ 176 h 472"/>
                <a:gd name="T28" fmla="*/ 186 w 825"/>
                <a:gd name="T29" fmla="*/ 200 h 472"/>
                <a:gd name="T30" fmla="*/ 200 w 825"/>
                <a:gd name="T31" fmla="*/ 228 h 472"/>
                <a:gd name="T32" fmla="*/ 213 w 825"/>
                <a:gd name="T33" fmla="*/ 183 h 472"/>
                <a:gd name="T34" fmla="*/ 226 w 825"/>
                <a:gd name="T35" fmla="*/ 139 h 472"/>
                <a:gd name="T36" fmla="*/ 240 w 825"/>
                <a:gd name="T37" fmla="*/ 118 h 472"/>
                <a:gd name="T38" fmla="*/ 253 w 825"/>
                <a:gd name="T39" fmla="*/ 76 h 472"/>
                <a:gd name="T40" fmla="*/ 266 w 825"/>
                <a:gd name="T41" fmla="*/ 117 h 472"/>
                <a:gd name="T42" fmla="*/ 279 w 825"/>
                <a:gd name="T43" fmla="*/ 223 h 472"/>
                <a:gd name="T44" fmla="*/ 293 w 825"/>
                <a:gd name="T45" fmla="*/ 150 h 472"/>
                <a:gd name="T46" fmla="*/ 306 w 825"/>
                <a:gd name="T47" fmla="*/ 0 h 472"/>
                <a:gd name="T48" fmla="*/ 319 w 825"/>
                <a:gd name="T49" fmla="*/ 121 h 472"/>
                <a:gd name="T50" fmla="*/ 333 w 825"/>
                <a:gd name="T51" fmla="*/ 192 h 472"/>
                <a:gd name="T52" fmla="*/ 346 w 825"/>
                <a:gd name="T53" fmla="*/ 267 h 472"/>
                <a:gd name="T54" fmla="*/ 359 w 825"/>
                <a:gd name="T55" fmla="*/ 300 h 472"/>
                <a:gd name="T56" fmla="*/ 373 w 825"/>
                <a:gd name="T57" fmla="*/ 330 h 472"/>
                <a:gd name="T58" fmla="*/ 386 w 825"/>
                <a:gd name="T59" fmla="*/ 367 h 472"/>
                <a:gd name="T60" fmla="*/ 399 w 825"/>
                <a:gd name="T61" fmla="*/ 328 h 472"/>
                <a:gd name="T62" fmla="*/ 412 w 825"/>
                <a:gd name="T63" fmla="*/ 341 h 472"/>
                <a:gd name="T64" fmla="*/ 426 w 825"/>
                <a:gd name="T65" fmla="*/ 401 h 472"/>
                <a:gd name="T66" fmla="*/ 439 w 825"/>
                <a:gd name="T67" fmla="*/ 424 h 472"/>
                <a:gd name="T68" fmla="*/ 452 w 825"/>
                <a:gd name="T69" fmla="*/ 384 h 472"/>
                <a:gd name="T70" fmla="*/ 466 w 825"/>
                <a:gd name="T71" fmla="*/ 439 h 472"/>
                <a:gd name="T72" fmla="*/ 479 w 825"/>
                <a:gd name="T73" fmla="*/ 469 h 472"/>
                <a:gd name="T74" fmla="*/ 492 w 825"/>
                <a:gd name="T75" fmla="*/ 465 h 472"/>
                <a:gd name="T76" fmla="*/ 506 w 825"/>
                <a:gd name="T77" fmla="*/ 466 h 472"/>
                <a:gd name="T78" fmla="*/ 519 w 825"/>
                <a:gd name="T79" fmla="*/ 472 h 472"/>
                <a:gd name="T80" fmla="*/ 532 w 825"/>
                <a:gd name="T81" fmla="*/ 453 h 472"/>
                <a:gd name="T82" fmla="*/ 546 w 825"/>
                <a:gd name="T83" fmla="*/ 450 h 472"/>
                <a:gd name="T84" fmla="*/ 559 w 825"/>
                <a:gd name="T85" fmla="*/ 430 h 472"/>
                <a:gd name="T86" fmla="*/ 572 w 825"/>
                <a:gd name="T87" fmla="*/ 419 h 472"/>
                <a:gd name="T88" fmla="*/ 585 w 825"/>
                <a:gd name="T89" fmla="*/ 415 h 472"/>
                <a:gd name="T90" fmla="*/ 599 w 825"/>
                <a:gd name="T91" fmla="*/ 355 h 472"/>
                <a:gd name="T92" fmla="*/ 612 w 825"/>
                <a:gd name="T93" fmla="*/ 327 h 472"/>
                <a:gd name="T94" fmla="*/ 625 w 825"/>
                <a:gd name="T95" fmla="*/ 280 h 472"/>
                <a:gd name="T96" fmla="*/ 639 w 825"/>
                <a:gd name="T97" fmla="*/ 262 h 472"/>
                <a:gd name="T98" fmla="*/ 652 w 825"/>
                <a:gd name="T99" fmla="*/ 271 h 472"/>
                <a:gd name="T100" fmla="*/ 665 w 825"/>
                <a:gd name="T101" fmla="*/ 255 h 472"/>
                <a:gd name="T102" fmla="*/ 679 w 825"/>
                <a:gd name="T103" fmla="*/ 268 h 472"/>
                <a:gd name="T104" fmla="*/ 692 w 825"/>
                <a:gd name="T105" fmla="*/ 273 h 472"/>
                <a:gd name="T106" fmla="*/ 705 w 825"/>
                <a:gd name="T107" fmla="*/ 249 h 472"/>
                <a:gd name="T108" fmla="*/ 718 w 825"/>
                <a:gd name="T109" fmla="*/ 275 h 472"/>
                <a:gd name="T110" fmla="*/ 732 w 825"/>
                <a:gd name="T111" fmla="*/ 224 h 472"/>
                <a:gd name="T112" fmla="*/ 745 w 825"/>
                <a:gd name="T113" fmla="*/ 266 h 472"/>
                <a:gd name="T114" fmla="*/ 758 w 825"/>
                <a:gd name="T115" fmla="*/ 241 h 472"/>
                <a:gd name="T116" fmla="*/ 772 w 825"/>
                <a:gd name="T117" fmla="*/ 237 h 472"/>
                <a:gd name="T118" fmla="*/ 785 w 825"/>
                <a:gd name="T119" fmla="*/ 235 h 472"/>
                <a:gd name="T120" fmla="*/ 798 w 825"/>
                <a:gd name="T121" fmla="*/ 233 h 472"/>
                <a:gd name="T122" fmla="*/ 812 w 825"/>
                <a:gd name="T123" fmla="*/ 244 h 472"/>
                <a:gd name="T124" fmla="*/ 825 w 825"/>
                <a:gd name="T125" fmla="*/ 24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5" h="472">
                  <a:moveTo>
                    <a:pt x="0" y="229"/>
                  </a:moveTo>
                  <a:lnTo>
                    <a:pt x="13" y="281"/>
                  </a:lnTo>
                  <a:lnTo>
                    <a:pt x="27" y="304"/>
                  </a:lnTo>
                  <a:lnTo>
                    <a:pt x="40" y="313"/>
                  </a:lnTo>
                  <a:lnTo>
                    <a:pt x="53" y="316"/>
                  </a:lnTo>
                  <a:lnTo>
                    <a:pt x="67" y="318"/>
                  </a:lnTo>
                  <a:lnTo>
                    <a:pt x="80" y="333"/>
                  </a:lnTo>
                  <a:lnTo>
                    <a:pt x="93" y="344"/>
                  </a:lnTo>
                  <a:lnTo>
                    <a:pt x="107" y="281"/>
                  </a:lnTo>
                  <a:lnTo>
                    <a:pt x="120" y="213"/>
                  </a:lnTo>
                  <a:lnTo>
                    <a:pt x="133" y="201"/>
                  </a:lnTo>
                  <a:lnTo>
                    <a:pt x="146" y="171"/>
                  </a:lnTo>
                  <a:lnTo>
                    <a:pt x="160" y="198"/>
                  </a:lnTo>
                  <a:lnTo>
                    <a:pt x="173" y="176"/>
                  </a:lnTo>
                  <a:lnTo>
                    <a:pt x="186" y="200"/>
                  </a:lnTo>
                  <a:lnTo>
                    <a:pt x="200" y="228"/>
                  </a:lnTo>
                  <a:lnTo>
                    <a:pt x="213" y="183"/>
                  </a:lnTo>
                  <a:lnTo>
                    <a:pt x="226" y="139"/>
                  </a:lnTo>
                  <a:lnTo>
                    <a:pt x="240" y="118"/>
                  </a:lnTo>
                  <a:lnTo>
                    <a:pt x="253" y="76"/>
                  </a:lnTo>
                  <a:lnTo>
                    <a:pt x="266" y="117"/>
                  </a:lnTo>
                  <a:lnTo>
                    <a:pt x="279" y="223"/>
                  </a:lnTo>
                  <a:lnTo>
                    <a:pt x="293" y="150"/>
                  </a:lnTo>
                  <a:lnTo>
                    <a:pt x="306" y="0"/>
                  </a:lnTo>
                  <a:lnTo>
                    <a:pt x="319" y="121"/>
                  </a:lnTo>
                  <a:lnTo>
                    <a:pt x="333" y="192"/>
                  </a:lnTo>
                  <a:lnTo>
                    <a:pt x="346" y="267"/>
                  </a:lnTo>
                  <a:lnTo>
                    <a:pt x="359" y="300"/>
                  </a:lnTo>
                  <a:lnTo>
                    <a:pt x="373" y="330"/>
                  </a:lnTo>
                  <a:lnTo>
                    <a:pt x="386" y="367"/>
                  </a:lnTo>
                  <a:lnTo>
                    <a:pt x="399" y="328"/>
                  </a:lnTo>
                  <a:lnTo>
                    <a:pt x="412" y="341"/>
                  </a:lnTo>
                  <a:lnTo>
                    <a:pt x="426" y="401"/>
                  </a:lnTo>
                  <a:lnTo>
                    <a:pt x="439" y="424"/>
                  </a:lnTo>
                  <a:lnTo>
                    <a:pt x="452" y="384"/>
                  </a:lnTo>
                  <a:lnTo>
                    <a:pt x="466" y="439"/>
                  </a:lnTo>
                  <a:lnTo>
                    <a:pt x="479" y="469"/>
                  </a:lnTo>
                  <a:lnTo>
                    <a:pt x="492" y="465"/>
                  </a:lnTo>
                  <a:lnTo>
                    <a:pt x="506" y="466"/>
                  </a:lnTo>
                  <a:lnTo>
                    <a:pt x="519" y="472"/>
                  </a:lnTo>
                  <a:lnTo>
                    <a:pt x="532" y="453"/>
                  </a:lnTo>
                  <a:lnTo>
                    <a:pt x="546" y="450"/>
                  </a:lnTo>
                  <a:lnTo>
                    <a:pt x="559" y="430"/>
                  </a:lnTo>
                  <a:lnTo>
                    <a:pt x="572" y="419"/>
                  </a:lnTo>
                  <a:lnTo>
                    <a:pt x="585" y="415"/>
                  </a:lnTo>
                  <a:lnTo>
                    <a:pt x="599" y="355"/>
                  </a:lnTo>
                  <a:lnTo>
                    <a:pt x="612" y="327"/>
                  </a:lnTo>
                  <a:lnTo>
                    <a:pt x="625" y="280"/>
                  </a:lnTo>
                  <a:lnTo>
                    <a:pt x="639" y="262"/>
                  </a:lnTo>
                  <a:lnTo>
                    <a:pt x="652" y="271"/>
                  </a:lnTo>
                  <a:lnTo>
                    <a:pt x="665" y="255"/>
                  </a:lnTo>
                  <a:lnTo>
                    <a:pt x="679" y="268"/>
                  </a:lnTo>
                  <a:lnTo>
                    <a:pt x="692" y="273"/>
                  </a:lnTo>
                  <a:lnTo>
                    <a:pt x="705" y="249"/>
                  </a:lnTo>
                  <a:lnTo>
                    <a:pt x="718" y="275"/>
                  </a:lnTo>
                  <a:lnTo>
                    <a:pt x="732" y="224"/>
                  </a:lnTo>
                  <a:lnTo>
                    <a:pt x="745" y="266"/>
                  </a:lnTo>
                  <a:lnTo>
                    <a:pt x="758" y="241"/>
                  </a:lnTo>
                  <a:lnTo>
                    <a:pt x="772" y="237"/>
                  </a:lnTo>
                  <a:lnTo>
                    <a:pt x="785" y="235"/>
                  </a:lnTo>
                  <a:lnTo>
                    <a:pt x="798" y="233"/>
                  </a:lnTo>
                  <a:lnTo>
                    <a:pt x="812" y="244"/>
                  </a:lnTo>
                  <a:lnTo>
                    <a:pt x="825" y="247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443038" y="5626100"/>
              <a:ext cx="62880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443038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90788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538538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586288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634038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683375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7731125" y="5626100"/>
              <a:ext cx="0" cy="396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190625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238375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286125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1970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333875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381625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1990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6430963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478713" y="56816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1182688" y="2147888"/>
              <a:ext cx="0" cy="338296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143000" y="5530850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143000" y="4972050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143000" y="4403725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143000" y="3843338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143000" y="3275013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1143000" y="2714625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1143000" y="2147888"/>
              <a:ext cx="396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 rot="16200000">
              <a:off x="935038" y="5400675"/>
              <a:ext cx="1873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 rot="16200000">
              <a:off x="776288" y="4841875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 rot="16200000">
              <a:off x="776288" y="37131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 rot="16200000">
              <a:off x="776288" y="2584450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1182688" y="1603375"/>
              <a:ext cx="7021513" cy="40227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335980" y="5955268"/>
              <a:ext cx="542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 rot="16200000">
              <a:off x="-682252" y="3529667"/>
              <a:ext cx="2800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Landings (Metric Tons)</a:t>
              </a: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6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Fishery 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allocated privilege of landing a specified portion of the TAC.</a:t>
            </a:r>
          </a:p>
          <a:p>
            <a:r>
              <a:rPr lang="en-US" dirty="0" smtClean="0"/>
              <a:t>Many versions: IFQ, IVQ, ITQ, ITQS, …</a:t>
            </a:r>
          </a:p>
          <a:p>
            <a:endParaRPr lang="en-US" dirty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Provide incentive to manage capital (reduce overcapitalization) in the fishery</a:t>
            </a:r>
          </a:p>
          <a:p>
            <a:pPr lvl="2"/>
            <a:r>
              <a:rPr lang="en-US" dirty="0" smtClean="0"/>
              <a:t>Resulting in market, safety, and social benefits</a:t>
            </a:r>
          </a:p>
          <a:p>
            <a:pPr lvl="1"/>
            <a:r>
              <a:rPr lang="en-US" dirty="0" smtClean="0"/>
              <a:t>Improve economic efficiency of the fishery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IFQ Controversy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Capitalization and Concentration</a:t>
            </a:r>
          </a:p>
          <a:p>
            <a:pPr lvl="1"/>
            <a:r>
              <a:rPr lang="en-US" dirty="0" smtClean="0"/>
              <a:t>PRO: competition reduced, investment matches earnings rather than trying to outcompete other entrants</a:t>
            </a:r>
          </a:p>
          <a:p>
            <a:pPr lvl="1"/>
            <a:r>
              <a:rPr lang="en-US" dirty="0" smtClean="0"/>
              <a:t>PRO: transferability encourages selling quota rather than fishing unprofitably</a:t>
            </a:r>
          </a:p>
          <a:p>
            <a:pPr lvl="1"/>
            <a:r>
              <a:rPr lang="en-US" dirty="0" smtClean="0"/>
              <a:t>CON: transferability allows undue influence of some</a:t>
            </a:r>
          </a:p>
          <a:p>
            <a:pPr lvl="1"/>
            <a:r>
              <a:rPr lang="en-US" dirty="0" smtClean="0"/>
              <a:t>CON: loss of flexibility to move to another fishery</a:t>
            </a:r>
          </a:p>
          <a:p>
            <a:pPr lvl="1"/>
            <a:r>
              <a:rPr lang="en-US" dirty="0" smtClean="0"/>
              <a:t>CON: lacking sufficient quota shares may cause some to leave the fishery (or not enter)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IFQ Controversy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Conservation</a:t>
            </a:r>
          </a:p>
          <a:p>
            <a:pPr lvl="1"/>
            <a:r>
              <a:rPr lang="en-US" dirty="0" smtClean="0"/>
              <a:t>PRO: individuals have a “stake” in the future of the fishery (fish that are “saved” will benefit them, not others)</a:t>
            </a:r>
          </a:p>
          <a:p>
            <a:pPr lvl="1"/>
            <a:r>
              <a:rPr lang="en-US" dirty="0" smtClean="0"/>
              <a:t>PRO: less hurried fishing leads to less by-catch</a:t>
            </a:r>
          </a:p>
          <a:p>
            <a:pPr lvl="1"/>
            <a:r>
              <a:rPr lang="en-US" dirty="0" smtClean="0"/>
              <a:t>CON: may encourage “high-grading” (return low-quality fish that count against the quota)</a:t>
            </a:r>
          </a:p>
          <a:p>
            <a:pPr lvl="1"/>
            <a:r>
              <a:rPr lang="en-US" dirty="0" smtClean="0"/>
              <a:t>CON: slowed pace of fishing does not work well for </a:t>
            </a:r>
            <a:r>
              <a:rPr lang="en-US" smtClean="0"/>
              <a:t>migratory species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1030</TotalTime>
  <Words>379</Words>
  <Application>Microsoft Office PowerPoint</Application>
  <PresentationFormat>On-screen Show (4:3)</PresentationFormat>
  <Paragraphs>103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Common Resources</vt:lpstr>
      <vt:lpstr>Open Access</vt:lpstr>
      <vt:lpstr>Landings of Atlantic Cod</vt:lpstr>
      <vt:lpstr>Landings of Atlantic Halibut</vt:lpstr>
      <vt:lpstr>Landings of Striped Bass</vt:lpstr>
      <vt:lpstr>Individual Fishery Quotas</vt:lpstr>
      <vt:lpstr>IFQ Controversy</vt:lpstr>
      <vt:lpstr>IFQ Controversy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54</cp:revision>
  <dcterms:created xsi:type="dcterms:W3CDTF">2005-12-26T20:44:58Z</dcterms:created>
  <dcterms:modified xsi:type="dcterms:W3CDTF">2014-04-06T17:44:08Z</dcterms:modified>
</cp:coreProperties>
</file>