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1538" y="-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7DDF-6B99-4909-BF5D-3BD41E9E7E86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8BC1D-D80A-4511-8803-B2FCDE08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C21B0-728E-4C80-9541-0EF1D36A33C6}" type="slidenum">
              <a:rPr lang="en-US"/>
              <a:pPr/>
              <a:t>3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Ct &lt;- c(47,102,126,104,81,64)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2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2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0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7684-3AED-4234-8CA1-FF49E63C4C84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309A-C8B3-4105-9C68-BC62C381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4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1463C-9B51-4CBC-98B8-C9D33B25198E}" type="slidenum">
              <a:rPr lang="en-US"/>
              <a:pPr/>
              <a:t>2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Chapman-Robson Method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r>
              <a:rPr lang="en-US"/>
              <a:t>Proposed a likelihood method (based on a geometric distribution) that was more precise and less biased than the catch-curve methods.</a:t>
            </a:r>
          </a:p>
          <a:p>
            <a:endParaRPr lang="en-US"/>
          </a:p>
          <a:p>
            <a:r>
              <a:rPr lang="en-US"/>
              <a:t>Survival estimate is </a:t>
            </a:r>
          </a:p>
          <a:p>
            <a:endParaRPr lang="en-US"/>
          </a:p>
          <a:p>
            <a:pPr lvl="1"/>
            <a:r>
              <a:rPr lang="en-US"/>
              <a:t>where n = number of fish on descending limb</a:t>
            </a:r>
          </a:p>
          <a:p>
            <a:pPr lvl="1"/>
            <a:r>
              <a:rPr lang="en-US"/>
              <a:t>           T = total recoded age on descending limb</a:t>
            </a:r>
          </a:p>
        </p:txBody>
      </p:sp>
      <p:pic>
        <p:nvPicPr>
          <p:cNvPr id="402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0" y="3476625"/>
            <a:ext cx="36385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757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B20C14-F39C-4BBF-A27E-CD4CA6AF4AD9}" type="slidenum">
              <a:rPr lang="en-US"/>
              <a:pPr/>
              <a:t>3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Chapman-Robson Example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143000"/>
            <a:ext cx="3962400" cy="5334000"/>
          </a:xfrm>
        </p:spPr>
        <p:txBody>
          <a:bodyPr/>
          <a:lstStyle/>
          <a:p>
            <a:r>
              <a:rPr lang="en-US"/>
              <a:t>Ages must be re-coded so that first age on descending limb is 0.</a:t>
            </a:r>
            <a:r>
              <a:rPr lang="en-US" b="1">
                <a:solidFill>
                  <a:srgbClr val="FF0000"/>
                </a:solidFill>
              </a:rPr>
              <a:t> </a:t>
            </a:r>
          </a:p>
          <a:p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en-US"/>
              <a:t> is total catch on descending limb.</a:t>
            </a:r>
          </a:p>
          <a:p>
            <a:r>
              <a:rPr lang="en-US"/>
              <a:t>Multiply recoded age and catch.</a:t>
            </a:r>
          </a:p>
          <a:p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/>
              <a:t> is total of these products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76200" y="1143000"/>
            <a:ext cx="2362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age   Ct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0   47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1  102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2  126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3  104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4   81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5   64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 </a:t>
            </a:r>
            <a:endParaRPr lang="en-US" sz="3600" b="0">
              <a:solidFill>
                <a:srgbClr val="FF0000"/>
              </a:solidFill>
            </a:endParaRP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1828800" y="1143000"/>
            <a:ext cx="99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>
                <a:solidFill>
                  <a:schemeClr val="accent2"/>
                </a:solidFill>
                <a:latin typeface="Courier New" pitchFamily="49" charset="0"/>
              </a:rPr>
              <a:t>age*</a:t>
            </a:r>
            <a:r>
              <a:rPr lang="fr-FR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--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--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0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1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2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3</a:t>
            </a:r>
            <a:endParaRPr lang="en-US">
              <a:solidFill>
                <a:srgbClr val="FF0000"/>
              </a:solidFill>
              <a:latin typeface="Courier New" pitchFamily="49" charset="0"/>
            </a:endParaRPr>
          </a:p>
        </p:txBody>
      </p:sp>
      <p:pic>
        <p:nvPicPr>
          <p:cNvPr id="40346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164138"/>
            <a:ext cx="2286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2438400" y="5283200"/>
            <a:ext cx="191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/>
              <a:t>= ------------</a:t>
            </a:r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3200400" y="5167313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458</a:t>
            </a:r>
          </a:p>
        </p:txBody>
      </p: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2743200" y="5562600"/>
            <a:ext cx="165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375+458-1</a:t>
            </a: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2438400" y="60960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= 0.550</a:t>
            </a:r>
          </a:p>
        </p:txBody>
      </p:sp>
      <p:sp>
        <p:nvSpPr>
          <p:cNvPr id="403468" name="Rectangle 12"/>
          <p:cNvSpPr>
            <a:spLocks noChangeArrowheads="1"/>
          </p:cNvSpPr>
          <p:nvPr/>
        </p:nvSpPr>
        <p:spPr bwMode="auto">
          <a:xfrm>
            <a:off x="2514600" y="4191000"/>
            <a:ext cx="911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000">
                <a:solidFill>
                  <a:srgbClr val="FF0000"/>
                </a:solidFill>
              </a:rPr>
              <a:t>n=375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03469" name="Rectangle 13"/>
          <p:cNvSpPr>
            <a:spLocks noChangeArrowheads="1"/>
          </p:cNvSpPr>
          <p:nvPr/>
        </p:nvSpPr>
        <p:spPr bwMode="auto">
          <a:xfrm>
            <a:off x="3429000" y="4191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800">
                <a:solidFill>
                  <a:srgbClr val="FF0000"/>
                </a:solidFill>
              </a:rPr>
              <a:t>T=458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403470" name="Rectangle 14"/>
          <p:cNvSpPr>
            <a:spLocks noChangeArrowheads="1"/>
          </p:cNvSpPr>
          <p:nvPr/>
        </p:nvSpPr>
        <p:spPr bwMode="auto">
          <a:xfrm>
            <a:off x="2667000" y="1143000"/>
            <a:ext cx="83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Ct</a:t>
            </a:r>
            <a:endParaRPr lang="fr-FR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--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--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126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104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81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64</a:t>
            </a:r>
            <a:endParaRPr lang="en-US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03471" name="Rectangle 15"/>
          <p:cNvSpPr>
            <a:spLocks noChangeArrowheads="1"/>
          </p:cNvSpPr>
          <p:nvPr/>
        </p:nvSpPr>
        <p:spPr bwMode="auto">
          <a:xfrm>
            <a:off x="3352800" y="1143000"/>
            <a:ext cx="1143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>
                <a:solidFill>
                  <a:schemeClr val="accent2"/>
                </a:solidFill>
                <a:latin typeface="Courier New" pitchFamily="49" charset="0"/>
              </a:rPr>
              <a:t>Prod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--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--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  0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104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162</a:t>
            </a:r>
          </a:p>
          <a:p>
            <a:pPr marL="342900" indent="-342900">
              <a:spcBef>
                <a:spcPct val="20000"/>
              </a:spcBef>
            </a:pPr>
            <a:r>
              <a:rPr lang="fr-FR">
                <a:latin typeface="Courier New" pitchFamily="49" charset="0"/>
              </a:rPr>
              <a:t> 192</a:t>
            </a:r>
            <a:endParaRPr lang="en-US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79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  <p:bldP spid="403462" grpId="0"/>
      <p:bldP spid="403464" grpId="0"/>
      <p:bldP spid="403465" grpId="0"/>
      <p:bldP spid="403466" grpId="0"/>
      <p:bldP spid="403467" grpId="0"/>
      <p:bldP spid="403468" grpId="0"/>
      <p:bldP spid="403469" grpId="0"/>
      <p:bldP spid="403470" grpId="0"/>
      <p:bldP spid="4034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13E0B-B790-4DCA-9D6B-3E824D4F8339}" type="slidenum">
              <a:rPr lang="en-US"/>
              <a:pPr/>
              <a:t>4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Chapman-Robson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5257800"/>
          </a:xfrm>
        </p:spPr>
        <p:txBody>
          <a:bodyPr/>
          <a:lstStyle/>
          <a:p>
            <a:r>
              <a:rPr lang="en-US"/>
              <a:t>The </a:t>
            </a:r>
          </a:p>
          <a:p>
            <a:endParaRPr lang="en-US" sz="2000"/>
          </a:p>
          <a:p>
            <a:r>
              <a:rPr lang="en-US"/>
              <a:t>Recall that S=e</a:t>
            </a:r>
            <a:r>
              <a:rPr lang="en-US" baseline="30000"/>
              <a:t>-Z</a:t>
            </a:r>
            <a:r>
              <a:rPr lang="en-US"/>
              <a:t>, thus</a:t>
            </a:r>
          </a:p>
          <a:p>
            <a:endParaRPr lang="en-US"/>
          </a:p>
          <a:p>
            <a:endParaRPr lang="en-US"/>
          </a:p>
          <a:p>
            <a:endParaRPr lang="en-US" sz="1000"/>
          </a:p>
          <a:p>
            <a:r>
              <a:rPr lang="en-US"/>
              <a:t>with  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</a:rPr>
              <a:t>chapman.robson()</a:t>
            </a:r>
            <a:r>
              <a:rPr lang="en-US"/>
              <a:t>  just as 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</a:rPr>
              <a:t>catch.curve()</a:t>
            </a:r>
          </a:p>
        </p:txBody>
      </p:sp>
      <p:pic>
        <p:nvPicPr>
          <p:cNvPr id="4044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63638"/>
            <a:ext cx="3609975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3124200"/>
            <a:ext cx="66278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44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2575" y="4267200"/>
            <a:ext cx="240982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5845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(4:3)</PresentationFormat>
  <Paragraphs>65</Paragraphs>
  <Slides>4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Chapman-Robson Method</vt:lpstr>
      <vt:lpstr>Chapman-Robson Example</vt:lpstr>
      <vt:lpstr>Chapman-Robson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Ogle</dc:creator>
  <cp:lastModifiedBy>Derek Ogle</cp:lastModifiedBy>
  <cp:revision>1</cp:revision>
  <dcterms:created xsi:type="dcterms:W3CDTF">2012-12-28T20:46:31Z</dcterms:created>
  <dcterms:modified xsi:type="dcterms:W3CDTF">2012-12-28T20:47:06Z</dcterms:modified>
</cp:coreProperties>
</file>