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7" r:id="rId13"/>
    <p:sldId id="275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9900"/>
    <a:srgbClr val="009900"/>
    <a:srgbClr val="33CC33"/>
    <a:srgbClr val="C0E399"/>
    <a:srgbClr val="FFB8A7"/>
    <a:srgbClr val="C5DCFF"/>
    <a:srgbClr val="FFDC97"/>
    <a:srgbClr val="764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44" autoAdjust="0"/>
  </p:normalViewPr>
  <p:slideViewPr>
    <p:cSldViewPr>
      <p:cViewPr varScale="1">
        <p:scale>
          <a:sx n="69" d="100"/>
          <a:sy n="69" d="100"/>
        </p:scale>
        <p:origin x="1371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E2256A-A507-439D-B2F3-19A96F092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think happens to births</a:t>
            </a:r>
            <a:r>
              <a:rPr lang="en-US" baseline="0" dirty="0" smtClean="0"/>
              <a:t> as N increases? Deaths?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r=</a:t>
            </a:r>
            <a:r>
              <a:rPr lang="en-US" dirty="0" err="1" smtClean="0"/>
              <a:t>rmax</a:t>
            </a:r>
            <a:r>
              <a:rPr lang="en-US" dirty="0" smtClean="0"/>
              <a:t>-(</a:t>
            </a:r>
            <a:r>
              <a:rPr lang="en-US" dirty="0" err="1" smtClean="0"/>
              <a:t>rmax</a:t>
            </a:r>
            <a:r>
              <a:rPr lang="en-US" dirty="0" smtClean="0"/>
              <a:t>/K)*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Nt+1=[1+rmax(1-(</a:t>
            </a:r>
            <a:r>
              <a:rPr lang="en-US" dirty="0" err="1" smtClean="0"/>
              <a:t>Nt</a:t>
            </a:r>
            <a:r>
              <a:rPr lang="en-US" dirty="0" smtClean="0"/>
              <a:t>/K)]*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N0(1+1/x)^(</a:t>
            </a:r>
            <a:r>
              <a:rPr lang="en-US" dirty="0" err="1" smtClean="0"/>
              <a:t>xrt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2256A-A507-439D-B2F3-19A96F092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21C4-142D-4586-BEC6-0741974F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618D-78D1-4116-AB13-1C79B6A72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3D9B-0C64-4C56-A58E-17E68AB86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63D-8A97-4D07-AE54-B89740071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2704-2498-4503-9ED8-6BB0E8689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D797-7CC2-456C-80DA-DEF1C45A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72A1-FC53-46FE-93D9-174500D4F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755C-69D8-402B-9507-AD7737380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B5CC-F5E5-404A-8C0E-23A8CD31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C83D-FE48-4741-9855-EE2884213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3D10-B092-43DF-AB16-B5D9BE98A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8A53C9-4343-4344-A1E0-137A7B6C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286000"/>
          </a:xfrm>
        </p:spPr>
        <p:txBody>
          <a:bodyPr/>
          <a:lstStyle/>
          <a:p>
            <a:r>
              <a:rPr lang="en-US" dirty="0" smtClean="0"/>
              <a:t>Consider a very simple population</a:t>
            </a:r>
          </a:p>
          <a:p>
            <a:pPr lvl="1"/>
            <a:r>
              <a:rPr lang="en-US" dirty="0" smtClean="0"/>
              <a:t>Closed (no emigration, no immigration)</a:t>
            </a:r>
          </a:p>
          <a:p>
            <a:pPr lvl="1"/>
            <a:r>
              <a:rPr lang="en-US" dirty="0" smtClean="0"/>
              <a:t>No fishing (no fishing mortality)</a:t>
            </a:r>
          </a:p>
          <a:p>
            <a:pPr lvl="1"/>
            <a:r>
              <a:rPr lang="en-US" dirty="0" smtClean="0"/>
              <a:t>Only examine numbers (i.e., growth not examined)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3139440" y="409956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519087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37795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7739" y="542544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4" idx="1"/>
          </p:cNvCxnSpPr>
          <p:nvPr/>
        </p:nvCxnSpPr>
        <p:spPr>
          <a:xfrm flipV="1">
            <a:off x="5506278" y="409956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5" idx="1"/>
          </p:cNvCxnSpPr>
          <p:nvPr/>
        </p:nvCxnSpPr>
        <p:spPr>
          <a:xfrm>
            <a:off x="5506278" y="492252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>
            <a:off x="5506278" y="520757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98705" y="37795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82139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8644" y="542544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81939" y="5379720"/>
            <a:ext cx="3110" cy="53340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8688" y="591312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5410200"/>
          </a:xfrm>
        </p:spPr>
        <p:txBody>
          <a:bodyPr/>
          <a:lstStyle/>
          <a:p>
            <a:r>
              <a:rPr lang="en-US" dirty="0" smtClean="0"/>
              <a:t>Define equation for r</a:t>
            </a:r>
          </a:p>
          <a:p>
            <a:endParaRPr lang="en-US" dirty="0"/>
          </a:p>
          <a:p>
            <a:r>
              <a:rPr lang="en-US" dirty="0" smtClean="0"/>
              <a:t>Substitute into exponential growth model and simplify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Discrete models assume annual change</a:t>
                </a:r>
              </a:p>
              <a:p>
                <a:pPr lvl="1"/>
                <a:r>
                  <a:rPr lang="en-US" dirty="0" smtClean="0"/>
                  <a:t>Suppose there are n changes per annum</a:t>
                </a:r>
              </a:p>
              <a:p>
                <a:pPr lvl="2"/>
                <a:r>
                  <a:rPr lang="en-US" dirty="0" smtClean="0"/>
                  <a:t>Period rate of change becomes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Total periods becomes </a:t>
                </a:r>
                <a:r>
                  <a:rPr lang="en-US" dirty="0" err="1" smtClean="0"/>
                  <a:t>nt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Thus,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r>
                  <a:rPr lang="en-US" baseline="68000" dirty="0" err="1" smtClean="0"/>
                  <a:t>nt</a:t>
                </a:r>
                <a:endParaRPr lang="en-US" baseline="6800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happens to this model as n </a:t>
                </a:r>
                <a:r>
                  <a:rPr lang="en-US" sz="2800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</a:p>
              <a:p>
                <a:pPr lvl="1"/>
                <a:r>
                  <a:rPr lang="en-US" dirty="0" smtClean="0"/>
                  <a:t>Substitute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 smtClean="0"/>
                  <a:t> then let x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 smtClean="0"/>
                  <a:t> ∞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the continuous analogue is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=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e</a:t>
                </a:r>
                <a:r>
                  <a:rPr lang="en-US" baseline="68000" dirty="0" smtClean="0"/>
                  <a:t>rt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 smtClean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Can also derive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rN</m:t>
                    </m:r>
                  </m:oMath>
                </a14:m>
                <a:r>
                  <a:rPr lang="en-US" dirty="0" smtClean="0"/>
                  <a:t> through integration</a:t>
                </a:r>
              </a:p>
              <a:p>
                <a:pPr marL="342900" lvl="1" indent="-342900">
                  <a:buFontTx/>
                  <a:buChar char="•"/>
                </a:pPr>
                <a:endParaRPr lang="en-US" sz="1400" dirty="0"/>
              </a:p>
              <a:p>
                <a:pPr marL="342900" lvl="1" indent="-342900">
                  <a:buFontTx/>
                  <a:buChar char="•"/>
                </a:pPr>
                <a:r>
                  <a:rPr lang="en-US" dirty="0" smtClean="0"/>
                  <a:t>Thus, r is 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instantaneous</a:t>
                </a:r>
                <a:r>
                  <a:rPr lang="en-US" dirty="0" smtClean="0"/>
                  <a:t> per capita rate of change</a:t>
                </a:r>
              </a:p>
              <a:p>
                <a:pPr lvl="1"/>
                <a:r>
                  <a:rPr lang="en-US" dirty="0"/>
                  <a:t>A “rate of change” at a particular moment</a:t>
                </a:r>
              </a:p>
              <a:p>
                <a:pPr lvl="1"/>
                <a:r>
                  <a:rPr lang="en-US" dirty="0" smtClean="0"/>
                  <a:t>“Rate </a:t>
                </a:r>
                <a:r>
                  <a:rPr lang="en-US" dirty="0"/>
                  <a:t>of change” on the natural log scale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Generally not interpretable</a:t>
                </a:r>
              </a:p>
              <a:p>
                <a:pPr lvl="2"/>
                <a:r>
                  <a:rPr lang="en-US" dirty="0"/>
                  <a:t>Will often convert to annual rates of change</a:t>
                </a:r>
              </a:p>
              <a:p>
                <a:pPr marL="342900" lvl="1" indent="-342900">
                  <a:buFontTx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334000"/>
              </a:xfrm>
              <a:blipFill rotWithShape="1">
                <a:blip r:embed="rId2"/>
                <a:stretch>
                  <a:fillRect l="-1259" t="-2857" r="-741"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Independent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6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Dependent </a:t>
            </a:r>
            <a:r>
              <a:rPr lang="en-US" dirty="0" err="1" smtClean="0"/>
              <a:t>Popn</a:t>
            </a:r>
            <a:r>
              <a:rPr lang="en-US" dirty="0" smtClean="0"/>
              <a:t> Growth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Rate of 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does </a:t>
            </a:r>
            <a:r>
              <a:rPr lang="en-US" dirty="0" smtClean="0"/>
              <a:t>depend on population size (i.e., density)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1371600"/>
          </a:xfrm>
        </p:spPr>
        <p:txBody>
          <a:bodyPr/>
          <a:lstStyle/>
          <a:p>
            <a:r>
              <a:rPr lang="en-US" dirty="0" smtClean="0"/>
              <a:t>… but not always in a linear fashion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= Population size (numbers) at time 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 = Initial (time=0) population 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 = </a:t>
            </a:r>
            <a:r>
              <a:rPr lang="en-US" i="1" dirty="0" smtClean="0"/>
              <a:t>Per capita </a:t>
            </a:r>
            <a:r>
              <a:rPr lang="en-US" dirty="0" smtClean="0"/>
              <a:t>recruitment (birth) </a:t>
            </a:r>
            <a:r>
              <a:rPr lang="en-US" i="1" dirty="0" smtClean="0"/>
              <a:t>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 = </a:t>
            </a:r>
            <a:r>
              <a:rPr lang="en-US" i="1" dirty="0"/>
              <a:t>P</a:t>
            </a:r>
            <a:r>
              <a:rPr lang="en-US" i="1" dirty="0" smtClean="0"/>
              <a:t>er capita </a:t>
            </a:r>
            <a:r>
              <a:rPr lang="en-US" dirty="0" smtClean="0"/>
              <a:t>mortality (death) </a:t>
            </a:r>
            <a:r>
              <a:rPr lang="en-US" i="1" dirty="0" smtClean="0"/>
              <a:t>rate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7539" y="446532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7" name="Straight Arrow Connector 6"/>
          <p:cNvCxnSpPr>
            <a:stCxn id="9" idx="3"/>
            <a:endCxn id="6" idx="1"/>
          </p:cNvCxnSpPr>
          <p:nvPr/>
        </p:nvCxnSpPr>
        <p:spPr>
          <a:xfrm flipV="1">
            <a:off x="2834640" y="4922520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4617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14" idx="1"/>
          </p:cNvCxnSpPr>
          <p:nvPr/>
        </p:nvCxnSpPr>
        <p:spPr>
          <a:xfrm>
            <a:off x="5496339" y="4922520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09360" y="4617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4670" y="54864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8800" y="48768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9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4038600" cy="609600"/>
          </a:xfrm>
        </p:spPr>
        <p:txBody>
          <a:bodyPr/>
          <a:lstStyle/>
          <a:p>
            <a:r>
              <a:rPr lang="en-US" dirty="0" smtClean="0"/>
              <a:t>Now 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038600" cy="685800"/>
          </a:xfrm>
        </p:spPr>
        <p:txBody>
          <a:bodyPr/>
          <a:lstStyle/>
          <a:p>
            <a:r>
              <a:rPr lang="en-US" dirty="0" smtClean="0"/>
              <a:t>And 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9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9" idx="3"/>
            <a:endCxn id="13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91600" cy="3962400"/>
          </a:xfrm>
        </p:spPr>
        <p:txBody>
          <a:bodyPr/>
          <a:lstStyle/>
          <a:p>
            <a:r>
              <a:rPr lang="en-US" dirty="0" smtClean="0"/>
              <a:t>Define the following: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N</a:t>
            </a:r>
            <a:r>
              <a:rPr lang="en-US" baseline="-25000" dirty="0" smtClean="0"/>
              <a:t>t+1</a:t>
            </a:r>
            <a:r>
              <a:rPr lang="en-US" dirty="0" smtClean="0"/>
              <a:t> from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 a model for estimating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dirty="0" smtClean="0"/>
              <a:t> from N</a:t>
            </a:r>
            <a:r>
              <a:rPr lang="en-US" baseline="-25000" dirty="0"/>
              <a:t>0</a:t>
            </a:r>
            <a:endParaRPr lang="en-US" baseline="-25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7539" y="106114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>
            <a:stCxn id="16" idx="3"/>
            <a:endCxn id="14" idx="1"/>
          </p:cNvCxnSpPr>
          <p:nvPr/>
        </p:nvCxnSpPr>
        <p:spPr>
          <a:xfrm flipV="1">
            <a:off x="2834640" y="1518345"/>
            <a:ext cx="832899" cy="15240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1213545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4" idx="3"/>
            <a:endCxn id="18" idx="1"/>
          </p:cNvCxnSpPr>
          <p:nvPr/>
        </p:nvCxnSpPr>
        <p:spPr>
          <a:xfrm>
            <a:off x="5496339" y="1518345"/>
            <a:ext cx="81302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09360" y="1213545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71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38800" y="14726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4320237" y="1981200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baseline="-25000" dirty="0" err="1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4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What is r?</a:t>
            </a:r>
          </a:p>
          <a:p>
            <a:endParaRPr lang="en-US" dirty="0"/>
          </a:p>
          <a:p>
            <a:r>
              <a:rPr lang="en-US" dirty="0" smtClean="0"/>
              <a:t>What are the population dynamics if …</a:t>
            </a:r>
          </a:p>
          <a:p>
            <a:pPr lvl="1"/>
            <a:r>
              <a:rPr lang="en-US" dirty="0" smtClean="0"/>
              <a:t>… r = 0</a:t>
            </a:r>
          </a:p>
          <a:p>
            <a:pPr lvl="1"/>
            <a:r>
              <a:rPr lang="en-US" dirty="0" smtClean="0"/>
              <a:t>… r &gt; 0</a:t>
            </a:r>
          </a:p>
          <a:p>
            <a:pPr lvl="1"/>
            <a:r>
              <a:rPr lang="en-US" dirty="0" smtClean="0"/>
              <a:t>… r &lt; 0</a:t>
            </a:r>
          </a:p>
          <a:p>
            <a:pPr lvl="1"/>
            <a:endParaRPr lang="en-US" dirty="0"/>
          </a:p>
          <a:p>
            <a:r>
              <a:rPr lang="en-US" dirty="0" smtClean="0"/>
              <a:t>Are these dynamics realistic?  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If not realistic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685800"/>
          </a:xfrm>
        </p:spPr>
        <p:txBody>
          <a:bodyPr/>
          <a:lstStyle/>
          <a:p>
            <a:r>
              <a:rPr lang="en-US" dirty="0" smtClean="0"/>
              <a:t>Then what 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19600" cy="609600"/>
          </a:xfrm>
        </p:spPr>
        <p:txBody>
          <a:bodyPr/>
          <a:lstStyle/>
          <a:p>
            <a:r>
              <a:rPr lang="en-US" dirty="0" smtClean="0"/>
              <a:t>Draw this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2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Population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609600"/>
          </a:xfrm>
        </p:spPr>
        <p:txBody>
          <a:bodyPr/>
          <a:lstStyle/>
          <a:p>
            <a:r>
              <a:rPr lang="en-US" dirty="0" smtClean="0"/>
              <a:t>Consider this …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609600"/>
          </a:xfrm>
        </p:spPr>
        <p:txBody>
          <a:bodyPr/>
          <a:lstStyle/>
          <a:p>
            <a:pPr marL="225425" indent="-225425"/>
            <a:r>
              <a:rPr lang="en-US" dirty="0" smtClean="0"/>
              <a:t>Sketch this (</a:t>
            </a:r>
            <a:r>
              <a:rPr lang="en-US" sz="1800" dirty="0" smtClean="0">
                <a:solidFill>
                  <a:srgbClr val="FF0000"/>
                </a:solidFill>
              </a:rPr>
              <a:t>assume low N</a:t>
            </a:r>
            <a:r>
              <a:rPr lang="en-US" sz="1800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Popn Models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5663D-8A97-4D07-AE54-B897400713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03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7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1331</TotalTime>
  <Words>419</Words>
  <Application>Microsoft Office PowerPoint</Application>
  <PresentationFormat>On-screen Show (4:3)</PresentationFormat>
  <Paragraphs>147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Default Design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Simple Population Model</vt:lpstr>
      <vt:lpstr>More Complex Population Model</vt:lpstr>
      <vt:lpstr>More Complex Population Model</vt:lpstr>
      <vt:lpstr>More Complex Population Model</vt:lpstr>
      <vt:lpstr>More Complex Population Model</vt:lpstr>
      <vt:lpstr>Continuous Models</vt:lpstr>
      <vt:lpstr>Continuous Models</vt:lpstr>
      <vt:lpstr>Density Independent Popn Growth</vt:lpstr>
      <vt:lpstr>Density Dependent Popn Growth</vt:lpstr>
      <vt:lpstr>Density Dependent Popn Growth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65</cp:revision>
  <dcterms:created xsi:type="dcterms:W3CDTF">2005-12-26T20:44:58Z</dcterms:created>
  <dcterms:modified xsi:type="dcterms:W3CDTF">2017-12-10T15:32:45Z</dcterms:modified>
</cp:coreProperties>
</file>