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4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5" autoAdjust="0"/>
  </p:normalViewPr>
  <p:slideViewPr>
    <p:cSldViewPr showGuides="1">
      <p:cViewPr varScale="1">
        <p:scale>
          <a:sx n="71" d="100"/>
          <a:sy n="71" d="100"/>
        </p:scale>
        <p:origin x="1380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>
              <a:defRPr/>
            </a:pPr>
            <a:fld id="{5F06B51C-A4C4-4CD2-ABBA-7F976FC979A8}" type="datetimeFigureOut">
              <a:rPr lang="en-US"/>
              <a:pPr>
                <a:defRPr/>
              </a:pPr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>
              <a:defRPr/>
            </a:pPr>
            <a:fld id="{D8E7B8EC-4C92-4151-A8C6-2F460E817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8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F944F1-6B64-4AD6-B68A-06ED3676EC25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85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this and next five as</a:t>
            </a:r>
            <a:r>
              <a:rPr lang="en-US" baseline="0" dirty="0" smtClean="0"/>
              <a:t> handouts (2 slides per person – WAE/YEP, LMB/BG, NOP/BKC)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7B8EC-4C92-4151-A8C6-2F460E817C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5DC7F-C513-4ED4-9490-87AF0BBDD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945AA-3244-48F1-B111-54270DA24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11BC-BB93-4D42-A119-D4E3E4FF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4D9B5-E435-4D28-8FF4-C5621E4D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418DC-08D1-4884-B4BA-FC86BADE6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DE775-3435-4F65-BE87-72E0DD4E1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AB838-E137-40BD-B070-0F51FF584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5025-CB6D-43EF-922D-E74B553B4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DD1D8-8948-4193-B0F2-68900F7EC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BD52-7531-47C3-9E6B-0AA2361B6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4F43-25C2-47E4-B705-F261FB552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3C68EEF-CBC1-4285-AA7E-3282DD206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696200" cy="2155825"/>
          </a:xfrm>
        </p:spPr>
        <p:txBody>
          <a:bodyPr/>
          <a:lstStyle/>
          <a:p>
            <a:r>
              <a:rPr lang="en-US" b="1" dirty="0" smtClean="0"/>
              <a:t>Effects of Bag Limit Reductions on Angler Harvest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026" name="Picture 2" descr="http://www.mcardlesresort.com/images/big_stringer-sum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819400"/>
            <a:ext cx="47625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2591"/>
          </a:xfrm>
        </p:spPr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272"/>
            <a:ext cx="8293559" cy="4886528"/>
          </a:xfrm>
        </p:spPr>
        <p:txBody>
          <a:bodyPr/>
          <a:lstStyle/>
          <a:p>
            <a:r>
              <a:rPr lang="en-US" dirty="0" smtClean="0"/>
              <a:t>For your two species …</a:t>
            </a:r>
          </a:p>
          <a:p>
            <a:pPr lvl="1"/>
            <a:r>
              <a:rPr lang="en-US" dirty="0" smtClean="0"/>
              <a:t>Describe the harvest patterns by anglers.</a:t>
            </a:r>
          </a:p>
          <a:p>
            <a:pPr lvl="1"/>
            <a:r>
              <a:rPr lang="en-US" dirty="0" smtClean="0"/>
              <a:t>What % </a:t>
            </a:r>
            <a:r>
              <a:rPr lang="en-US" b="1" dirty="0" smtClean="0"/>
              <a:t>of anglers </a:t>
            </a:r>
            <a:r>
              <a:rPr lang="en-US" dirty="0" smtClean="0"/>
              <a:t>would be affected if bag limits were reduced to …</a:t>
            </a:r>
          </a:p>
          <a:p>
            <a:pPr lvl="2"/>
            <a:r>
              <a:rPr lang="en-US" dirty="0" smtClean="0"/>
              <a:t>3 for WAE &amp; LMB, and 2 for NOP</a:t>
            </a:r>
          </a:p>
          <a:p>
            <a:pPr lvl="2"/>
            <a:r>
              <a:rPr lang="en-US" smtClean="0"/>
              <a:t>12 </a:t>
            </a:r>
            <a:r>
              <a:rPr lang="en-US" dirty="0" smtClean="0"/>
              <a:t>for sunfish, 5 for crappies, and 50 for YEP</a:t>
            </a:r>
          </a:p>
          <a:p>
            <a:pPr lvl="1"/>
            <a:r>
              <a:rPr lang="en-US" dirty="0" smtClean="0"/>
              <a:t>What % </a:t>
            </a:r>
            <a:r>
              <a:rPr lang="en-US" b="1" dirty="0" smtClean="0"/>
              <a:t>of fish </a:t>
            </a:r>
            <a:r>
              <a:rPr lang="en-US" dirty="0" smtClean="0"/>
              <a:t>would be “saved from harvest” under the same bag limit reductions?</a:t>
            </a:r>
          </a:p>
          <a:p>
            <a:pPr lvl="1"/>
            <a:r>
              <a:rPr lang="en-US" dirty="0" smtClean="0"/>
              <a:t>What bag limit is required to reduce harvest by </a:t>
            </a:r>
            <a:r>
              <a:rPr lang="en-US" u="sng" dirty="0" smtClean="0"/>
              <a:t>&gt;</a:t>
            </a:r>
            <a:r>
              <a:rPr lang="en-US" dirty="0" smtClean="0"/>
              <a:t>50%?</a:t>
            </a:r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9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137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928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2591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33272"/>
            <a:ext cx="8293559" cy="4886528"/>
          </a:xfrm>
        </p:spPr>
        <p:txBody>
          <a:bodyPr/>
          <a:lstStyle/>
          <a:p>
            <a:r>
              <a:rPr lang="en-US" sz="2800" dirty="0" smtClean="0"/>
              <a:t>How does/will the shape of the harvest frequency </a:t>
            </a:r>
            <a:r>
              <a:rPr lang="en-US" sz="2800" smtClean="0"/>
              <a:t>plot affect </a:t>
            </a:r>
            <a:r>
              <a:rPr lang="en-US" sz="2800" dirty="0" smtClean="0"/>
              <a:t>your findings?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What assumptions did you make in this analysis?</a:t>
            </a:r>
          </a:p>
          <a:p>
            <a:pPr lvl="1"/>
            <a:r>
              <a:rPr lang="en-US" sz="2400" dirty="0" smtClean="0"/>
              <a:t>Are these assumptions likely to be true?</a:t>
            </a:r>
            <a:endParaRPr lang="en-US" sz="1050" dirty="0" smtClean="0"/>
          </a:p>
          <a:p>
            <a:endParaRPr lang="en-US" sz="2800" dirty="0" smtClean="0"/>
          </a:p>
          <a:p>
            <a:r>
              <a:rPr lang="en-US" sz="2800" dirty="0" smtClean="0"/>
              <a:t>Take-home messages about bag limits?</a:t>
            </a:r>
          </a:p>
          <a:p>
            <a:endParaRPr lang="en-US" sz="2800" dirty="0" smtClean="0"/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9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137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928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9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562600"/>
          </a:xfrm>
        </p:spPr>
        <p:txBody>
          <a:bodyPr/>
          <a:lstStyle/>
          <a:p>
            <a:r>
              <a:rPr lang="en-US" dirty="0" smtClean="0"/>
              <a:t>Creel surveys, 1980-1996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Species (WAE, NOP, LMB, YEP, sunfish, crappies)</a:t>
            </a:r>
          </a:p>
          <a:p>
            <a:pPr lvl="1"/>
            <a:r>
              <a:rPr lang="en-US" dirty="0" smtClean="0"/>
              <a:t>Number harvested (daily) by individuals</a:t>
            </a:r>
          </a:p>
          <a:p>
            <a:r>
              <a:rPr lang="en-US" dirty="0" smtClean="0"/>
              <a:t>Bag limits during study</a:t>
            </a:r>
          </a:p>
          <a:p>
            <a:pPr lvl="1"/>
            <a:r>
              <a:rPr lang="en-US" dirty="0" smtClean="0"/>
              <a:t>WAE and LMB – 6</a:t>
            </a:r>
          </a:p>
          <a:p>
            <a:pPr lvl="1"/>
            <a:r>
              <a:rPr lang="en-US" dirty="0" smtClean="0"/>
              <a:t>NOP – 3</a:t>
            </a:r>
          </a:p>
          <a:p>
            <a:pPr lvl="1"/>
            <a:r>
              <a:rPr lang="en-US" dirty="0" smtClean="0"/>
              <a:t>Crappies – 15</a:t>
            </a:r>
          </a:p>
          <a:p>
            <a:pPr lvl="1"/>
            <a:r>
              <a:rPr lang="en-US" dirty="0" smtClean="0"/>
              <a:t>Sunfish – 30</a:t>
            </a:r>
          </a:p>
          <a:p>
            <a:pPr lvl="1"/>
            <a:r>
              <a:rPr lang="en-US" dirty="0" smtClean="0"/>
              <a:t>YEP – 100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Minnesota Lakes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2591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886528"/>
          </a:xfrm>
        </p:spPr>
        <p:txBody>
          <a:bodyPr/>
          <a:lstStyle/>
          <a:p>
            <a:r>
              <a:rPr lang="en-US" dirty="0" smtClean="0"/>
              <a:t>What would you expect harvest frequency to look </a:t>
            </a:r>
            <a:r>
              <a:rPr lang="en-US" dirty="0" smtClean="0"/>
              <a:t>like (suppose 10 </a:t>
            </a:r>
            <a:r>
              <a:rPr lang="en-US" smtClean="0"/>
              <a:t>bag limit), </a:t>
            </a:r>
            <a:r>
              <a:rPr lang="en-US" dirty="0" smtClean="0"/>
              <a:t>if …</a:t>
            </a:r>
          </a:p>
          <a:p>
            <a:pPr lvl="1"/>
            <a:r>
              <a:rPr lang="en-US" dirty="0" smtClean="0"/>
              <a:t>“summer fishery” where fish are dispersed and relatively difficult to catch.</a:t>
            </a:r>
          </a:p>
          <a:p>
            <a:pPr lvl="1"/>
            <a:r>
              <a:rPr lang="en-US" dirty="0" smtClean="0"/>
              <a:t>“winter fishery” where fish are more congregated and relatively easy to catch.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much bag limit reduction would you expect would be needed to reduce harvest by 50%?</a:t>
            </a:r>
          </a:p>
          <a:p>
            <a:pPr lvl="1"/>
            <a:r>
              <a:rPr lang="en-US" dirty="0" smtClean="0"/>
              <a:t>e.g., a 20% reduction in the bag limit would be from 10 to 8 or 5 to 4 fish.</a:t>
            </a:r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9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137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928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289</Words>
  <Application>Microsoft Office PowerPoint</Application>
  <PresentationFormat>On-screen Show (4:3)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Design</vt:lpstr>
      <vt:lpstr>Effects of Bag Limit Reductions on Angler Harvest </vt:lpstr>
      <vt:lpstr>Minnesota Lakes</vt:lpstr>
      <vt:lpstr>Group Think</vt:lpstr>
      <vt:lpstr>Results</vt:lpstr>
      <vt:lpstr>Results</vt:lpstr>
      <vt:lpstr>Results</vt:lpstr>
      <vt:lpstr>Results</vt:lpstr>
      <vt:lpstr>Results</vt:lpstr>
      <vt:lpstr>Results</vt:lpstr>
      <vt:lpstr>Group Analysis</vt:lpstr>
      <vt:lpstr>Group Think</vt:lpstr>
    </vt:vector>
  </TitlesOfParts>
  <Company>SDSU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Ogle</dc:creator>
  <cp:lastModifiedBy>Derek Ogle</cp:lastModifiedBy>
  <cp:revision>76</cp:revision>
  <cp:lastPrinted>2016-03-17T12:17:23Z</cp:lastPrinted>
  <dcterms:created xsi:type="dcterms:W3CDTF">2008-08-11T22:01:30Z</dcterms:created>
  <dcterms:modified xsi:type="dcterms:W3CDTF">2016-03-17T12:25:16Z</dcterms:modified>
</cp:coreProperties>
</file>