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81" r:id="rId10"/>
    <p:sldId id="282" r:id="rId11"/>
    <p:sldId id="279" r:id="rId12"/>
    <p:sldId id="280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04" y="64"/>
      </p:cViewPr>
      <p:guideLst>
        <p:guide orient="horz" pos="213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6C8F-DB9C-4B91-A1F1-A860256637F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663" y="365125"/>
            <a:ext cx="4300071" cy="3063875"/>
          </a:xfrm>
        </p:spPr>
        <p:txBody>
          <a:bodyPr anchor="t" anchorCtr="0">
            <a:normAutofit fontScale="90000"/>
          </a:bodyPr>
          <a:lstStyle/>
          <a:p>
            <a:r>
              <a:rPr lang="en-US" b="1" dirty="0" err="1" smtClean="0"/>
              <a:t>Rypel</a:t>
            </a:r>
            <a:r>
              <a:rPr lang="en-US" b="1" dirty="0" smtClean="0"/>
              <a:t> (2015)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Bluegill Bag Limit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Wisconsin</a:t>
            </a:r>
            <a:endParaRPr lang="en-US" dirty="0"/>
          </a:p>
        </p:txBody>
      </p:sp>
      <p:sp>
        <p:nvSpPr>
          <p:cNvPr id="6" name="AutoShape 2" descr="http://ww1.prweb.com/prfiles/2011/04/12/5199104/fishing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475" y="165983"/>
            <a:ext cx="4949525" cy="6558326"/>
          </a:xfrm>
          <a:prstGeom prst="rect">
            <a:avLst/>
          </a:prstGeom>
        </p:spPr>
      </p:pic>
      <p:pic>
        <p:nvPicPr>
          <p:cNvPr id="3" name="Picture 4" descr="http://cdn2-b.examiner.com/sites/default/files/styles/image_content_width/hash/62/ce/62ce9db1bd469daca44734c0b7aecb81.JPG?itok=-lVgmJ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4061819" cy="30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775061"/>
          </a:xfrm>
        </p:spPr>
        <p:txBody>
          <a:bodyPr/>
          <a:lstStyle/>
          <a:p>
            <a:r>
              <a:rPr lang="en-US" smtClean="0"/>
              <a:t>Discussion?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639" y="0"/>
            <a:ext cx="5391150" cy="5324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1144"/>
            <a:ext cx="4606834" cy="21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9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1621020"/>
          </a:xfrm>
        </p:spPr>
        <p:txBody>
          <a:bodyPr/>
          <a:lstStyle/>
          <a:p>
            <a:r>
              <a:rPr lang="en-US" dirty="0" smtClean="0"/>
              <a:t>Is 20 mm increase in mean length “important”?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20694" y="1690690"/>
            <a:ext cx="7329105" cy="4971367"/>
            <a:chOff x="320694" y="1690690"/>
            <a:chExt cx="7329105" cy="4971367"/>
          </a:xfrm>
        </p:grpSpPr>
        <p:grpSp>
          <p:nvGrpSpPr>
            <p:cNvPr id="5" name="Group 4"/>
            <p:cNvGrpSpPr/>
            <p:nvPr/>
          </p:nvGrpSpPr>
          <p:grpSpPr>
            <a:xfrm>
              <a:off x="320694" y="1690690"/>
              <a:ext cx="7329105" cy="1722936"/>
              <a:chOff x="320694" y="1690690"/>
              <a:chExt cx="7329105" cy="1722936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0694" y="1690690"/>
                <a:ext cx="7329105" cy="1722936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>
              <a:xfrm>
                <a:off x="383177" y="1690690"/>
                <a:ext cx="4937760" cy="3645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83177" y="3529828"/>
              <a:ext cx="7266622" cy="3132229"/>
              <a:chOff x="383177" y="3529828"/>
              <a:chExt cx="7266622" cy="3132229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177" y="3529828"/>
                <a:ext cx="7266622" cy="3095289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6461760" y="6235337"/>
                <a:ext cx="1188039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985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1621020"/>
          </a:xfrm>
        </p:spPr>
        <p:txBody>
          <a:bodyPr/>
          <a:lstStyle/>
          <a:p>
            <a:r>
              <a:rPr lang="en-US" dirty="0" smtClean="0"/>
              <a:t>Shortcomings?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26720" y="1440639"/>
            <a:ext cx="7907383" cy="4810685"/>
            <a:chOff x="426720" y="1440639"/>
            <a:chExt cx="7907383" cy="481068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720" y="1440639"/>
              <a:ext cx="7907383" cy="4810685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1576251" y="5834743"/>
              <a:ext cx="6723018" cy="391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043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874588"/>
          </a:xfrm>
        </p:spPr>
        <p:txBody>
          <a:bodyPr>
            <a:normAutofit/>
          </a:bodyPr>
          <a:lstStyle/>
          <a:p>
            <a:r>
              <a:rPr lang="en-US" dirty="0" smtClean="0"/>
              <a:t>What are take home messages?</a:t>
            </a:r>
          </a:p>
          <a:p>
            <a:pPr lvl="1"/>
            <a:r>
              <a:rPr lang="en-US" dirty="0" smtClean="0"/>
              <a:t>Reduced bag limit provide some improvement in BLG size structure.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More productive waters (that favor faster growth rates) will show greater improvement in size structure.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 takes time.</a:t>
            </a:r>
          </a:p>
        </p:txBody>
      </p:sp>
    </p:spTree>
    <p:extLst>
      <p:ext uri="{BB962C8B-B14F-4D97-AF65-F5344CB8AC3E}">
        <p14:creationId xmlns:p14="http://schemas.microsoft.com/office/powerpoint/2010/main" val="401491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1621020"/>
          </a:xfrm>
        </p:spPr>
        <p:txBody>
          <a:bodyPr/>
          <a:lstStyle/>
          <a:p>
            <a:r>
              <a:rPr lang="en-US" dirty="0" smtClean="0"/>
              <a:t>What has a major impact on BLG size structure?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6885" y="1690690"/>
            <a:ext cx="6333796" cy="4065676"/>
            <a:chOff x="666885" y="1690690"/>
            <a:chExt cx="6333796" cy="40656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885" y="1690690"/>
              <a:ext cx="6326098" cy="232223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424" y="4012929"/>
              <a:ext cx="6267257" cy="1743437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666885" y="1690690"/>
            <a:ext cx="3606351" cy="273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8403" y="5513560"/>
            <a:ext cx="978818" cy="242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1621020"/>
          </a:xfrm>
        </p:spPr>
        <p:txBody>
          <a:bodyPr/>
          <a:lstStyle/>
          <a:p>
            <a:r>
              <a:rPr lang="en-US" dirty="0" smtClean="0"/>
              <a:t>Two major life history strategies for male BLG?  Impact on management?</a:t>
            </a:r>
            <a:endParaRPr 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786355" y="2421382"/>
            <a:ext cx="7040880" cy="1398097"/>
            <a:chOff x="1909762" y="2900362"/>
            <a:chExt cx="5324475" cy="1057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9762" y="2900362"/>
              <a:ext cx="5324475" cy="1057275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072640" y="3152503"/>
              <a:ext cx="487680" cy="2786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5745880" y="3545567"/>
            <a:ext cx="1958620" cy="273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80997" y="2572607"/>
            <a:ext cx="1958620" cy="273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6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1621020"/>
          </a:xfrm>
        </p:spPr>
        <p:txBody>
          <a:bodyPr/>
          <a:lstStyle/>
          <a:p>
            <a:r>
              <a:rPr lang="en-US" dirty="0" smtClean="0"/>
              <a:t>Objectives?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96880" y="1881051"/>
            <a:ext cx="7733209" cy="2159725"/>
            <a:chOff x="496880" y="1881051"/>
            <a:chExt cx="7733209" cy="21597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880" y="1881051"/>
              <a:ext cx="7733209" cy="2159725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600891" y="1889760"/>
              <a:ext cx="5826035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57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1621020"/>
          </a:xfrm>
        </p:spPr>
        <p:txBody>
          <a:bodyPr/>
          <a:lstStyle/>
          <a:p>
            <a:r>
              <a:rPr lang="en-US" dirty="0" smtClean="0"/>
              <a:t>What is a BACI design?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40" y="2203268"/>
            <a:ext cx="7908484" cy="29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1621020"/>
          </a:xfrm>
        </p:spPr>
        <p:txBody>
          <a:bodyPr/>
          <a:lstStyle/>
          <a:p>
            <a:r>
              <a:rPr lang="en-US" dirty="0" smtClean="0"/>
              <a:t>Why the focus on the interaction term in the two-way ANOVA?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65" y="2177143"/>
            <a:ext cx="7826762" cy="319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0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775061"/>
          </a:xfrm>
        </p:spPr>
        <p:txBody>
          <a:bodyPr/>
          <a:lstStyle/>
          <a:p>
            <a:r>
              <a:rPr lang="en-US" dirty="0" smtClean="0"/>
              <a:t>Results?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6" y="0"/>
            <a:ext cx="6923314" cy="6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775061"/>
          </a:xfrm>
        </p:spPr>
        <p:txBody>
          <a:bodyPr/>
          <a:lstStyle/>
          <a:p>
            <a:r>
              <a:rPr lang="en-US" dirty="0" smtClean="0"/>
              <a:t>Results?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8775"/>
            <a:ext cx="9144000" cy="385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775061"/>
          </a:xfrm>
        </p:spPr>
        <p:txBody>
          <a:bodyPr/>
          <a:lstStyle/>
          <a:p>
            <a:r>
              <a:rPr lang="en-US" dirty="0" smtClean="0"/>
              <a:t>Results?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06047"/>
            <a:ext cx="9144001" cy="38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6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</TotalTime>
  <Words>107</Words>
  <Application>Microsoft Office PowerPoint</Application>
  <PresentationFormat>On-screen Show (4:3)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Rypel (2015)  Bluegill Bag Limit  Wisconsin</vt:lpstr>
      <vt:lpstr>What has a major impact on BLG size structure?</vt:lpstr>
      <vt:lpstr>Two major life history strategies for male BLG?  Impact on management?</vt:lpstr>
      <vt:lpstr>Objectives?</vt:lpstr>
      <vt:lpstr>What is a BACI design?</vt:lpstr>
      <vt:lpstr>Why the focus on the interaction term in the two-way ANOVA?</vt:lpstr>
      <vt:lpstr>Results?</vt:lpstr>
      <vt:lpstr>Results?</vt:lpstr>
      <vt:lpstr>Results?</vt:lpstr>
      <vt:lpstr>Discussion?</vt:lpstr>
      <vt:lpstr>Is 20 mm increase in mean length “important”?</vt:lpstr>
      <vt:lpstr>Shortcomings?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Jacobson (2005)  Bluegill Bag Limit  Minnesota</dc:title>
  <dc:creator>Derek Ogle</dc:creator>
  <cp:lastModifiedBy>Derek Ogle</cp:lastModifiedBy>
  <cp:revision>22</cp:revision>
  <dcterms:created xsi:type="dcterms:W3CDTF">2014-03-23T01:40:59Z</dcterms:created>
  <dcterms:modified xsi:type="dcterms:W3CDTF">2017-04-03T14:35:25Z</dcterms:modified>
</cp:coreProperties>
</file>