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4" r:id="rId3"/>
    <p:sldId id="306" r:id="rId4"/>
    <p:sldId id="32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27" r:id="rId15"/>
    <p:sldId id="328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0C0C0"/>
    <a:srgbClr val="FFFF66"/>
    <a:srgbClr val="CC0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87" autoAdjust="0"/>
  </p:normalViewPr>
  <p:slideViewPr>
    <p:cSldViewPr>
      <p:cViewPr varScale="1">
        <p:scale>
          <a:sx n="68" d="100"/>
          <a:sy n="68" d="100"/>
        </p:scale>
        <p:origin x="18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CE14135-42D3-4857-9798-D57D1626CF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0DA5176-CD48-4645-8A68-A0B437618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8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1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18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Realistic?</a:t>
            </a:r>
            <a:r>
              <a:rPr lang="en-US" baseline="0" dirty="0" smtClean="0"/>
              <a:t>  Varies by age, bathtub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8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0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the graphic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7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44C172-70EF-4578-BEE5-4623F1C29B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904122-74F0-4D23-B52D-7C1C11BCA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2C8C68-490D-438A-9BF3-0048DCAE3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41EA97-E434-4B42-9B1A-D37266F43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5B8487-7A7F-4916-A352-BB7DA95C3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D576-5A88-4E44-B08D-D564D0403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5F9928-EC48-4F81-A7C7-50132EF07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24ADDA-CA0B-4AC7-AAF5-54C1180426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A37077-6834-4709-8C77-52A4B3C69E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5BE1B3-8A67-41CD-A09F-25FEA2A1AC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C48AA7-DAF1-4AD3-9776-BDDDDDC8DB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A656C19-65F2-4B89-9D62-66CDB1C638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Estimation of Mortality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5670699" y="2379065"/>
            <a:ext cx="2728291" cy="202990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= m + n – </a:t>
            </a:r>
            <a:r>
              <a:rPr lang="en-US" b="1" dirty="0" err="1" smtClean="0"/>
              <a:t>mn</a:t>
            </a:r>
            <a:endParaRPr lang="en-US" b="1" dirty="0" smtClean="0"/>
          </a:p>
          <a:p>
            <a:pPr lvl="1"/>
            <a:r>
              <a:rPr lang="en-US" dirty="0" err="1" smtClean="0"/>
              <a:t>mn</a:t>
            </a:r>
            <a:r>
              <a:rPr lang="en-US" dirty="0" smtClean="0"/>
              <a:t> is that some fish that died from one cause may have ultimately died of the other cause</a:t>
            </a:r>
          </a:p>
          <a:p>
            <a:pPr lvl="1"/>
            <a:endParaRPr lang="en-US" sz="1400" dirty="0"/>
          </a:p>
          <a:p>
            <a:pPr lvl="1"/>
            <a:r>
              <a:rPr lang="en-US" dirty="0" smtClean="0"/>
              <a:t>Discrete (Type I) Fishery</a:t>
            </a:r>
          </a:p>
          <a:p>
            <a:pPr lvl="2"/>
            <a:r>
              <a:rPr lang="en-US" dirty="0" err="1" smtClean="0"/>
              <a:t>mn</a:t>
            </a:r>
            <a:r>
              <a:rPr lang="en-US" dirty="0" smtClean="0"/>
              <a:t>=0 …. A = m + n = u + v</a:t>
            </a:r>
          </a:p>
          <a:p>
            <a:pPr lvl="2"/>
            <a:endParaRPr lang="en-US" sz="1400" dirty="0"/>
          </a:p>
          <a:p>
            <a:pPr lvl="1"/>
            <a:r>
              <a:rPr lang="en-US" dirty="0" smtClean="0"/>
              <a:t>Continuous (Type II) Fishery</a:t>
            </a:r>
          </a:p>
          <a:p>
            <a:pPr lvl="2"/>
            <a:r>
              <a:rPr lang="en-US" dirty="0" smtClean="0"/>
              <a:t>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dirty="0" smtClean="0"/>
              <a:t> u + v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Thus, most work on instantaneous scale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79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Mortality Components</a:t>
            </a:r>
            <a:endParaRPr lang="en-US" sz="36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As a manager, which of natural or fishing mortality can you control and, thus, want to know?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Controlling F, u, m is a major goal of most fisheries management strategies.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endParaRPr lang="en-US" b="0" dirty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Very difficult to estimate precisely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434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dirty="0" smtClean="0"/>
              <a:t>Assume a constant value for M</a:t>
            </a:r>
          </a:p>
          <a:p>
            <a:pPr lvl="1"/>
            <a:r>
              <a:rPr lang="en-US" dirty="0" smtClean="0"/>
              <a:t>Typically use M=0.2</a:t>
            </a:r>
          </a:p>
          <a:p>
            <a:pPr lvl="1"/>
            <a:r>
              <a:rPr lang="en-US" dirty="0" smtClean="0"/>
              <a:t>Is this realistic?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883372"/>
            <a:ext cx="8719633" cy="19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Assume a constant value for M</a:t>
            </a:r>
          </a:p>
          <a:p>
            <a:r>
              <a:rPr lang="en-US" dirty="0" smtClean="0"/>
              <a:t>Relationship of M to life history traits</a:t>
            </a:r>
          </a:p>
          <a:p>
            <a:pPr lvl="1"/>
            <a:r>
              <a:rPr lang="en-US" dirty="0" smtClean="0"/>
              <a:t>See page 217 in IFAR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7" y="1134374"/>
            <a:ext cx="8962570" cy="519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8737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Assume a constant value for 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Relationship of M to life history traits</a:t>
            </a:r>
          </a:p>
          <a:p>
            <a:r>
              <a:rPr lang="en-US" dirty="0" smtClean="0"/>
              <a:t>From f and Z</a:t>
            </a:r>
            <a:endParaRPr lang="en-US" dirty="0"/>
          </a:p>
          <a:p>
            <a:pPr lvl="1"/>
            <a:r>
              <a:rPr lang="en-US" dirty="0"/>
              <a:t>Recall that Z = </a:t>
            </a:r>
            <a:r>
              <a:rPr lang="en-US" dirty="0" smtClean="0"/>
              <a:t>F+M and F=</a:t>
            </a:r>
            <a:r>
              <a:rPr lang="en-US" dirty="0" err="1" smtClean="0"/>
              <a:t>qf</a:t>
            </a:r>
            <a:endParaRPr lang="en-US" dirty="0"/>
          </a:p>
          <a:p>
            <a:pPr lvl="1"/>
            <a:r>
              <a:rPr lang="en-US" dirty="0" smtClean="0"/>
              <a:t>Thus, Z </a:t>
            </a:r>
            <a:r>
              <a:rPr lang="en-US" dirty="0"/>
              <a:t>= </a:t>
            </a:r>
            <a:r>
              <a:rPr lang="en-US" dirty="0" err="1"/>
              <a:t>qf+M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Z </a:t>
            </a:r>
            <a:r>
              <a:rPr lang="en-US" dirty="0" smtClean="0"/>
              <a:t>is estimated at different f, </a:t>
            </a:r>
            <a:r>
              <a:rPr lang="en-US" dirty="0"/>
              <a:t>then …</a:t>
            </a:r>
          </a:p>
          <a:p>
            <a:pPr lvl="2"/>
            <a:r>
              <a:rPr lang="en-US" dirty="0"/>
              <a:t>M </a:t>
            </a:r>
            <a:r>
              <a:rPr lang="en-US" dirty="0" smtClean="0"/>
              <a:t>is the </a:t>
            </a:r>
            <a:r>
              <a:rPr lang="en-US" dirty="0"/>
              <a:t>intercept from the Z on f </a:t>
            </a:r>
            <a:r>
              <a:rPr lang="en-US" dirty="0" smtClean="0"/>
              <a:t>regression.</a:t>
            </a:r>
            <a:endParaRPr lang="en-US" dirty="0"/>
          </a:p>
          <a:p>
            <a:pPr lvl="2"/>
            <a:r>
              <a:rPr lang="en-US" dirty="0"/>
              <a:t>Same as asking what is Z when f = </a:t>
            </a:r>
            <a:r>
              <a:rPr lang="en-US" dirty="0" smtClean="0"/>
              <a:t>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0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F from </a:t>
            </a:r>
            <a:r>
              <a:rPr lang="en-US" dirty="0" err="1" smtClean="0"/>
              <a:t>Expoitation</a:t>
            </a:r>
            <a:r>
              <a:rPr lang="en-US" dirty="0" smtClean="0"/>
              <a:t> 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43000"/>
                <a:ext cx="9067800" cy="5334000"/>
              </a:xfrm>
            </p:spPr>
            <p:txBody>
              <a:bodyPr/>
              <a:lstStyle/>
              <a:p>
                <a:r>
                  <a:rPr lang="en-US" dirty="0" smtClean="0"/>
                  <a:t>If the ratio of fishing to natural mortality is constant throughout the year then …</a:t>
                </a:r>
              </a:p>
              <a:p>
                <a:pPr lvl="1"/>
                <a:r>
                  <a:rPr lang="en-US" sz="4000" dirty="0" smtClean="0"/>
                  <a:t> 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den>
                    </m:f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2"/>
                <a:r>
                  <a:rPr lang="en-US" sz="3200" dirty="0" smtClean="0"/>
                  <a:t>describe this 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Z</m:t>
                        </m:r>
                      </m:den>
                    </m:f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Thus, given an estimate of Z (and A), F can be estimated if u can be estimated.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0"/>
                <a:ext cx="9067800" cy="5334000"/>
              </a:xfrm>
              <a:blipFill rotWithShape="0">
                <a:blip r:embed="rId2"/>
                <a:stretch>
                  <a:fillRect l="-1546" t="-1486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2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annual harvest by estimate of 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43401"/>
            <a:ext cx="6705600" cy="2280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3" y="1960979"/>
            <a:ext cx="8963025" cy="12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42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/>
          <a:lstStyle/>
          <a:p>
            <a:r>
              <a:rPr lang="en-US" dirty="0" smtClean="0"/>
              <a:t>Divide harvested tagged fish by number of tagged fish released.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31" y="1989137"/>
            <a:ext cx="7372350" cy="1476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11141"/>
            <a:ext cx="6026477" cy="1542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210737"/>
            <a:ext cx="6026475" cy="16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7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470069-480C-4B61-A721-FB9D85B5C99D}" type="slidenum">
              <a:rPr lang="en-US"/>
              <a:pPr/>
              <a:t>2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Characteristics</a:t>
            </a:r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12192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regression of </a:t>
            </a:r>
            <a:r>
              <a:rPr lang="en-US" dirty="0" smtClean="0"/>
              <a:t>log(CPE) </a:t>
            </a:r>
            <a:r>
              <a:rPr lang="en-US" dirty="0"/>
              <a:t>on age only for ages on descending limb.</a:t>
            </a:r>
          </a:p>
        </p:txBody>
      </p:sp>
      <p:grpSp>
        <p:nvGrpSpPr>
          <p:cNvPr id="398561" name="Group 398560"/>
          <p:cNvGrpSpPr/>
          <p:nvPr/>
        </p:nvGrpSpPr>
        <p:grpSpPr>
          <a:xfrm>
            <a:off x="2492376" y="995363"/>
            <a:ext cx="4106863" cy="4289425"/>
            <a:chOff x="2492376" y="995363"/>
            <a:chExt cx="4106863" cy="4289425"/>
          </a:xfrm>
        </p:grpSpPr>
        <p:grpSp>
          <p:nvGrpSpPr>
            <p:cNvPr id="4" name="Group 205"/>
            <p:cNvGrpSpPr>
              <a:grpSpLocks/>
            </p:cNvGrpSpPr>
            <p:nvPr/>
          </p:nvGrpSpPr>
          <p:grpSpPr bwMode="auto">
            <a:xfrm>
              <a:off x="2492376" y="995363"/>
              <a:ext cx="4106863" cy="4289425"/>
              <a:chOff x="1570" y="627"/>
              <a:chExt cx="2587" cy="2702"/>
            </a:xfrm>
          </p:grpSpPr>
          <p:sp>
            <p:nvSpPr>
              <p:cNvPr id="398361" name="Line 5"/>
              <p:cNvSpPr>
                <a:spLocks noChangeShapeType="1"/>
              </p:cNvSpPr>
              <p:nvPr/>
            </p:nvSpPr>
            <p:spPr bwMode="auto">
              <a:xfrm>
                <a:off x="2003" y="77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2" name="Line 6"/>
              <p:cNvSpPr>
                <a:spLocks noChangeShapeType="1"/>
              </p:cNvSpPr>
              <p:nvPr/>
            </p:nvSpPr>
            <p:spPr bwMode="auto">
              <a:xfrm>
                <a:off x="2073" y="8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3" name="Line 7"/>
              <p:cNvSpPr>
                <a:spLocks noChangeShapeType="1"/>
              </p:cNvSpPr>
              <p:nvPr/>
            </p:nvSpPr>
            <p:spPr bwMode="auto">
              <a:xfrm>
                <a:off x="2142" y="9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4" name="Line 8"/>
              <p:cNvSpPr>
                <a:spLocks noChangeShapeType="1"/>
              </p:cNvSpPr>
              <p:nvPr/>
            </p:nvSpPr>
            <p:spPr bwMode="auto">
              <a:xfrm>
                <a:off x="2212" y="9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5" name="Line 9"/>
              <p:cNvSpPr>
                <a:spLocks noChangeShapeType="1"/>
              </p:cNvSpPr>
              <p:nvPr/>
            </p:nvSpPr>
            <p:spPr bwMode="auto">
              <a:xfrm>
                <a:off x="2281" y="10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6" name="Line 10"/>
              <p:cNvSpPr>
                <a:spLocks noChangeShapeType="1"/>
              </p:cNvSpPr>
              <p:nvPr/>
            </p:nvSpPr>
            <p:spPr bwMode="auto">
              <a:xfrm>
                <a:off x="2351" y="111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7" name="Line 11"/>
              <p:cNvSpPr>
                <a:spLocks noChangeShapeType="1"/>
              </p:cNvSpPr>
              <p:nvPr/>
            </p:nvSpPr>
            <p:spPr bwMode="auto">
              <a:xfrm>
                <a:off x="2421" y="118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8" name="Line 12"/>
              <p:cNvSpPr>
                <a:spLocks noChangeShapeType="1"/>
              </p:cNvSpPr>
              <p:nvPr/>
            </p:nvSpPr>
            <p:spPr bwMode="auto">
              <a:xfrm>
                <a:off x="2490" y="12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9" name="Line 13"/>
              <p:cNvSpPr>
                <a:spLocks noChangeShapeType="1"/>
              </p:cNvSpPr>
              <p:nvPr/>
            </p:nvSpPr>
            <p:spPr bwMode="auto">
              <a:xfrm>
                <a:off x="2553" y="13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0" name="Line 14"/>
              <p:cNvSpPr>
                <a:spLocks noChangeShapeType="1"/>
              </p:cNvSpPr>
              <p:nvPr/>
            </p:nvSpPr>
            <p:spPr bwMode="auto">
              <a:xfrm>
                <a:off x="2622" y="13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1" name="Line 15"/>
              <p:cNvSpPr>
                <a:spLocks noChangeShapeType="1"/>
              </p:cNvSpPr>
              <p:nvPr/>
            </p:nvSpPr>
            <p:spPr bwMode="auto">
              <a:xfrm>
                <a:off x="2692" y="146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2" name="Line 16"/>
              <p:cNvSpPr>
                <a:spLocks noChangeShapeType="1"/>
              </p:cNvSpPr>
              <p:nvPr/>
            </p:nvSpPr>
            <p:spPr bwMode="auto">
              <a:xfrm>
                <a:off x="2762" y="152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3" name="Line 17"/>
              <p:cNvSpPr>
                <a:spLocks noChangeShapeType="1"/>
              </p:cNvSpPr>
              <p:nvPr/>
            </p:nvSpPr>
            <p:spPr bwMode="auto">
              <a:xfrm>
                <a:off x="2831" y="159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4" name="Line 18"/>
              <p:cNvSpPr>
                <a:spLocks noChangeShapeType="1"/>
              </p:cNvSpPr>
              <p:nvPr/>
            </p:nvSpPr>
            <p:spPr bwMode="auto">
              <a:xfrm>
                <a:off x="2901" y="166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5" name="Line 19"/>
              <p:cNvSpPr>
                <a:spLocks noChangeShapeType="1"/>
              </p:cNvSpPr>
              <p:nvPr/>
            </p:nvSpPr>
            <p:spPr bwMode="auto">
              <a:xfrm>
                <a:off x="2964" y="1737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6" name="Line 20"/>
              <p:cNvSpPr>
                <a:spLocks noChangeShapeType="1"/>
              </p:cNvSpPr>
              <p:nvPr/>
            </p:nvSpPr>
            <p:spPr bwMode="auto">
              <a:xfrm>
                <a:off x="3033" y="1807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7" name="Line 21"/>
              <p:cNvSpPr>
                <a:spLocks noChangeShapeType="1"/>
              </p:cNvSpPr>
              <p:nvPr/>
            </p:nvSpPr>
            <p:spPr bwMode="auto">
              <a:xfrm>
                <a:off x="3103" y="187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8" name="Line 22"/>
              <p:cNvSpPr>
                <a:spLocks noChangeShapeType="1"/>
              </p:cNvSpPr>
              <p:nvPr/>
            </p:nvSpPr>
            <p:spPr bwMode="auto">
              <a:xfrm>
                <a:off x="3172" y="1946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9" name="Line 23"/>
              <p:cNvSpPr>
                <a:spLocks noChangeShapeType="1"/>
              </p:cNvSpPr>
              <p:nvPr/>
            </p:nvSpPr>
            <p:spPr bwMode="auto">
              <a:xfrm>
                <a:off x="3242" y="201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0" name="Line 24"/>
              <p:cNvSpPr>
                <a:spLocks noChangeShapeType="1"/>
              </p:cNvSpPr>
              <p:nvPr/>
            </p:nvSpPr>
            <p:spPr bwMode="auto">
              <a:xfrm>
                <a:off x="3312" y="208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1" name="Line 25"/>
              <p:cNvSpPr>
                <a:spLocks noChangeShapeType="1"/>
              </p:cNvSpPr>
              <p:nvPr/>
            </p:nvSpPr>
            <p:spPr bwMode="auto">
              <a:xfrm>
                <a:off x="3381" y="21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2" name="Line 26"/>
              <p:cNvSpPr>
                <a:spLocks noChangeShapeType="1"/>
              </p:cNvSpPr>
              <p:nvPr/>
            </p:nvSpPr>
            <p:spPr bwMode="auto">
              <a:xfrm>
                <a:off x="3451" y="22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3" name="Line 27"/>
              <p:cNvSpPr>
                <a:spLocks noChangeShapeType="1"/>
              </p:cNvSpPr>
              <p:nvPr/>
            </p:nvSpPr>
            <p:spPr bwMode="auto">
              <a:xfrm>
                <a:off x="3520" y="22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4" name="Line 28"/>
              <p:cNvSpPr>
                <a:spLocks noChangeShapeType="1"/>
              </p:cNvSpPr>
              <p:nvPr/>
            </p:nvSpPr>
            <p:spPr bwMode="auto">
              <a:xfrm>
                <a:off x="3583" y="23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5" name="Line 29"/>
              <p:cNvSpPr>
                <a:spLocks noChangeShapeType="1"/>
              </p:cNvSpPr>
              <p:nvPr/>
            </p:nvSpPr>
            <p:spPr bwMode="auto">
              <a:xfrm>
                <a:off x="3653" y="242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6" name="Line 30"/>
              <p:cNvSpPr>
                <a:spLocks noChangeShapeType="1"/>
              </p:cNvSpPr>
              <p:nvPr/>
            </p:nvSpPr>
            <p:spPr bwMode="auto">
              <a:xfrm>
                <a:off x="3722" y="249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7" name="Line 31"/>
              <p:cNvSpPr>
                <a:spLocks noChangeShapeType="1"/>
              </p:cNvSpPr>
              <p:nvPr/>
            </p:nvSpPr>
            <p:spPr bwMode="auto">
              <a:xfrm>
                <a:off x="3792" y="25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8" name="Line 32"/>
              <p:cNvSpPr>
                <a:spLocks noChangeShapeType="1"/>
              </p:cNvSpPr>
              <p:nvPr/>
            </p:nvSpPr>
            <p:spPr bwMode="auto">
              <a:xfrm>
                <a:off x="3861" y="26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9" name="Line 33"/>
              <p:cNvSpPr>
                <a:spLocks noChangeShapeType="1"/>
              </p:cNvSpPr>
              <p:nvPr/>
            </p:nvSpPr>
            <p:spPr bwMode="auto">
              <a:xfrm>
                <a:off x="3931" y="26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0" name="Line 34"/>
              <p:cNvSpPr>
                <a:spLocks noChangeShapeType="1"/>
              </p:cNvSpPr>
              <p:nvPr/>
            </p:nvSpPr>
            <p:spPr bwMode="auto">
              <a:xfrm>
                <a:off x="4001" y="2766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1" name="Line 35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206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2" name="Line 36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3" name="Line 37"/>
              <p:cNvSpPr>
                <a:spLocks noChangeShapeType="1"/>
              </p:cNvSpPr>
              <p:nvPr/>
            </p:nvSpPr>
            <p:spPr bwMode="auto">
              <a:xfrm>
                <a:off x="242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4" name="Line 38"/>
              <p:cNvSpPr>
                <a:spLocks noChangeShapeType="1"/>
              </p:cNvSpPr>
              <p:nvPr/>
            </p:nvSpPr>
            <p:spPr bwMode="auto">
              <a:xfrm>
                <a:off x="283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5" name="Line 39"/>
              <p:cNvSpPr>
                <a:spLocks noChangeShapeType="1"/>
              </p:cNvSpPr>
              <p:nvPr/>
            </p:nvSpPr>
            <p:spPr bwMode="auto">
              <a:xfrm>
                <a:off x="3242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6" name="Line 40"/>
              <p:cNvSpPr>
                <a:spLocks noChangeShapeType="1"/>
              </p:cNvSpPr>
              <p:nvPr/>
            </p:nvSpPr>
            <p:spPr bwMode="auto">
              <a:xfrm>
                <a:off x="365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7" name="Line 41"/>
              <p:cNvSpPr>
                <a:spLocks noChangeShapeType="1"/>
              </p:cNvSpPr>
              <p:nvPr/>
            </p:nvSpPr>
            <p:spPr bwMode="auto">
              <a:xfrm>
                <a:off x="4070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8" name="Rectangle 42"/>
              <p:cNvSpPr>
                <a:spLocks noChangeArrowheads="1"/>
              </p:cNvSpPr>
              <p:nvPr/>
            </p:nvSpPr>
            <p:spPr bwMode="auto">
              <a:xfrm>
                <a:off x="194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399" name="Rectangle 43"/>
              <p:cNvSpPr>
                <a:spLocks noChangeArrowheads="1"/>
              </p:cNvSpPr>
              <p:nvPr/>
            </p:nvSpPr>
            <p:spPr bwMode="auto">
              <a:xfrm>
                <a:off x="236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0" name="Rectangle 44"/>
              <p:cNvSpPr>
                <a:spLocks noChangeArrowheads="1"/>
              </p:cNvSpPr>
              <p:nvPr/>
            </p:nvSpPr>
            <p:spPr bwMode="auto">
              <a:xfrm>
                <a:off x="277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1" name="Rectangle 45"/>
              <p:cNvSpPr>
                <a:spLocks noChangeArrowheads="1"/>
              </p:cNvSpPr>
              <p:nvPr/>
            </p:nvSpPr>
            <p:spPr bwMode="auto">
              <a:xfrm>
                <a:off x="3187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2" name="Rectangle 46"/>
              <p:cNvSpPr>
                <a:spLocks noChangeArrowheads="1"/>
              </p:cNvSpPr>
              <p:nvPr/>
            </p:nvSpPr>
            <p:spPr bwMode="auto">
              <a:xfrm>
                <a:off x="359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3" name="Rectangle 47"/>
              <p:cNvSpPr>
                <a:spLocks noChangeArrowheads="1"/>
              </p:cNvSpPr>
              <p:nvPr/>
            </p:nvSpPr>
            <p:spPr bwMode="auto">
              <a:xfrm>
                <a:off x="3983" y="3024"/>
                <a:ext cx="1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4" name="Line 48"/>
              <p:cNvSpPr>
                <a:spLocks noChangeShapeType="1"/>
              </p:cNvSpPr>
              <p:nvPr/>
            </p:nvSpPr>
            <p:spPr bwMode="auto">
              <a:xfrm flipV="1">
                <a:off x="1926" y="729"/>
                <a:ext cx="0" cy="20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5" name="Line 49"/>
              <p:cNvSpPr>
                <a:spLocks noChangeShapeType="1"/>
              </p:cNvSpPr>
              <p:nvPr/>
            </p:nvSpPr>
            <p:spPr bwMode="auto">
              <a:xfrm flipH="1">
                <a:off x="1864" y="2745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6" name="Line 50"/>
              <p:cNvSpPr>
                <a:spLocks noChangeShapeType="1"/>
              </p:cNvSpPr>
              <p:nvPr/>
            </p:nvSpPr>
            <p:spPr bwMode="auto">
              <a:xfrm flipH="1">
                <a:off x="1864" y="245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7" name="Line 51"/>
              <p:cNvSpPr>
                <a:spLocks noChangeShapeType="1"/>
              </p:cNvSpPr>
              <p:nvPr/>
            </p:nvSpPr>
            <p:spPr bwMode="auto">
              <a:xfrm flipH="1">
                <a:off x="1864" y="2168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8" name="Line 52"/>
              <p:cNvSpPr>
                <a:spLocks noChangeShapeType="1"/>
              </p:cNvSpPr>
              <p:nvPr/>
            </p:nvSpPr>
            <p:spPr bwMode="auto">
              <a:xfrm flipH="1">
                <a:off x="1864" y="188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9" name="Line 53"/>
              <p:cNvSpPr>
                <a:spLocks noChangeShapeType="1"/>
              </p:cNvSpPr>
              <p:nvPr/>
            </p:nvSpPr>
            <p:spPr bwMode="auto">
              <a:xfrm flipH="1">
                <a:off x="1864" y="1591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0" name="Line 54"/>
              <p:cNvSpPr>
                <a:spLocks noChangeShapeType="1"/>
              </p:cNvSpPr>
              <p:nvPr/>
            </p:nvSpPr>
            <p:spPr bwMode="auto">
              <a:xfrm flipH="1">
                <a:off x="1864" y="1306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1" name="Line 55"/>
              <p:cNvSpPr>
                <a:spLocks noChangeShapeType="1"/>
              </p:cNvSpPr>
              <p:nvPr/>
            </p:nvSpPr>
            <p:spPr bwMode="auto">
              <a:xfrm flipH="1">
                <a:off x="1864" y="1014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2" name="Line 56"/>
              <p:cNvSpPr>
                <a:spLocks noChangeShapeType="1"/>
              </p:cNvSpPr>
              <p:nvPr/>
            </p:nvSpPr>
            <p:spPr bwMode="auto">
              <a:xfrm flipH="1">
                <a:off x="1864" y="729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3" name="Rectangle 57"/>
              <p:cNvSpPr>
                <a:spLocks noChangeArrowheads="1"/>
              </p:cNvSpPr>
              <p:nvPr/>
            </p:nvSpPr>
            <p:spPr bwMode="auto">
              <a:xfrm rot="16200000">
                <a:off x="1690" y="2671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4" name="Rectangle 58"/>
              <p:cNvSpPr>
                <a:spLocks noChangeArrowheads="1"/>
              </p:cNvSpPr>
              <p:nvPr/>
            </p:nvSpPr>
            <p:spPr bwMode="auto">
              <a:xfrm rot="16200000">
                <a:off x="1690" y="2379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5" name="Rectangle 59"/>
              <p:cNvSpPr>
                <a:spLocks noChangeArrowheads="1"/>
              </p:cNvSpPr>
              <p:nvPr/>
            </p:nvSpPr>
            <p:spPr bwMode="auto">
              <a:xfrm rot="16200000">
                <a:off x="1690" y="209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6" name="Rectangle 60"/>
              <p:cNvSpPr>
                <a:spLocks noChangeArrowheads="1"/>
              </p:cNvSpPr>
              <p:nvPr/>
            </p:nvSpPr>
            <p:spPr bwMode="auto">
              <a:xfrm rot="16200000">
                <a:off x="1690" y="181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7" name="Rectangle 61"/>
              <p:cNvSpPr>
                <a:spLocks noChangeArrowheads="1"/>
              </p:cNvSpPr>
              <p:nvPr/>
            </p:nvSpPr>
            <p:spPr bwMode="auto">
              <a:xfrm rot="16200000">
                <a:off x="1690" y="1517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8" name="Rectangle 62"/>
              <p:cNvSpPr>
                <a:spLocks noChangeArrowheads="1"/>
              </p:cNvSpPr>
              <p:nvPr/>
            </p:nvSpPr>
            <p:spPr bwMode="auto">
              <a:xfrm rot="16200000">
                <a:off x="1690" y="1232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9" name="Rectangle 63"/>
              <p:cNvSpPr>
                <a:spLocks noChangeArrowheads="1"/>
              </p:cNvSpPr>
              <p:nvPr/>
            </p:nvSpPr>
            <p:spPr bwMode="auto">
              <a:xfrm rot="16200000">
                <a:off x="1690" y="94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0" name="Rectangle 64"/>
              <p:cNvSpPr>
                <a:spLocks noChangeArrowheads="1"/>
              </p:cNvSpPr>
              <p:nvPr/>
            </p:nvSpPr>
            <p:spPr bwMode="auto">
              <a:xfrm rot="16200000">
                <a:off x="1690" y="65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1" name="Rectangle 65"/>
              <p:cNvSpPr>
                <a:spLocks noChangeArrowheads="1"/>
              </p:cNvSpPr>
              <p:nvPr/>
            </p:nvSpPr>
            <p:spPr bwMode="auto">
              <a:xfrm>
                <a:off x="1926" y="701"/>
                <a:ext cx="2221" cy="2211"/>
              </a:xfrm>
              <a:prstGeom prst="rect">
                <a:avLst/>
              </a:prstGeom>
              <a:noFill/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2" name="Rectangle 66"/>
              <p:cNvSpPr>
                <a:spLocks noChangeArrowheads="1"/>
              </p:cNvSpPr>
              <p:nvPr/>
            </p:nvSpPr>
            <p:spPr bwMode="auto">
              <a:xfrm>
                <a:off x="2744" y="3183"/>
                <a:ext cx="57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Age / Time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3" name="Rectangle 67"/>
              <p:cNvSpPr>
                <a:spLocks noChangeArrowheads="1"/>
              </p:cNvSpPr>
              <p:nvPr/>
            </p:nvSpPr>
            <p:spPr bwMode="auto">
              <a:xfrm rot="16200000">
                <a:off x="1409" y="1738"/>
                <a:ext cx="4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log(CPE)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4" name="Freeform 68"/>
              <p:cNvSpPr>
                <a:spLocks/>
              </p:cNvSpPr>
              <p:nvPr/>
            </p:nvSpPr>
            <p:spPr bwMode="auto">
              <a:xfrm>
                <a:off x="2003" y="1355"/>
                <a:ext cx="2067" cy="1481"/>
              </a:xfrm>
              <a:custGeom>
                <a:avLst/>
                <a:gdLst>
                  <a:gd name="T0" fmla="*/ 0 w 2067"/>
                  <a:gd name="T1" fmla="*/ 751 h 1481"/>
                  <a:gd name="T2" fmla="*/ 209 w 2067"/>
                  <a:gd name="T3" fmla="*/ 236 h 1481"/>
                  <a:gd name="T4" fmla="*/ 418 w 2067"/>
                  <a:gd name="T5" fmla="*/ 0 h 1481"/>
                  <a:gd name="T6" fmla="*/ 619 w 2067"/>
                  <a:gd name="T7" fmla="*/ 104 h 1481"/>
                  <a:gd name="T8" fmla="*/ 828 w 2067"/>
                  <a:gd name="T9" fmla="*/ 278 h 1481"/>
                  <a:gd name="T10" fmla="*/ 1030 w 2067"/>
                  <a:gd name="T11" fmla="*/ 452 h 1481"/>
                  <a:gd name="T12" fmla="*/ 1239 w 2067"/>
                  <a:gd name="T13" fmla="*/ 660 h 1481"/>
                  <a:gd name="T14" fmla="*/ 1448 w 2067"/>
                  <a:gd name="T15" fmla="*/ 862 h 1481"/>
                  <a:gd name="T16" fmla="*/ 1650 w 2067"/>
                  <a:gd name="T17" fmla="*/ 1070 h 1481"/>
                  <a:gd name="T18" fmla="*/ 1858 w 2067"/>
                  <a:gd name="T19" fmla="*/ 1272 h 1481"/>
                  <a:gd name="T20" fmla="*/ 2067 w 2067"/>
                  <a:gd name="T21" fmla="*/ 1481 h 1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7" h="1481">
                    <a:moveTo>
                      <a:pt x="0" y="751"/>
                    </a:moveTo>
                    <a:lnTo>
                      <a:pt x="209" y="236"/>
                    </a:lnTo>
                    <a:lnTo>
                      <a:pt x="418" y="0"/>
                    </a:lnTo>
                    <a:lnTo>
                      <a:pt x="619" y="104"/>
                    </a:lnTo>
                    <a:lnTo>
                      <a:pt x="828" y="278"/>
                    </a:lnTo>
                    <a:lnTo>
                      <a:pt x="1030" y="452"/>
                    </a:lnTo>
                    <a:lnTo>
                      <a:pt x="1239" y="660"/>
                    </a:lnTo>
                    <a:lnTo>
                      <a:pt x="1448" y="862"/>
                    </a:lnTo>
                    <a:lnTo>
                      <a:pt x="1650" y="1070"/>
                    </a:lnTo>
                    <a:lnTo>
                      <a:pt x="1858" y="1272"/>
                    </a:lnTo>
                    <a:lnTo>
                      <a:pt x="2067" y="1481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5" name="Line 69"/>
              <p:cNvSpPr>
                <a:spLocks noChangeShapeType="1"/>
              </p:cNvSpPr>
              <p:nvPr/>
            </p:nvSpPr>
            <p:spPr bwMode="auto">
              <a:xfrm flipV="1">
                <a:off x="2316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6" name="Line 70"/>
              <p:cNvSpPr>
                <a:spLocks noChangeShapeType="1"/>
              </p:cNvSpPr>
              <p:nvPr/>
            </p:nvSpPr>
            <p:spPr bwMode="auto">
              <a:xfrm flipV="1">
                <a:off x="2316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7" name="Line 71"/>
              <p:cNvSpPr>
                <a:spLocks noChangeShapeType="1"/>
              </p:cNvSpPr>
              <p:nvPr/>
            </p:nvSpPr>
            <p:spPr bwMode="auto">
              <a:xfrm flipV="1">
                <a:off x="2316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8" name="Line 72"/>
              <p:cNvSpPr>
                <a:spLocks noChangeShapeType="1"/>
              </p:cNvSpPr>
              <p:nvPr/>
            </p:nvSpPr>
            <p:spPr bwMode="auto">
              <a:xfrm flipV="1">
                <a:off x="2316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9" name="Line 73"/>
              <p:cNvSpPr>
                <a:spLocks noChangeShapeType="1"/>
              </p:cNvSpPr>
              <p:nvPr/>
            </p:nvSpPr>
            <p:spPr bwMode="auto">
              <a:xfrm flipV="1">
                <a:off x="2316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0" name="Line 74"/>
              <p:cNvSpPr>
                <a:spLocks noChangeShapeType="1"/>
              </p:cNvSpPr>
              <p:nvPr/>
            </p:nvSpPr>
            <p:spPr bwMode="auto">
              <a:xfrm flipV="1">
                <a:off x="2316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1" name="Line 75"/>
              <p:cNvSpPr>
                <a:spLocks noChangeShapeType="1"/>
              </p:cNvSpPr>
              <p:nvPr/>
            </p:nvSpPr>
            <p:spPr bwMode="auto">
              <a:xfrm flipV="1">
                <a:off x="2316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2" name="Line 76"/>
              <p:cNvSpPr>
                <a:spLocks noChangeShapeType="1"/>
              </p:cNvSpPr>
              <p:nvPr/>
            </p:nvSpPr>
            <p:spPr bwMode="auto">
              <a:xfrm flipV="1">
                <a:off x="2316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3" name="Line 77"/>
              <p:cNvSpPr>
                <a:spLocks noChangeShapeType="1"/>
              </p:cNvSpPr>
              <p:nvPr/>
            </p:nvSpPr>
            <p:spPr bwMode="auto">
              <a:xfrm flipV="1">
                <a:off x="2316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4" name="Line 78"/>
              <p:cNvSpPr>
                <a:spLocks noChangeShapeType="1"/>
              </p:cNvSpPr>
              <p:nvPr/>
            </p:nvSpPr>
            <p:spPr bwMode="auto">
              <a:xfrm flipV="1">
                <a:off x="2316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5" name="Line 79"/>
              <p:cNvSpPr>
                <a:spLocks noChangeShapeType="1"/>
              </p:cNvSpPr>
              <p:nvPr/>
            </p:nvSpPr>
            <p:spPr bwMode="auto">
              <a:xfrm flipV="1">
                <a:off x="2316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6" name="Line 80"/>
              <p:cNvSpPr>
                <a:spLocks noChangeShapeType="1"/>
              </p:cNvSpPr>
              <p:nvPr/>
            </p:nvSpPr>
            <p:spPr bwMode="auto">
              <a:xfrm flipV="1">
                <a:off x="2316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7" name="Line 81"/>
              <p:cNvSpPr>
                <a:spLocks noChangeShapeType="1"/>
              </p:cNvSpPr>
              <p:nvPr/>
            </p:nvSpPr>
            <p:spPr bwMode="auto">
              <a:xfrm flipV="1">
                <a:off x="2316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8" name="Line 82"/>
              <p:cNvSpPr>
                <a:spLocks noChangeShapeType="1"/>
              </p:cNvSpPr>
              <p:nvPr/>
            </p:nvSpPr>
            <p:spPr bwMode="auto">
              <a:xfrm flipV="1">
                <a:off x="2316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9" name="Line 83"/>
              <p:cNvSpPr>
                <a:spLocks noChangeShapeType="1"/>
              </p:cNvSpPr>
              <p:nvPr/>
            </p:nvSpPr>
            <p:spPr bwMode="auto">
              <a:xfrm flipV="1">
                <a:off x="2316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0" name="Line 84"/>
              <p:cNvSpPr>
                <a:spLocks noChangeShapeType="1"/>
              </p:cNvSpPr>
              <p:nvPr/>
            </p:nvSpPr>
            <p:spPr bwMode="auto">
              <a:xfrm flipV="1">
                <a:off x="2316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1" name="Line 85"/>
              <p:cNvSpPr>
                <a:spLocks noChangeShapeType="1"/>
              </p:cNvSpPr>
              <p:nvPr/>
            </p:nvSpPr>
            <p:spPr bwMode="auto">
              <a:xfrm flipV="1">
                <a:off x="2316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2" name="Line 86"/>
              <p:cNvSpPr>
                <a:spLocks noChangeShapeType="1"/>
              </p:cNvSpPr>
              <p:nvPr/>
            </p:nvSpPr>
            <p:spPr bwMode="auto">
              <a:xfrm flipV="1">
                <a:off x="2316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3" name="Line 87"/>
              <p:cNvSpPr>
                <a:spLocks noChangeShapeType="1"/>
              </p:cNvSpPr>
              <p:nvPr/>
            </p:nvSpPr>
            <p:spPr bwMode="auto">
              <a:xfrm flipV="1">
                <a:off x="2316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4" name="Line 88"/>
              <p:cNvSpPr>
                <a:spLocks noChangeShapeType="1"/>
              </p:cNvSpPr>
              <p:nvPr/>
            </p:nvSpPr>
            <p:spPr bwMode="auto">
              <a:xfrm flipV="1">
                <a:off x="2316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5" name="Line 89"/>
              <p:cNvSpPr>
                <a:spLocks noChangeShapeType="1"/>
              </p:cNvSpPr>
              <p:nvPr/>
            </p:nvSpPr>
            <p:spPr bwMode="auto">
              <a:xfrm flipV="1">
                <a:off x="2316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6" name="Line 90"/>
              <p:cNvSpPr>
                <a:spLocks noChangeShapeType="1"/>
              </p:cNvSpPr>
              <p:nvPr/>
            </p:nvSpPr>
            <p:spPr bwMode="auto">
              <a:xfrm flipV="1">
                <a:off x="2316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7" name="Line 91"/>
              <p:cNvSpPr>
                <a:spLocks noChangeShapeType="1"/>
              </p:cNvSpPr>
              <p:nvPr/>
            </p:nvSpPr>
            <p:spPr bwMode="auto">
              <a:xfrm flipV="1">
                <a:off x="2316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8" name="Line 92"/>
              <p:cNvSpPr>
                <a:spLocks noChangeShapeType="1"/>
              </p:cNvSpPr>
              <p:nvPr/>
            </p:nvSpPr>
            <p:spPr bwMode="auto">
              <a:xfrm flipV="1">
                <a:off x="2316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9" name="Line 93"/>
              <p:cNvSpPr>
                <a:spLocks noChangeShapeType="1"/>
              </p:cNvSpPr>
              <p:nvPr/>
            </p:nvSpPr>
            <p:spPr bwMode="auto">
              <a:xfrm flipV="1">
                <a:off x="2316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0" name="Line 94"/>
              <p:cNvSpPr>
                <a:spLocks noChangeShapeType="1"/>
              </p:cNvSpPr>
              <p:nvPr/>
            </p:nvSpPr>
            <p:spPr bwMode="auto">
              <a:xfrm flipV="1">
                <a:off x="2316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1" name="Line 95"/>
              <p:cNvSpPr>
                <a:spLocks noChangeShapeType="1"/>
              </p:cNvSpPr>
              <p:nvPr/>
            </p:nvSpPr>
            <p:spPr bwMode="auto">
              <a:xfrm flipV="1">
                <a:off x="2316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2" name="Line 96"/>
              <p:cNvSpPr>
                <a:spLocks noChangeShapeType="1"/>
              </p:cNvSpPr>
              <p:nvPr/>
            </p:nvSpPr>
            <p:spPr bwMode="auto">
              <a:xfrm flipV="1">
                <a:off x="2316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3" name="Line 97"/>
              <p:cNvSpPr>
                <a:spLocks noChangeShapeType="1"/>
              </p:cNvSpPr>
              <p:nvPr/>
            </p:nvSpPr>
            <p:spPr bwMode="auto">
              <a:xfrm flipV="1">
                <a:off x="2316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4" name="Line 98"/>
              <p:cNvSpPr>
                <a:spLocks noChangeShapeType="1"/>
              </p:cNvSpPr>
              <p:nvPr/>
            </p:nvSpPr>
            <p:spPr bwMode="auto">
              <a:xfrm flipV="1">
                <a:off x="2316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5" name="Line 99"/>
              <p:cNvSpPr>
                <a:spLocks noChangeShapeType="1"/>
              </p:cNvSpPr>
              <p:nvPr/>
            </p:nvSpPr>
            <p:spPr bwMode="auto">
              <a:xfrm flipV="1">
                <a:off x="2316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6" name="Line 100"/>
              <p:cNvSpPr>
                <a:spLocks noChangeShapeType="1"/>
              </p:cNvSpPr>
              <p:nvPr/>
            </p:nvSpPr>
            <p:spPr bwMode="auto">
              <a:xfrm flipV="1">
                <a:off x="2316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7" name="Line 101"/>
              <p:cNvSpPr>
                <a:spLocks noChangeShapeType="1"/>
              </p:cNvSpPr>
              <p:nvPr/>
            </p:nvSpPr>
            <p:spPr bwMode="auto">
              <a:xfrm flipV="1">
                <a:off x="2316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8" name="Line 102"/>
              <p:cNvSpPr>
                <a:spLocks noChangeShapeType="1"/>
              </p:cNvSpPr>
              <p:nvPr/>
            </p:nvSpPr>
            <p:spPr bwMode="auto">
              <a:xfrm flipV="1">
                <a:off x="2316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9" name="Line 103"/>
              <p:cNvSpPr>
                <a:spLocks noChangeShapeType="1"/>
              </p:cNvSpPr>
              <p:nvPr/>
            </p:nvSpPr>
            <p:spPr bwMode="auto">
              <a:xfrm flipV="1">
                <a:off x="2316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0" name="Line 104"/>
              <p:cNvSpPr>
                <a:spLocks noChangeShapeType="1"/>
              </p:cNvSpPr>
              <p:nvPr/>
            </p:nvSpPr>
            <p:spPr bwMode="auto">
              <a:xfrm flipV="1">
                <a:off x="2316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1" name="Line 105"/>
              <p:cNvSpPr>
                <a:spLocks noChangeShapeType="1"/>
              </p:cNvSpPr>
              <p:nvPr/>
            </p:nvSpPr>
            <p:spPr bwMode="auto">
              <a:xfrm flipV="1">
                <a:off x="2316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2" name="Line 106"/>
              <p:cNvSpPr>
                <a:spLocks noChangeShapeType="1"/>
              </p:cNvSpPr>
              <p:nvPr/>
            </p:nvSpPr>
            <p:spPr bwMode="auto">
              <a:xfrm flipV="1">
                <a:off x="2316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3" name="Line 107"/>
              <p:cNvSpPr>
                <a:spLocks noChangeShapeType="1"/>
              </p:cNvSpPr>
              <p:nvPr/>
            </p:nvSpPr>
            <p:spPr bwMode="auto">
              <a:xfrm flipV="1">
                <a:off x="2316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4" name="Line 108"/>
              <p:cNvSpPr>
                <a:spLocks noChangeShapeType="1"/>
              </p:cNvSpPr>
              <p:nvPr/>
            </p:nvSpPr>
            <p:spPr bwMode="auto">
              <a:xfrm flipV="1">
                <a:off x="2316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5" name="Line 109"/>
              <p:cNvSpPr>
                <a:spLocks noChangeShapeType="1"/>
              </p:cNvSpPr>
              <p:nvPr/>
            </p:nvSpPr>
            <p:spPr bwMode="auto">
              <a:xfrm flipV="1">
                <a:off x="2316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6" name="Line 110"/>
              <p:cNvSpPr>
                <a:spLocks noChangeShapeType="1"/>
              </p:cNvSpPr>
              <p:nvPr/>
            </p:nvSpPr>
            <p:spPr bwMode="auto">
              <a:xfrm flipV="1">
                <a:off x="2316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7" name="Line 111"/>
              <p:cNvSpPr>
                <a:spLocks noChangeShapeType="1"/>
              </p:cNvSpPr>
              <p:nvPr/>
            </p:nvSpPr>
            <p:spPr bwMode="auto">
              <a:xfrm flipV="1">
                <a:off x="2316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8" name="Line 112"/>
              <p:cNvSpPr>
                <a:spLocks noChangeShapeType="1"/>
              </p:cNvSpPr>
              <p:nvPr/>
            </p:nvSpPr>
            <p:spPr bwMode="auto">
              <a:xfrm flipV="1">
                <a:off x="2316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9" name="Line 113"/>
              <p:cNvSpPr>
                <a:spLocks noChangeShapeType="1"/>
              </p:cNvSpPr>
              <p:nvPr/>
            </p:nvSpPr>
            <p:spPr bwMode="auto">
              <a:xfrm flipV="1">
                <a:off x="2316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0" name="Line 114"/>
              <p:cNvSpPr>
                <a:spLocks noChangeShapeType="1"/>
              </p:cNvSpPr>
              <p:nvPr/>
            </p:nvSpPr>
            <p:spPr bwMode="auto">
              <a:xfrm flipV="1">
                <a:off x="2316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1" name="Line 115"/>
              <p:cNvSpPr>
                <a:spLocks noChangeShapeType="1"/>
              </p:cNvSpPr>
              <p:nvPr/>
            </p:nvSpPr>
            <p:spPr bwMode="auto">
              <a:xfrm flipV="1">
                <a:off x="2316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2" name="Line 116"/>
              <p:cNvSpPr>
                <a:spLocks noChangeShapeType="1"/>
              </p:cNvSpPr>
              <p:nvPr/>
            </p:nvSpPr>
            <p:spPr bwMode="auto">
              <a:xfrm flipV="1">
                <a:off x="2316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3" name="Line 117"/>
              <p:cNvSpPr>
                <a:spLocks noChangeShapeType="1"/>
              </p:cNvSpPr>
              <p:nvPr/>
            </p:nvSpPr>
            <p:spPr bwMode="auto">
              <a:xfrm flipV="1">
                <a:off x="2316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4" name="Line 118"/>
              <p:cNvSpPr>
                <a:spLocks noChangeShapeType="1"/>
              </p:cNvSpPr>
              <p:nvPr/>
            </p:nvSpPr>
            <p:spPr bwMode="auto">
              <a:xfrm flipV="1">
                <a:off x="2316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5" name="Line 119"/>
              <p:cNvSpPr>
                <a:spLocks noChangeShapeType="1"/>
              </p:cNvSpPr>
              <p:nvPr/>
            </p:nvSpPr>
            <p:spPr bwMode="auto">
              <a:xfrm flipV="1">
                <a:off x="2316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6" name="Line 120"/>
              <p:cNvSpPr>
                <a:spLocks noChangeShapeType="1"/>
              </p:cNvSpPr>
              <p:nvPr/>
            </p:nvSpPr>
            <p:spPr bwMode="auto">
              <a:xfrm flipV="1">
                <a:off x="2316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7" name="Line 121"/>
              <p:cNvSpPr>
                <a:spLocks noChangeShapeType="1"/>
              </p:cNvSpPr>
              <p:nvPr/>
            </p:nvSpPr>
            <p:spPr bwMode="auto">
              <a:xfrm flipV="1">
                <a:off x="2316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8" name="Line 122"/>
              <p:cNvSpPr>
                <a:spLocks noChangeShapeType="1"/>
              </p:cNvSpPr>
              <p:nvPr/>
            </p:nvSpPr>
            <p:spPr bwMode="auto">
              <a:xfrm flipV="1">
                <a:off x="2316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9" name="Line 123"/>
              <p:cNvSpPr>
                <a:spLocks noChangeShapeType="1"/>
              </p:cNvSpPr>
              <p:nvPr/>
            </p:nvSpPr>
            <p:spPr bwMode="auto">
              <a:xfrm flipV="1">
                <a:off x="2316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0" name="Line 124"/>
              <p:cNvSpPr>
                <a:spLocks noChangeShapeType="1"/>
              </p:cNvSpPr>
              <p:nvPr/>
            </p:nvSpPr>
            <p:spPr bwMode="auto">
              <a:xfrm flipV="1">
                <a:off x="2316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1" name="Line 125"/>
              <p:cNvSpPr>
                <a:spLocks noChangeShapeType="1"/>
              </p:cNvSpPr>
              <p:nvPr/>
            </p:nvSpPr>
            <p:spPr bwMode="auto">
              <a:xfrm flipV="1">
                <a:off x="2316" y="13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2" name="Line 126"/>
              <p:cNvSpPr>
                <a:spLocks noChangeShapeType="1"/>
              </p:cNvSpPr>
              <p:nvPr/>
            </p:nvSpPr>
            <p:spPr bwMode="auto">
              <a:xfrm flipV="1">
                <a:off x="2316" y="13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3" name="Line 127"/>
              <p:cNvSpPr>
                <a:spLocks noChangeShapeType="1"/>
              </p:cNvSpPr>
              <p:nvPr/>
            </p:nvSpPr>
            <p:spPr bwMode="auto">
              <a:xfrm flipV="1">
                <a:off x="2316" y="129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4" name="Line 128"/>
              <p:cNvSpPr>
                <a:spLocks noChangeShapeType="1"/>
              </p:cNvSpPr>
              <p:nvPr/>
            </p:nvSpPr>
            <p:spPr bwMode="auto">
              <a:xfrm flipV="1">
                <a:off x="2316" y="12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5" name="Line 129"/>
              <p:cNvSpPr>
                <a:spLocks noChangeShapeType="1"/>
              </p:cNvSpPr>
              <p:nvPr/>
            </p:nvSpPr>
            <p:spPr bwMode="auto">
              <a:xfrm flipV="1">
                <a:off x="2316" y="12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6" name="Line 130"/>
              <p:cNvSpPr>
                <a:spLocks noChangeShapeType="1"/>
              </p:cNvSpPr>
              <p:nvPr/>
            </p:nvSpPr>
            <p:spPr bwMode="auto">
              <a:xfrm flipV="1">
                <a:off x="2316" y="12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7" name="Line 131"/>
              <p:cNvSpPr>
                <a:spLocks noChangeShapeType="1"/>
              </p:cNvSpPr>
              <p:nvPr/>
            </p:nvSpPr>
            <p:spPr bwMode="auto">
              <a:xfrm flipV="1">
                <a:off x="2316" y="11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8" name="Line 132"/>
              <p:cNvSpPr>
                <a:spLocks noChangeShapeType="1"/>
              </p:cNvSpPr>
              <p:nvPr/>
            </p:nvSpPr>
            <p:spPr bwMode="auto">
              <a:xfrm flipV="1">
                <a:off x="2316" y="115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9" name="Line 133"/>
              <p:cNvSpPr>
                <a:spLocks noChangeShapeType="1"/>
              </p:cNvSpPr>
              <p:nvPr/>
            </p:nvSpPr>
            <p:spPr bwMode="auto">
              <a:xfrm flipV="1">
                <a:off x="2316" y="112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0" name="Line 134"/>
              <p:cNvSpPr>
                <a:spLocks noChangeShapeType="1"/>
              </p:cNvSpPr>
              <p:nvPr/>
            </p:nvSpPr>
            <p:spPr bwMode="auto">
              <a:xfrm flipV="1">
                <a:off x="2316" y="109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1" name="Line 135"/>
              <p:cNvSpPr>
                <a:spLocks noChangeShapeType="1"/>
              </p:cNvSpPr>
              <p:nvPr/>
            </p:nvSpPr>
            <p:spPr bwMode="auto">
              <a:xfrm flipV="1">
                <a:off x="2316" y="10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2" name="Line 136"/>
              <p:cNvSpPr>
                <a:spLocks noChangeShapeType="1"/>
              </p:cNvSpPr>
              <p:nvPr/>
            </p:nvSpPr>
            <p:spPr bwMode="auto">
              <a:xfrm flipV="1">
                <a:off x="2316" y="10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3" name="Line 137"/>
              <p:cNvSpPr>
                <a:spLocks noChangeShapeType="1"/>
              </p:cNvSpPr>
              <p:nvPr/>
            </p:nvSpPr>
            <p:spPr bwMode="auto">
              <a:xfrm flipV="1">
                <a:off x="2316" y="101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4" name="Line 138"/>
              <p:cNvSpPr>
                <a:spLocks noChangeShapeType="1"/>
              </p:cNvSpPr>
              <p:nvPr/>
            </p:nvSpPr>
            <p:spPr bwMode="auto">
              <a:xfrm flipV="1">
                <a:off x="2316" y="98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5" name="Line 139"/>
              <p:cNvSpPr>
                <a:spLocks noChangeShapeType="1"/>
              </p:cNvSpPr>
              <p:nvPr/>
            </p:nvSpPr>
            <p:spPr bwMode="auto">
              <a:xfrm flipV="1">
                <a:off x="2316" y="95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6" name="Line 140"/>
              <p:cNvSpPr>
                <a:spLocks noChangeShapeType="1"/>
              </p:cNvSpPr>
              <p:nvPr/>
            </p:nvSpPr>
            <p:spPr bwMode="auto">
              <a:xfrm flipV="1">
                <a:off x="2316" y="9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7" name="Line 141"/>
              <p:cNvSpPr>
                <a:spLocks noChangeShapeType="1"/>
              </p:cNvSpPr>
              <p:nvPr/>
            </p:nvSpPr>
            <p:spPr bwMode="auto">
              <a:xfrm flipV="1">
                <a:off x="2316" y="9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8" name="Line 142"/>
              <p:cNvSpPr>
                <a:spLocks noChangeShapeType="1"/>
              </p:cNvSpPr>
              <p:nvPr/>
            </p:nvSpPr>
            <p:spPr bwMode="auto">
              <a:xfrm flipV="1">
                <a:off x="2316" y="87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9" name="Line 143"/>
              <p:cNvSpPr>
                <a:spLocks noChangeShapeType="1"/>
              </p:cNvSpPr>
              <p:nvPr/>
            </p:nvSpPr>
            <p:spPr bwMode="auto">
              <a:xfrm flipV="1">
                <a:off x="2316" y="84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0" name="Line 144"/>
              <p:cNvSpPr>
                <a:spLocks noChangeShapeType="1"/>
              </p:cNvSpPr>
              <p:nvPr/>
            </p:nvSpPr>
            <p:spPr bwMode="auto">
              <a:xfrm flipV="1">
                <a:off x="2316" y="81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1" name="Line 145"/>
              <p:cNvSpPr>
                <a:spLocks noChangeShapeType="1"/>
              </p:cNvSpPr>
              <p:nvPr/>
            </p:nvSpPr>
            <p:spPr bwMode="auto">
              <a:xfrm flipV="1">
                <a:off x="2316" y="792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2" name="Line 146"/>
              <p:cNvSpPr>
                <a:spLocks noChangeShapeType="1"/>
              </p:cNvSpPr>
              <p:nvPr/>
            </p:nvSpPr>
            <p:spPr bwMode="auto">
              <a:xfrm flipV="1">
                <a:off x="2316" y="7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3" name="Line 147"/>
              <p:cNvSpPr>
                <a:spLocks noChangeShapeType="1"/>
              </p:cNvSpPr>
              <p:nvPr/>
            </p:nvSpPr>
            <p:spPr bwMode="auto">
              <a:xfrm flipV="1">
                <a:off x="2316" y="7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4" name="Line 148"/>
              <p:cNvSpPr>
                <a:spLocks noChangeShapeType="1"/>
              </p:cNvSpPr>
              <p:nvPr/>
            </p:nvSpPr>
            <p:spPr bwMode="auto">
              <a:xfrm flipV="1">
                <a:off x="2316" y="70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5" name="Line 149"/>
              <p:cNvSpPr>
                <a:spLocks noChangeShapeType="1"/>
              </p:cNvSpPr>
              <p:nvPr/>
            </p:nvSpPr>
            <p:spPr bwMode="auto">
              <a:xfrm flipV="1">
                <a:off x="2727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6" name="Line 150"/>
              <p:cNvSpPr>
                <a:spLocks noChangeShapeType="1"/>
              </p:cNvSpPr>
              <p:nvPr/>
            </p:nvSpPr>
            <p:spPr bwMode="auto">
              <a:xfrm flipV="1">
                <a:off x="2727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7" name="Line 151"/>
              <p:cNvSpPr>
                <a:spLocks noChangeShapeType="1"/>
              </p:cNvSpPr>
              <p:nvPr/>
            </p:nvSpPr>
            <p:spPr bwMode="auto">
              <a:xfrm flipV="1">
                <a:off x="2727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8" name="Line 152"/>
              <p:cNvSpPr>
                <a:spLocks noChangeShapeType="1"/>
              </p:cNvSpPr>
              <p:nvPr/>
            </p:nvSpPr>
            <p:spPr bwMode="auto">
              <a:xfrm flipV="1">
                <a:off x="2727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9" name="Line 153"/>
              <p:cNvSpPr>
                <a:spLocks noChangeShapeType="1"/>
              </p:cNvSpPr>
              <p:nvPr/>
            </p:nvSpPr>
            <p:spPr bwMode="auto">
              <a:xfrm flipV="1">
                <a:off x="2727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0" name="Line 154"/>
              <p:cNvSpPr>
                <a:spLocks noChangeShapeType="1"/>
              </p:cNvSpPr>
              <p:nvPr/>
            </p:nvSpPr>
            <p:spPr bwMode="auto">
              <a:xfrm flipV="1">
                <a:off x="2727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1" name="Line 155"/>
              <p:cNvSpPr>
                <a:spLocks noChangeShapeType="1"/>
              </p:cNvSpPr>
              <p:nvPr/>
            </p:nvSpPr>
            <p:spPr bwMode="auto">
              <a:xfrm flipV="1">
                <a:off x="2727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2" name="Line 156"/>
              <p:cNvSpPr>
                <a:spLocks noChangeShapeType="1"/>
              </p:cNvSpPr>
              <p:nvPr/>
            </p:nvSpPr>
            <p:spPr bwMode="auto">
              <a:xfrm flipV="1">
                <a:off x="2727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3" name="Line 157"/>
              <p:cNvSpPr>
                <a:spLocks noChangeShapeType="1"/>
              </p:cNvSpPr>
              <p:nvPr/>
            </p:nvSpPr>
            <p:spPr bwMode="auto">
              <a:xfrm flipV="1">
                <a:off x="2727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4" name="Line 158"/>
              <p:cNvSpPr>
                <a:spLocks noChangeShapeType="1"/>
              </p:cNvSpPr>
              <p:nvPr/>
            </p:nvSpPr>
            <p:spPr bwMode="auto">
              <a:xfrm flipV="1">
                <a:off x="2727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5" name="Line 159"/>
              <p:cNvSpPr>
                <a:spLocks noChangeShapeType="1"/>
              </p:cNvSpPr>
              <p:nvPr/>
            </p:nvSpPr>
            <p:spPr bwMode="auto">
              <a:xfrm flipV="1">
                <a:off x="2727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6" name="Line 160"/>
              <p:cNvSpPr>
                <a:spLocks noChangeShapeType="1"/>
              </p:cNvSpPr>
              <p:nvPr/>
            </p:nvSpPr>
            <p:spPr bwMode="auto">
              <a:xfrm flipV="1">
                <a:off x="2727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7" name="Line 161"/>
              <p:cNvSpPr>
                <a:spLocks noChangeShapeType="1"/>
              </p:cNvSpPr>
              <p:nvPr/>
            </p:nvSpPr>
            <p:spPr bwMode="auto">
              <a:xfrm flipV="1">
                <a:off x="2727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8" name="Line 162"/>
              <p:cNvSpPr>
                <a:spLocks noChangeShapeType="1"/>
              </p:cNvSpPr>
              <p:nvPr/>
            </p:nvSpPr>
            <p:spPr bwMode="auto">
              <a:xfrm flipV="1">
                <a:off x="2727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9" name="Line 163"/>
              <p:cNvSpPr>
                <a:spLocks noChangeShapeType="1"/>
              </p:cNvSpPr>
              <p:nvPr/>
            </p:nvSpPr>
            <p:spPr bwMode="auto">
              <a:xfrm flipV="1">
                <a:off x="2727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0" name="Line 164"/>
              <p:cNvSpPr>
                <a:spLocks noChangeShapeType="1"/>
              </p:cNvSpPr>
              <p:nvPr/>
            </p:nvSpPr>
            <p:spPr bwMode="auto">
              <a:xfrm flipV="1">
                <a:off x="2727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1" name="Line 165"/>
              <p:cNvSpPr>
                <a:spLocks noChangeShapeType="1"/>
              </p:cNvSpPr>
              <p:nvPr/>
            </p:nvSpPr>
            <p:spPr bwMode="auto">
              <a:xfrm flipV="1">
                <a:off x="2727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2" name="Line 166"/>
              <p:cNvSpPr>
                <a:spLocks noChangeShapeType="1"/>
              </p:cNvSpPr>
              <p:nvPr/>
            </p:nvSpPr>
            <p:spPr bwMode="auto">
              <a:xfrm flipV="1">
                <a:off x="2727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3" name="Line 167"/>
              <p:cNvSpPr>
                <a:spLocks noChangeShapeType="1"/>
              </p:cNvSpPr>
              <p:nvPr/>
            </p:nvSpPr>
            <p:spPr bwMode="auto">
              <a:xfrm flipV="1">
                <a:off x="2727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4" name="Line 168"/>
              <p:cNvSpPr>
                <a:spLocks noChangeShapeType="1"/>
              </p:cNvSpPr>
              <p:nvPr/>
            </p:nvSpPr>
            <p:spPr bwMode="auto">
              <a:xfrm flipV="1">
                <a:off x="2727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5" name="Line 169"/>
              <p:cNvSpPr>
                <a:spLocks noChangeShapeType="1"/>
              </p:cNvSpPr>
              <p:nvPr/>
            </p:nvSpPr>
            <p:spPr bwMode="auto">
              <a:xfrm flipV="1">
                <a:off x="2727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6" name="Line 170"/>
              <p:cNvSpPr>
                <a:spLocks noChangeShapeType="1"/>
              </p:cNvSpPr>
              <p:nvPr/>
            </p:nvSpPr>
            <p:spPr bwMode="auto">
              <a:xfrm flipV="1">
                <a:off x="2727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7" name="Line 171"/>
              <p:cNvSpPr>
                <a:spLocks noChangeShapeType="1"/>
              </p:cNvSpPr>
              <p:nvPr/>
            </p:nvSpPr>
            <p:spPr bwMode="auto">
              <a:xfrm flipV="1">
                <a:off x="2727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8" name="Line 172"/>
              <p:cNvSpPr>
                <a:spLocks noChangeShapeType="1"/>
              </p:cNvSpPr>
              <p:nvPr/>
            </p:nvSpPr>
            <p:spPr bwMode="auto">
              <a:xfrm flipV="1">
                <a:off x="2727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9" name="Line 173"/>
              <p:cNvSpPr>
                <a:spLocks noChangeShapeType="1"/>
              </p:cNvSpPr>
              <p:nvPr/>
            </p:nvSpPr>
            <p:spPr bwMode="auto">
              <a:xfrm flipV="1">
                <a:off x="2727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0" name="Line 174"/>
              <p:cNvSpPr>
                <a:spLocks noChangeShapeType="1"/>
              </p:cNvSpPr>
              <p:nvPr/>
            </p:nvSpPr>
            <p:spPr bwMode="auto">
              <a:xfrm flipV="1">
                <a:off x="2727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1" name="Line 175"/>
              <p:cNvSpPr>
                <a:spLocks noChangeShapeType="1"/>
              </p:cNvSpPr>
              <p:nvPr/>
            </p:nvSpPr>
            <p:spPr bwMode="auto">
              <a:xfrm flipV="1">
                <a:off x="2727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2" name="Line 176"/>
              <p:cNvSpPr>
                <a:spLocks noChangeShapeType="1"/>
              </p:cNvSpPr>
              <p:nvPr/>
            </p:nvSpPr>
            <p:spPr bwMode="auto">
              <a:xfrm flipV="1">
                <a:off x="2727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3" name="Line 177"/>
              <p:cNvSpPr>
                <a:spLocks noChangeShapeType="1"/>
              </p:cNvSpPr>
              <p:nvPr/>
            </p:nvSpPr>
            <p:spPr bwMode="auto">
              <a:xfrm flipV="1">
                <a:off x="2727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4" name="Line 178"/>
              <p:cNvSpPr>
                <a:spLocks noChangeShapeType="1"/>
              </p:cNvSpPr>
              <p:nvPr/>
            </p:nvSpPr>
            <p:spPr bwMode="auto">
              <a:xfrm flipV="1">
                <a:off x="2727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5" name="Line 179"/>
              <p:cNvSpPr>
                <a:spLocks noChangeShapeType="1"/>
              </p:cNvSpPr>
              <p:nvPr/>
            </p:nvSpPr>
            <p:spPr bwMode="auto">
              <a:xfrm flipV="1">
                <a:off x="2727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6" name="Line 180"/>
              <p:cNvSpPr>
                <a:spLocks noChangeShapeType="1"/>
              </p:cNvSpPr>
              <p:nvPr/>
            </p:nvSpPr>
            <p:spPr bwMode="auto">
              <a:xfrm flipV="1">
                <a:off x="2727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7" name="Line 181"/>
              <p:cNvSpPr>
                <a:spLocks noChangeShapeType="1"/>
              </p:cNvSpPr>
              <p:nvPr/>
            </p:nvSpPr>
            <p:spPr bwMode="auto">
              <a:xfrm flipV="1">
                <a:off x="2727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8" name="Line 182"/>
              <p:cNvSpPr>
                <a:spLocks noChangeShapeType="1"/>
              </p:cNvSpPr>
              <p:nvPr/>
            </p:nvSpPr>
            <p:spPr bwMode="auto">
              <a:xfrm flipV="1">
                <a:off x="2727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9" name="Line 183"/>
              <p:cNvSpPr>
                <a:spLocks noChangeShapeType="1"/>
              </p:cNvSpPr>
              <p:nvPr/>
            </p:nvSpPr>
            <p:spPr bwMode="auto">
              <a:xfrm flipV="1">
                <a:off x="2727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0" name="Line 184"/>
              <p:cNvSpPr>
                <a:spLocks noChangeShapeType="1"/>
              </p:cNvSpPr>
              <p:nvPr/>
            </p:nvSpPr>
            <p:spPr bwMode="auto">
              <a:xfrm flipV="1">
                <a:off x="2727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1" name="Line 185"/>
              <p:cNvSpPr>
                <a:spLocks noChangeShapeType="1"/>
              </p:cNvSpPr>
              <p:nvPr/>
            </p:nvSpPr>
            <p:spPr bwMode="auto">
              <a:xfrm flipV="1">
                <a:off x="2727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2" name="Line 186"/>
              <p:cNvSpPr>
                <a:spLocks noChangeShapeType="1"/>
              </p:cNvSpPr>
              <p:nvPr/>
            </p:nvSpPr>
            <p:spPr bwMode="auto">
              <a:xfrm flipV="1">
                <a:off x="2727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3" name="Line 187"/>
              <p:cNvSpPr>
                <a:spLocks noChangeShapeType="1"/>
              </p:cNvSpPr>
              <p:nvPr/>
            </p:nvSpPr>
            <p:spPr bwMode="auto">
              <a:xfrm flipV="1">
                <a:off x="2727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4" name="Line 188"/>
              <p:cNvSpPr>
                <a:spLocks noChangeShapeType="1"/>
              </p:cNvSpPr>
              <p:nvPr/>
            </p:nvSpPr>
            <p:spPr bwMode="auto">
              <a:xfrm flipV="1">
                <a:off x="2727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5" name="Line 189"/>
              <p:cNvSpPr>
                <a:spLocks noChangeShapeType="1"/>
              </p:cNvSpPr>
              <p:nvPr/>
            </p:nvSpPr>
            <p:spPr bwMode="auto">
              <a:xfrm flipV="1">
                <a:off x="2727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6" name="Line 190"/>
              <p:cNvSpPr>
                <a:spLocks noChangeShapeType="1"/>
              </p:cNvSpPr>
              <p:nvPr/>
            </p:nvSpPr>
            <p:spPr bwMode="auto">
              <a:xfrm flipV="1">
                <a:off x="2727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7" name="Line 191"/>
              <p:cNvSpPr>
                <a:spLocks noChangeShapeType="1"/>
              </p:cNvSpPr>
              <p:nvPr/>
            </p:nvSpPr>
            <p:spPr bwMode="auto">
              <a:xfrm flipV="1">
                <a:off x="2727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8" name="Line 192"/>
              <p:cNvSpPr>
                <a:spLocks noChangeShapeType="1"/>
              </p:cNvSpPr>
              <p:nvPr/>
            </p:nvSpPr>
            <p:spPr bwMode="auto">
              <a:xfrm flipV="1">
                <a:off x="2727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9" name="Line 193"/>
              <p:cNvSpPr>
                <a:spLocks noChangeShapeType="1"/>
              </p:cNvSpPr>
              <p:nvPr/>
            </p:nvSpPr>
            <p:spPr bwMode="auto">
              <a:xfrm flipV="1">
                <a:off x="2727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0" name="Line 194"/>
              <p:cNvSpPr>
                <a:spLocks noChangeShapeType="1"/>
              </p:cNvSpPr>
              <p:nvPr/>
            </p:nvSpPr>
            <p:spPr bwMode="auto">
              <a:xfrm flipV="1">
                <a:off x="2727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1" name="Line 195"/>
              <p:cNvSpPr>
                <a:spLocks noChangeShapeType="1"/>
              </p:cNvSpPr>
              <p:nvPr/>
            </p:nvSpPr>
            <p:spPr bwMode="auto">
              <a:xfrm flipV="1">
                <a:off x="2727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2" name="Line 196"/>
              <p:cNvSpPr>
                <a:spLocks noChangeShapeType="1"/>
              </p:cNvSpPr>
              <p:nvPr/>
            </p:nvSpPr>
            <p:spPr bwMode="auto">
              <a:xfrm flipV="1">
                <a:off x="2727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3" name="Line 197"/>
              <p:cNvSpPr>
                <a:spLocks noChangeShapeType="1"/>
              </p:cNvSpPr>
              <p:nvPr/>
            </p:nvSpPr>
            <p:spPr bwMode="auto">
              <a:xfrm flipV="1">
                <a:off x="2727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4" name="Line 198"/>
              <p:cNvSpPr>
                <a:spLocks noChangeShapeType="1"/>
              </p:cNvSpPr>
              <p:nvPr/>
            </p:nvSpPr>
            <p:spPr bwMode="auto">
              <a:xfrm flipV="1">
                <a:off x="2727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5" name="Line 199"/>
              <p:cNvSpPr>
                <a:spLocks noChangeShapeType="1"/>
              </p:cNvSpPr>
              <p:nvPr/>
            </p:nvSpPr>
            <p:spPr bwMode="auto">
              <a:xfrm flipV="1">
                <a:off x="2727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6" name="Line 200"/>
              <p:cNvSpPr>
                <a:spLocks noChangeShapeType="1"/>
              </p:cNvSpPr>
              <p:nvPr/>
            </p:nvSpPr>
            <p:spPr bwMode="auto">
              <a:xfrm flipV="1">
                <a:off x="2727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7" name="Line 201"/>
              <p:cNvSpPr>
                <a:spLocks noChangeShapeType="1"/>
              </p:cNvSpPr>
              <p:nvPr/>
            </p:nvSpPr>
            <p:spPr bwMode="auto">
              <a:xfrm flipV="1">
                <a:off x="2727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8" name="Line 202"/>
              <p:cNvSpPr>
                <a:spLocks noChangeShapeType="1"/>
              </p:cNvSpPr>
              <p:nvPr/>
            </p:nvSpPr>
            <p:spPr bwMode="auto">
              <a:xfrm flipV="1">
                <a:off x="2727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9" name="Line 203"/>
              <p:cNvSpPr>
                <a:spLocks noChangeShapeType="1"/>
              </p:cNvSpPr>
              <p:nvPr/>
            </p:nvSpPr>
            <p:spPr bwMode="auto">
              <a:xfrm flipV="1">
                <a:off x="2727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60" name="Line 204"/>
              <p:cNvSpPr>
                <a:spLocks noChangeShapeType="1"/>
              </p:cNvSpPr>
              <p:nvPr/>
            </p:nvSpPr>
            <p:spPr bwMode="auto">
              <a:xfrm flipV="1">
                <a:off x="2727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Line 206"/>
            <p:cNvSpPr>
              <a:spLocks noChangeShapeType="1"/>
            </p:cNvSpPr>
            <p:nvPr/>
          </p:nvSpPr>
          <p:spPr bwMode="auto">
            <a:xfrm flipV="1">
              <a:off x="4329113" y="2139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07"/>
            <p:cNvSpPr>
              <a:spLocks noChangeShapeType="1"/>
            </p:cNvSpPr>
            <p:nvPr/>
          </p:nvSpPr>
          <p:spPr bwMode="auto">
            <a:xfrm flipV="1">
              <a:off x="4329113" y="20955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08"/>
            <p:cNvSpPr>
              <a:spLocks noChangeShapeType="1"/>
            </p:cNvSpPr>
            <p:nvPr/>
          </p:nvSpPr>
          <p:spPr bwMode="auto">
            <a:xfrm flipV="1">
              <a:off x="4329113" y="20510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09"/>
            <p:cNvSpPr>
              <a:spLocks noChangeShapeType="1"/>
            </p:cNvSpPr>
            <p:nvPr/>
          </p:nvSpPr>
          <p:spPr bwMode="auto">
            <a:xfrm flipV="1">
              <a:off x="4329113" y="20066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10"/>
            <p:cNvSpPr>
              <a:spLocks noChangeShapeType="1"/>
            </p:cNvSpPr>
            <p:nvPr/>
          </p:nvSpPr>
          <p:spPr bwMode="auto">
            <a:xfrm flipV="1">
              <a:off x="4329113" y="19621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11"/>
            <p:cNvSpPr>
              <a:spLocks noChangeShapeType="1"/>
            </p:cNvSpPr>
            <p:nvPr/>
          </p:nvSpPr>
          <p:spPr bwMode="auto">
            <a:xfrm flipV="1">
              <a:off x="4329113" y="19192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12"/>
            <p:cNvSpPr>
              <a:spLocks noChangeShapeType="1"/>
            </p:cNvSpPr>
            <p:nvPr/>
          </p:nvSpPr>
          <p:spPr bwMode="auto">
            <a:xfrm flipV="1">
              <a:off x="4329113" y="18748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213"/>
            <p:cNvSpPr>
              <a:spLocks noChangeShapeType="1"/>
            </p:cNvSpPr>
            <p:nvPr/>
          </p:nvSpPr>
          <p:spPr bwMode="auto">
            <a:xfrm flipV="1">
              <a:off x="4329113" y="18303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214"/>
            <p:cNvSpPr>
              <a:spLocks noChangeShapeType="1"/>
            </p:cNvSpPr>
            <p:nvPr/>
          </p:nvSpPr>
          <p:spPr bwMode="auto">
            <a:xfrm flipV="1">
              <a:off x="4329113" y="17859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215"/>
            <p:cNvSpPr>
              <a:spLocks noChangeShapeType="1"/>
            </p:cNvSpPr>
            <p:nvPr/>
          </p:nvSpPr>
          <p:spPr bwMode="auto">
            <a:xfrm flipV="1">
              <a:off x="4329113" y="17414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216"/>
            <p:cNvSpPr>
              <a:spLocks noChangeShapeType="1"/>
            </p:cNvSpPr>
            <p:nvPr/>
          </p:nvSpPr>
          <p:spPr bwMode="auto">
            <a:xfrm flipV="1">
              <a:off x="4329113" y="16986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17"/>
            <p:cNvSpPr>
              <a:spLocks noChangeShapeType="1"/>
            </p:cNvSpPr>
            <p:nvPr/>
          </p:nvSpPr>
          <p:spPr bwMode="auto">
            <a:xfrm flipV="1">
              <a:off x="4329113" y="16541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18"/>
            <p:cNvSpPr>
              <a:spLocks noChangeShapeType="1"/>
            </p:cNvSpPr>
            <p:nvPr/>
          </p:nvSpPr>
          <p:spPr bwMode="auto">
            <a:xfrm flipV="1">
              <a:off x="4329113" y="16097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9"/>
            <p:cNvSpPr>
              <a:spLocks noChangeShapeType="1"/>
            </p:cNvSpPr>
            <p:nvPr/>
          </p:nvSpPr>
          <p:spPr bwMode="auto">
            <a:xfrm flipV="1">
              <a:off x="4329113" y="15652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0"/>
            <p:cNvSpPr>
              <a:spLocks noChangeShapeType="1"/>
            </p:cNvSpPr>
            <p:nvPr/>
          </p:nvSpPr>
          <p:spPr bwMode="auto">
            <a:xfrm flipV="1">
              <a:off x="4329113" y="15208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1"/>
            <p:cNvSpPr>
              <a:spLocks noChangeShapeType="1"/>
            </p:cNvSpPr>
            <p:nvPr/>
          </p:nvSpPr>
          <p:spPr bwMode="auto">
            <a:xfrm flipV="1">
              <a:off x="4329113" y="14779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2"/>
            <p:cNvSpPr>
              <a:spLocks noChangeShapeType="1"/>
            </p:cNvSpPr>
            <p:nvPr/>
          </p:nvSpPr>
          <p:spPr bwMode="auto">
            <a:xfrm flipV="1">
              <a:off x="4329113" y="14335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3"/>
            <p:cNvSpPr>
              <a:spLocks noChangeShapeType="1"/>
            </p:cNvSpPr>
            <p:nvPr/>
          </p:nvSpPr>
          <p:spPr bwMode="auto">
            <a:xfrm flipV="1">
              <a:off x="4329113" y="13890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4"/>
            <p:cNvSpPr>
              <a:spLocks noChangeShapeType="1"/>
            </p:cNvSpPr>
            <p:nvPr/>
          </p:nvSpPr>
          <p:spPr bwMode="auto">
            <a:xfrm flipV="1">
              <a:off x="4329113" y="13446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25"/>
            <p:cNvSpPr>
              <a:spLocks noChangeShapeType="1"/>
            </p:cNvSpPr>
            <p:nvPr/>
          </p:nvSpPr>
          <p:spPr bwMode="auto">
            <a:xfrm flipV="1">
              <a:off x="4329113" y="13001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6"/>
            <p:cNvSpPr>
              <a:spLocks noChangeShapeType="1"/>
            </p:cNvSpPr>
            <p:nvPr/>
          </p:nvSpPr>
          <p:spPr bwMode="auto">
            <a:xfrm flipV="1">
              <a:off x="4329113" y="1257300"/>
              <a:ext cx="0" cy="9525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27"/>
            <p:cNvSpPr>
              <a:spLocks noChangeShapeType="1"/>
            </p:cNvSpPr>
            <p:nvPr/>
          </p:nvSpPr>
          <p:spPr bwMode="auto">
            <a:xfrm flipV="1">
              <a:off x="4329113" y="12128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28"/>
            <p:cNvSpPr>
              <a:spLocks noChangeShapeType="1"/>
            </p:cNvSpPr>
            <p:nvPr/>
          </p:nvSpPr>
          <p:spPr bwMode="auto">
            <a:xfrm flipV="1">
              <a:off x="4329113" y="11684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29"/>
            <p:cNvSpPr>
              <a:spLocks noChangeShapeType="1"/>
            </p:cNvSpPr>
            <p:nvPr/>
          </p:nvSpPr>
          <p:spPr bwMode="auto">
            <a:xfrm flipV="1">
              <a:off x="4329113" y="1123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30"/>
            <p:cNvSpPr>
              <a:spLocks noChangeArrowheads="1"/>
            </p:cNvSpPr>
            <p:nvPr/>
          </p:nvSpPr>
          <p:spPr bwMode="auto">
            <a:xfrm>
              <a:off x="3246438" y="4368800"/>
              <a:ext cx="3746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Asc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6" name="Rectangle 231"/>
            <p:cNvSpPr>
              <a:spLocks noChangeArrowheads="1"/>
            </p:cNvSpPr>
            <p:nvPr/>
          </p:nvSpPr>
          <p:spPr bwMode="auto">
            <a:xfrm>
              <a:off x="3721100" y="4368800"/>
              <a:ext cx="5524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7" name="Rectangle 232"/>
            <p:cNvSpPr>
              <a:spLocks noChangeArrowheads="1"/>
            </p:cNvSpPr>
            <p:nvPr/>
          </p:nvSpPr>
          <p:spPr bwMode="auto">
            <a:xfrm>
              <a:off x="4645025" y="4346575"/>
              <a:ext cx="10033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Descending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9" name="Line 233"/>
            <p:cNvSpPr>
              <a:spLocks noChangeShapeType="1"/>
            </p:cNvSpPr>
            <p:nvPr/>
          </p:nvSpPr>
          <p:spPr bwMode="auto">
            <a:xfrm>
              <a:off x="4814888" y="2868613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2" name="Line 234"/>
            <p:cNvSpPr>
              <a:spLocks noChangeShapeType="1"/>
            </p:cNvSpPr>
            <p:nvPr/>
          </p:nvSpPr>
          <p:spPr bwMode="auto">
            <a:xfrm>
              <a:off x="4814888" y="29559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3" name="Line 235"/>
            <p:cNvSpPr>
              <a:spLocks noChangeShapeType="1"/>
            </p:cNvSpPr>
            <p:nvPr/>
          </p:nvSpPr>
          <p:spPr bwMode="auto">
            <a:xfrm>
              <a:off x="4814888" y="30448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4" name="Line 236"/>
            <p:cNvSpPr>
              <a:spLocks noChangeShapeType="1"/>
            </p:cNvSpPr>
            <p:nvPr/>
          </p:nvSpPr>
          <p:spPr bwMode="auto">
            <a:xfrm>
              <a:off x="4814888" y="313213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5" name="Line 237"/>
            <p:cNvSpPr>
              <a:spLocks noChangeShapeType="1"/>
            </p:cNvSpPr>
            <p:nvPr/>
          </p:nvSpPr>
          <p:spPr bwMode="auto">
            <a:xfrm>
              <a:off x="48371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6" name="Line 238"/>
            <p:cNvSpPr>
              <a:spLocks noChangeShapeType="1"/>
            </p:cNvSpPr>
            <p:nvPr/>
          </p:nvSpPr>
          <p:spPr bwMode="auto">
            <a:xfrm>
              <a:off x="49260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7" name="Line 239"/>
            <p:cNvSpPr>
              <a:spLocks noChangeShapeType="1"/>
            </p:cNvSpPr>
            <p:nvPr/>
          </p:nvSpPr>
          <p:spPr bwMode="auto">
            <a:xfrm>
              <a:off x="50133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8" name="Line 240"/>
            <p:cNvSpPr>
              <a:spLocks noChangeShapeType="1"/>
            </p:cNvSpPr>
            <p:nvPr/>
          </p:nvSpPr>
          <p:spPr bwMode="auto">
            <a:xfrm>
              <a:off x="51022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9" name="Rectangle 241"/>
            <p:cNvSpPr>
              <a:spLocks noChangeArrowheads="1"/>
            </p:cNvSpPr>
            <p:nvPr/>
          </p:nvSpPr>
          <p:spPr bwMode="auto">
            <a:xfrm>
              <a:off x="4545013" y="2946400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50" name="Rectangle 242"/>
            <p:cNvSpPr>
              <a:spLocks noChangeArrowheads="1"/>
            </p:cNvSpPr>
            <p:nvPr/>
          </p:nvSpPr>
          <p:spPr bwMode="auto">
            <a:xfrm>
              <a:off x="4894263" y="327660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51" name="Line 243"/>
            <p:cNvSpPr>
              <a:spLocks noChangeShapeType="1"/>
            </p:cNvSpPr>
            <p:nvPr/>
          </p:nvSpPr>
          <p:spPr bwMode="auto">
            <a:xfrm>
              <a:off x="5799138" y="38496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2" name="Line 244"/>
            <p:cNvSpPr>
              <a:spLocks noChangeShapeType="1"/>
            </p:cNvSpPr>
            <p:nvPr/>
          </p:nvSpPr>
          <p:spPr bwMode="auto">
            <a:xfrm>
              <a:off x="5799138" y="39385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3" name="Line 245"/>
            <p:cNvSpPr>
              <a:spLocks noChangeShapeType="1"/>
            </p:cNvSpPr>
            <p:nvPr/>
          </p:nvSpPr>
          <p:spPr bwMode="auto">
            <a:xfrm>
              <a:off x="5799138" y="4027488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4" name="Line 246"/>
            <p:cNvSpPr>
              <a:spLocks noChangeShapeType="1"/>
            </p:cNvSpPr>
            <p:nvPr/>
          </p:nvSpPr>
          <p:spPr bwMode="auto">
            <a:xfrm>
              <a:off x="5799138" y="4114800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5" name="Line 247"/>
            <p:cNvSpPr>
              <a:spLocks noChangeShapeType="1"/>
            </p:cNvSpPr>
            <p:nvPr/>
          </p:nvSpPr>
          <p:spPr bwMode="auto">
            <a:xfrm>
              <a:off x="58308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6" name="Line 248"/>
            <p:cNvSpPr>
              <a:spLocks noChangeShapeType="1"/>
            </p:cNvSpPr>
            <p:nvPr/>
          </p:nvSpPr>
          <p:spPr bwMode="auto">
            <a:xfrm>
              <a:off x="59197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7" name="Line 249"/>
            <p:cNvSpPr>
              <a:spLocks noChangeShapeType="1"/>
            </p:cNvSpPr>
            <p:nvPr/>
          </p:nvSpPr>
          <p:spPr bwMode="auto">
            <a:xfrm>
              <a:off x="60086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8" name="Line 250"/>
            <p:cNvSpPr>
              <a:spLocks noChangeShapeType="1"/>
            </p:cNvSpPr>
            <p:nvPr/>
          </p:nvSpPr>
          <p:spPr bwMode="auto">
            <a:xfrm>
              <a:off x="6096000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9" name="Rectangle 251"/>
            <p:cNvSpPr>
              <a:spLocks noChangeArrowheads="1"/>
            </p:cNvSpPr>
            <p:nvPr/>
          </p:nvSpPr>
          <p:spPr bwMode="auto">
            <a:xfrm>
              <a:off x="5527675" y="3927475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60" name="Rectangle 252"/>
            <p:cNvSpPr>
              <a:spLocks noChangeArrowheads="1"/>
            </p:cNvSpPr>
            <p:nvPr/>
          </p:nvSpPr>
          <p:spPr bwMode="auto">
            <a:xfrm>
              <a:off x="5876925" y="424815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Divide annual harvest by estimate of N.</a:t>
            </a:r>
          </a:p>
          <a:p>
            <a:endParaRPr lang="en-US" dirty="0"/>
          </a:p>
          <a:p>
            <a:r>
              <a:rPr lang="en-US" dirty="0" smtClean="0"/>
              <a:t>Divide harvested tagged fish by number of tagged fish released.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Recall that these estimates are only valid if ratios of fishing and natural mortality are constant throughout the year.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2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22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A5CBA-EE77-45C6-A259-18D0A0F85CCA}" type="slidenum">
              <a:rPr lang="en-US"/>
              <a:pPr/>
              <a:t>22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Consider –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number of fish caught is the proportion of dying fish due to fishing mortality</a:t>
            </a:r>
          </a:p>
          <a:p>
            <a:pPr lvl="1"/>
            <a:r>
              <a:rPr lang="en-US" dirty="0"/>
              <a:t>This proportion is </a:t>
            </a:r>
            <a:r>
              <a:rPr lang="en-US" dirty="0" smtClean="0"/>
              <a:t>F/Z</a:t>
            </a:r>
          </a:p>
          <a:p>
            <a:pPr lvl="1"/>
            <a:endParaRPr lang="en-US" sz="1400" dirty="0"/>
          </a:p>
          <a:p>
            <a:pPr lvl="1"/>
            <a:r>
              <a:rPr lang="en-US" dirty="0"/>
              <a:t>Therefore </a:t>
            </a:r>
            <a:r>
              <a:rPr lang="en-US" dirty="0" smtClean="0"/>
              <a:t>…</a:t>
            </a:r>
          </a:p>
          <a:p>
            <a:pPr lvl="1"/>
            <a:endParaRPr lang="en-US" sz="3200" dirty="0"/>
          </a:p>
          <a:p>
            <a:r>
              <a:rPr lang="en-US" dirty="0" smtClean="0"/>
              <a:t>Consider -- </a:t>
            </a:r>
          </a:p>
          <a:p>
            <a:endParaRPr lang="en-US" sz="1600" dirty="0" smtClean="0"/>
          </a:p>
          <a:p>
            <a:pPr lvl="1"/>
            <a:r>
              <a:rPr lang="en-US" dirty="0" smtClean="0"/>
              <a:t>Where the asterisks represent only marked fish</a:t>
            </a:r>
            <a:endParaRPr lang="en-US" dirty="0"/>
          </a:p>
          <a:p>
            <a:endParaRPr lang="en-US" dirty="0"/>
          </a:p>
        </p:txBody>
      </p:sp>
      <p:pic>
        <p:nvPicPr>
          <p:cNvPr id="421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66801"/>
            <a:ext cx="6096000" cy="81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886200"/>
            <a:ext cx="5181600" cy="107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7525" y="5160963"/>
            <a:ext cx="3267075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18664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A0E3EA-0C36-40CC-B5D8-9DE7525091DC}" type="slidenum">
              <a:rPr lang="en-US"/>
              <a:pPr/>
              <a:t>23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/>
              <a:t>Substitute N</a:t>
            </a:r>
            <a:r>
              <a:rPr lang="en-US" baseline="-25000"/>
              <a:t>t</a:t>
            </a:r>
            <a:r>
              <a:rPr lang="en-US"/>
              <a:t>* equation into catch equation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rearrange for simplicity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take natural logs of both sides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24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74825"/>
            <a:ext cx="6427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4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524250"/>
            <a:ext cx="5324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49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4138" y="5257800"/>
            <a:ext cx="6875462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4100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18A24F-E62C-4120-B0DD-8B7B1D480092}" type="slidenum">
              <a:rPr lang="en-US"/>
              <a:pPr/>
              <a:t>24</a:t>
            </a:fld>
            <a:endParaRPr 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458200" cy="4038600"/>
          </a:xfrm>
        </p:spPr>
        <p:txBody>
          <a:bodyPr/>
          <a:lstStyle/>
          <a:p>
            <a:r>
              <a:rPr lang="en-US"/>
              <a:t>Examine this model closely …</a:t>
            </a:r>
          </a:p>
          <a:p>
            <a:pPr lvl="1"/>
            <a:r>
              <a:rPr lang="en-US"/>
              <a:t>Slope is an estimate of –Z</a:t>
            </a:r>
          </a:p>
          <a:p>
            <a:pPr lvl="1"/>
            <a:endParaRPr lang="en-US" sz="1400"/>
          </a:p>
          <a:p>
            <a:pPr lvl="1"/>
            <a:r>
              <a:rPr lang="en-US"/>
              <a:t>Intercept is an estimate of …</a:t>
            </a:r>
          </a:p>
          <a:p>
            <a:pPr lvl="1"/>
            <a:endParaRPr lang="en-US" sz="1600"/>
          </a:p>
          <a:p>
            <a:pPr lvl="1"/>
            <a:r>
              <a:rPr lang="en-US"/>
              <a:t>Which can be solved for F</a:t>
            </a:r>
          </a:p>
        </p:txBody>
      </p:sp>
      <p:pic>
        <p:nvPicPr>
          <p:cNvPr id="425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875463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5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9863" y="5257800"/>
            <a:ext cx="37242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59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505200"/>
            <a:ext cx="35814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04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D3E82-01FD-44E5-B41C-C049F4B3AA45}" type="slidenum">
              <a:rPr lang="en-US"/>
              <a:pPr/>
              <a:t>25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/>
              <a:t>400 fish were initially tagged</a:t>
            </a:r>
          </a:p>
          <a:p>
            <a:r>
              <a:rPr lang="en-US" dirty="0"/>
              <a:t>Tags were returned from the fishery over the next four years</a:t>
            </a:r>
          </a:p>
          <a:p>
            <a:pPr lvl="1"/>
            <a:r>
              <a:rPr lang="en-US" dirty="0"/>
              <a:t>Consider the time period to be the midpoints of the years.</a:t>
            </a:r>
          </a:p>
          <a:p>
            <a:endParaRPr lang="en-US" dirty="0"/>
          </a:p>
          <a:p>
            <a:r>
              <a:rPr lang="en-US" dirty="0"/>
              <a:t>Use these data to estimate Z &amp; F (see HO).</a:t>
            </a:r>
          </a:p>
        </p:txBody>
      </p:sp>
    </p:spTree>
    <p:extLst>
      <p:ext uri="{BB962C8B-B14F-4D97-AF65-F5344CB8AC3E}">
        <p14:creationId xmlns:p14="http://schemas.microsoft.com/office/powerpoint/2010/main" val="32963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DFEBD9-4197-43EE-81AE-8FE5D66ACC28}" type="slidenum">
              <a:rPr lang="en-US"/>
              <a:pPr/>
              <a:t>3</a:t>
            </a:fld>
            <a:endParaRPr lang="en-US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Assumptions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534400" cy="5715000"/>
          </a:xfrm>
        </p:spPr>
        <p:txBody>
          <a:bodyPr/>
          <a:lstStyle/>
          <a:p>
            <a:r>
              <a:rPr lang="en-US" sz="2800" dirty="0"/>
              <a:t>Population closed to immigration and emigration</a:t>
            </a:r>
            <a:r>
              <a:rPr lang="en-US" sz="2800" dirty="0" smtClean="0"/>
              <a:t>.</a:t>
            </a:r>
          </a:p>
          <a:p>
            <a:endParaRPr lang="en-US" sz="1200" dirty="0"/>
          </a:p>
          <a:p>
            <a:r>
              <a:rPr lang="en-US" sz="2800" dirty="0" smtClean="0"/>
              <a:t>Z is </a:t>
            </a:r>
            <a:r>
              <a:rPr lang="en-US" sz="2800" dirty="0"/>
              <a:t>constant</a:t>
            </a:r>
            <a:r>
              <a:rPr lang="en-US" sz="2800" dirty="0" smtClean="0"/>
              <a:t>.</a:t>
            </a:r>
          </a:p>
          <a:p>
            <a:endParaRPr lang="en-US" sz="1200" dirty="0"/>
          </a:p>
          <a:p>
            <a:r>
              <a:rPr lang="en-US" sz="2800" dirty="0" smtClean="0"/>
              <a:t>q is constant</a:t>
            </a:r>
          </a:p>
          <a:p>
            <a:endParaRPr lang="en-US" sz="1200" dirty="0" smtClean="0"/>
          </a:p>
          <a:p>
            <a:r>
              <a:rPr lang="en-US" sz="2800" dirty="0" smtClean="0"/>
              <a:t>“</a:t>
            </a:r>
            <a:r>
              <a:rPr lang="en-US" sz="2800" dirty="0"/>
              <a:t>Sample” is unbiased regarding any age-group (i.e., be careful of selective gears</a:t>
            </a:r>
            <a:r>
              <a:rPr lang="en-US" sz="2800" dirty="0" smtClean="0"/>
              <a:t>)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Accurate ages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Follow </a:t>
            </a:r>
            <a:r>
              <a:rPr lang="en-US" sz="2800" dirty="0"/>
              <a:t>a cohort (if longitudinal CC used</a:t>
            </a:r>
            <a:r>
              <a:rPr lang="en-US" sz="2800" dirty="0" smtClean="0"/>
              <a:t>)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/>
              <a:t>R</a:t>
            </a:r>
            <a:r>
              <a:rPr lang="en-US" sz="2800" dirty="0" smtClean="0"/>
              <a:t>ecruitment on descending limb is constant (if </a:t>
            </a:r>
            <a:r>
              <a:rPr lang="en-US" sz="2800" dirty="0"/>
              <a:t>cross-sectional CC used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Components of Z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10668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3716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7739" y="30175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8644" y="30175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139440" y="16916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49379" y="27829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5506278" y="16916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25146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506278" y="27996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67539" y="20574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10668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5670699" y="1083665"/>
            <a:ext cx="2728291" cy="202990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8705" y="13716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139" y="22098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05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Instantaneous Models</a:t>
            </a:r>
          </a:p>
          <a:p>
            <a:pPr lvl="1"/>
            <a:r>
              <a:rPr lang="en-US" dirty="0" smtClean="0"/>
              <a:t>F = instantaneous fishing mortality</a:t>
            </a:r>
          </a:p>
          <a:p>
            <a:pPr lvl="1"/>
            <a:r>
              <a:rPr lang="en-US" dirty="0" smtClean="0"/>
              <a:t>M = instantaneous natural mortality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Z = F + 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b="1" dirty="0" smtClean="0"/>
              <a:t>Discrete (Type I) Fishery</a:t>
            </a:r>
          </a:p>
          <a:p>
            <a:pPr lvl="1"/>
            <a:r>
              <a:rPr lang="en-US" dirty="0" smtClean="0"/>
              <a:t>F and M operate separately (different times)</a:t>
            </a:r>
          </a:p>
          <a:p>
            <a:pPr lvl="1"/>
            <a:r>
              <a:rPr lang="en-US" dirty="0" smtClean="0"/>
              <a:t>Realistic for a highly seasonal fishery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2506122"/>
            <a:ext cx="5987777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1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b="1" dirty="0" smtClean="0"/>
              <a:t>Continuous (Type II) Fishery</a:t>
            </a:r>
          </a:p>
          <a:p>
            <a:pPr lvl="1"/>
            <a:r>
              <a:rPr lang="en-US" dirty="0" smtClean="0"/>
              <a:t>F and M operate at same time</a:t>
            </a:r>
          </a:p>
          <a:p>
            <a:pPr lvl="1"/>
            <a:r>
              <a:rPr lang="en-US" dirty="0" smtClean="0"/>
              <a:t>We will assume constant F &amp; M through year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05456"/>
            <a:ext cx="5987784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Discrete (Annual) Models</a:t>
            </a:r>
          </a:p>
          <a:p>
            <a:pPr lvl="1"/>
            <a:r>
              <a:rPr lang="en-US" dirty="0" smtClean="0"/>
              <a:t>u = annual exploitation rate</a:t>
            </a:r>
          </a:p>
          <a:p>
            <a:pPr lvl="2"/>
            <a:r>
              <a:rPr lang="en-US" dirty="0" smtClean="0"/>
              <a:t>expectation of death due to fishing</a:t>
            </a:r>
          </a:p>
          <a:p>
            <a:pPr lvl="2"/>
            <a:r>
              <a:rPr lang="en-US" dirty="0" smtClean="0"/>
              <a:t>proportion of population that dies due to fishing</a:t>
            </a:r>
          </a:p>
          <a:p>
            <a:pPr lvl="1"/>
            <a:r>
              <a:rPr lang="en-US" dirty="0" smtClean="0"/>
              <a:t>v = annual natural mortality rate</a:t>
            </a:r>
          </a:p>
          <a:p>
            <a:pPr lvl="1"/>
            <a:r>
              <a:rPr lang="en-US" dirty="0" smtClean="0"/>
              <a:t>m = annual </a:t>
            </a:r>
            <a:r>
              <a:rPr lang="en-US" smtClean="0"/>
              <a:t>conditional fishing </a:t>
            </a:r>
            <a:r>
              <a:rPr lang="en-US" dirty="0" smtClean="0"/>
              <a:t>mortality rate</a:t>
            </a:r>
          </a:p>
          <a:p>
            <a:pPr lvl="2"/>
            <a:r>
              <a:rPr lang="en-US" dirty="0" smtClean="0"/>
              <a:t>expectation of death due to fishing IF no other source of mortality existed</a:t>
            </a:r>
          </a:p>
          <a:p>
            <a:pPr lvl="2"/>
            <a:r>
              <a:rPr lang="en-US" dirty="0" smtClean="0"/>
              <a:t>proportion of population that dies due to fishing IF no other source of mortality existed</a:t>
            </a:r>
          </a:p>
          <a:p>
            <a:pPr lvl="1"/>
            <a:r>
              <a:rPr lang="en-US" dirty="0" smtClean="0"/>
              <a:t>n = annual conditional natural mortality 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44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7845</TotalTime>
  <Words>816</Words>
  <Application>Microsoft Office PowerPoint</Application>
  <PresentationFormat>On-screen Show (4:3)</PresentationFormat>
  <Paragraphs>214</Paragraphs>
  <Slides>25</Slides>
  <Notes>5</Notes>
  <HiddenSlides>16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Cambria Math</vt:lpstr>
      <vt:lpstr>Times New Roman</vt:lpstr>
      <vt:lpstr>Default Design</vt:lpstr>
      <vt:lpstr>Estimation of Mortality</vt:lpstr>
      <vt:lpstr>Catch Curve Characteristics</vt:lpstr>
      <vt:lpstr>Catch Curve Assumptions</vt:lpstr>
      <vt:lpstr>PowerPoint Presentation</vt:lpstr>
      <vt:lpstr>Components of Z</vt:lpstr>
      <vt:lpstr>Definitions</vt:lpstr>
      <vt:lpstr>Definitions</vt:lpstr>
      <vt:lpstr>Definitions</vt:lpstr>
      <vt:lpstr>Definitions</vt:lpstr>
      <vt:lpstr>Definitions</vt:lpstr>
      <vt:lpstr>Mortality Components</vt:lpstr>
      <vt:lpstr>Estimating M</vt:lpstr>
      <vt:lpstr>Estimating M</vt:lpstr>
      <vt:lpstr>Estimating M</vt:lpstr>
      <vt:lpstr>Estimating M</vt:lpstr>
      <vt:lpstr>Estimating M</vt:lpstr>
      <vt:lpstr>Estimating F from Expoitation Rate</vt:lpstr>
      <vt:lpstr>Estimating u</vt:lpstr>
      <vt:lpstr>Estimating u</vt:lpstr>
      <vt:lpstr>Estimating u</vt:lpstr>
      <vt:lpstr>PowerPoint Presentation</vt:lpstr>
      <vt:lpstr>Estimating F with Marked Fish</vt:lpstr>
      <vt:lpstr>Estimating F with Marked Fish</vt:lpstr>
      <vt:lpstr>Estimating F with Marked Fish</vt:lpstr>
      <vt:lpstr>Example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181</cp:revision>
  <dcterms:created xsi:type="dcterms:W3CDTF">2005-12-26T20:44:58Z</dcterms:created>
  <dcterms:modified xsi:type="dcterms:W3CDTF">2022-02-27T20:44:47Z</dcterms:modified>
</cp:coreProperties>
</file>