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2" r:id="rId3"/>
    <p:sldId id="313" r:id="rId4"/>
    <p:sldId id="311" r:id="rId5"/>
    <p:sldId id="302" r:id="rId6"/>
    <p:sldId id="303" r:id="rId7"/>
    <p:sldId id="304" r:id="rId8"/>
    <p:sldId id="325" r:id="rId9"/>
    <p:sldId id="288" r:id="rId10"/>
    <p:sldId id="306" r:id="rId11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00"/>
    <a:srgbClr val="FFE269"/>
    <a:srgbClr val="C0C0C0"/>
    <a:srgbClr val="FFCC00"/>
    <a:srgbClr val="E2F7FE"/>
    <a:srgbClr val="FFFF66"/>
    <a:srgbClr val="CC0000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53" autoAdjust="0"/>
  </p:normalViewPr>
  <p:slideViewPr>
    <p:cSldViewPr>
      <p:cViewPr varScale="1">
        <p:scale>
          <a:sx n="104" d="100"/>
          <a:sy n="104" d="100"/>
        </p:scale>
        <p:origin x="174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63A9B19B-6957-41B3-B904-B2AD8271C3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4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F63E855-04FD-438A-8BD8-AE7BE6507A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1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F1B687-6113-4065-8D56-637CED5195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7CBFD9-645C-45FB-9153-C986B2ACD4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382B1B-3DA7-42C9-AD14-1F704BD61C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FFDCD8-8055-4CF6-BB61-4C5B273065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82BEDB-9E35-419F-9513-0CCF0A8380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C4FD29-0E8A-4366-95A7-43C378A0A7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0E96C4-AD4C-4CC1-A97C-B189D91D61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CCA4C5-EF85-48DE-B0D0-DE57ADEA78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E752A7-BC50-4F94-AE88-0A0772DE52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2B00C9-AD26-440A-B814-3F0258699C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DECFB0D-E732-4BDA-9EDD-B7CA204833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F85E747-043E-43DD-8A84-F2A86469E1D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/>
              <a:t>Size Structure Dynamics</a:t>
            </a:r>
            <a:endParaRPr lang="en-US" sz="3600" dirty="0"/>
          </a:p>
        </p:txBody>
      </p:sp>
      <p:sp>
        <p:nvSpPr>
          <p:cNvPr id="20" name="Rectangle 19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30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1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2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657600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Biomass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32" name="Straight Arrow Connector 31"/>
          <p:cNvCxnSpPr>
            <a:endCxn id="31" idx="2"/>
          </p:cNvCxnSpPr>
          <p:nvPr/>
        </p:nvCxnSpPr>
        <p:spPr>
          <a:xfrm flipH="1" flipV="1">
            <a:off x="4572000" y="4267200"/>
            <a:ext cx="3110" cy="365760"/>
          </a:xfrm>
          <a:prstGeom prst="straightConnector1">
            <a:avLst/>
          </a:prstGeom>
          <a:ln w="50800" cap="flat">
            <a:solidFill>
              <a:srgbClr val="33CC33"/>
            </a:solidFill>
            <a:round/>
            <a:headEnd type="stealth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Oval 33"/>
          <p:cNvSpPr/>
          <p:nvPr/>
        </p:nvSpPr>
        <p:spPr>
          <a:xfrm>
            <a:off x="3466332" y="4355658"/>
            <a:ext cx="2196352" cy="120127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718688" y="4648200"/>
            <a:ext cx="1691640" cy="640080"/>
          </a:xfrm>
          <a:prstGeom prst="rect">
            <a:avLst/>
          </a:prstGeom>
          <a:solidFill>
            <a:srgbClr val="C0E399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9900"/>
                </a:solidFill>
              </a:rPr>
              <a:t>Growth</a:t>
            </a:r>
            <a:endParaRPr lang="en-US" sz="2000" b="1" dirty="0">
              <a:solidFill>
                <a:srgbClr val="009900"/>
              </a:solidFill>
            </a:endParaRPr>
          </a:p>
        </p:txBody>
      </p:sp>
      <p:sp useBgFill="1">
        <p:nvSpPr>
          <p:cNvPr id="36" name="Oval 35"/>
          <p:cNvSpPr/>
          <p:nvPr/>
        </p:nvSpPr>
        <p:spPr>
          <a:xfrm>
            <a:off x="1232648" y="2380128"/>
            <a:ext cx="2196352" cy="120127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Oval 36"/>
          <p:cNvSpPr/>
          <p:nvPr/>
        </p:nvSpPr>
        <p:spPr>
          <a:xfrm>
            <a:off x="5957048" y="2362200"/>
            <a:ext cx="2196352" cy="2087880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6" grpId="0" animBg="1"/>
      <p:bldP spid="3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Gear Selectivity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Class Exercise II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Structure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Length frequencies</a:t>
            </a:r>
          </a:p>
          <a:p>
            <a:endParaRPr lang="en-US" dirty="0"/>
          </a:p>
          <a:p>
            <a:r>
              <a:rPr lang="en-US" dirty="0" smtClean="0"/>
              <a:t>Proportional Size Distribution (PSD)</a:t>
            </a:r>
          </a:p>
          <a:p>
            <a:pPr lvl="1"/>
            <a:r>
              <a:rPr lang="en-US" dirty="0" smtClean="0"/>
              <a:t>was “Proportional Stock Density”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Proportional Size Distribution (PSD-X)</a:t>
            </a:r>
          </a:p>
          <a:p>
            <a:pPr lvl="1"/>
            <a:r>
              <a:rPr lang="en-US" dirty="0" smtClean="0"/>
              <a:t>was “Relative Stock Density”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3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" y="0"/>
            <a:ext cx="9012237" cy="868362"/>
          </a:xfrm>
        </p:spPr>
        <p:txBody>
          <a:bodyPr/>
          <a:lstStyle/>
          <a:p>
            <a:r>
              <a:rPr lang="en-US" dirty="0" smtClean="0"/>
              <a:t>Length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2133600"/>
          </a:xfrm>
        </p:spPr>
        <p:txBody>
          <a:bodyPr/>
          <a:lstStyle/>
          <a:p>
            <a:r>
              <a:rPr lang="en-US" dirty="0" smtClean="0"/>
              <a:t>Use “common” breaks depending on fish size and sample size</a:t>
            </a:r>
          </a:p>
          <a:p>
            <a:pPr lvl="2"/>
            <a:r>
              <a:rPr lang="en-US" dirty="0" smtClean="0"/>
              <a:t>2, 5, 10, or 25 mm</a:t>
            </a:r>
          </a:p>
          <a:p>
            <a:pPr lvl="2"/>
            <a:r>
              <a:rPr lang="en-US" dirty="0" smtClean="0"/>
              <a:t>0.1, 0.25,0.5,or 1 in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514600"/>
            <a:ext cx="4414166" cy="4397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2348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Size Structure Concept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486443" name="Group 486442"/>
          <p:cNvGrpSpPr/>
          <p:nvPr/>
        </p:nvGrpSpPr>
        <p:grpSpPr>
          <a:xfrm>
            <a:off x="152400" y="2573619"/>
            <a:ext cx="4887908" cy="4131981"/>
            <a:chOff x="969162" y="2355359"/>
            <a:chExt cx="4887908" cy="4131981"/>
          </a:xfrm>
        </p:grpSpPr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502449" y="5844304"/>
              <a:ext cx="423591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502449" y="5844304"/>
              <a:ext cx="0" cy="42533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557982" y="5844304"/>
              <a:ext cx="0" cy="42533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619875" y="5844304"/>
              <a:ext cx="0" cy="42533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4675408" y="5844304"/>
              <a:ext cx="0" cy="42533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5738361" y="5844304"/>
              <a:ext cx="0" cy="42533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415548" y="5904351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420212" y="5904351"/>
              <a:ext cx="256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482104" y="5904351"/>
              <a:ext cx="256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537638" y="5904351"/>
              <a:ext cx="256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5600590" y="5904351"/>
              <a:ext cx="256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25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1502449" y="2355359"/>
              <a:ext cx="0" cy="3488946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>
              <a:off x="1466417" y="5844304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1466417" y="5147516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1466417" y="4451978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1466417" y="3755191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H="1">
              <a:off x="1466417" y="3050896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1466417" y="2355359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1" name="Rectangle 31"/>
            <p:cNvSpPr>
              <a:spLocks noChangeArrowheads="1"/>
            </p:cNvSpPr>
            <p:nvPr/>
          </p:nvSpPr>
          <p:spPr bwMode="auto">
            <a:xfrm>
              <a:off x="3310421" y="6179563"/>
              <a:ext cx="7838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Length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6403" name="Rectangle 32"/>
            <p:cNvSpPr>
              <a:spLocks noChangeArrowheads="1"/>
            </p:cNvSpPr>
            <p:nvPr/>
          </p:nvSpPr>
          <p:spPr bwMode="auto">
            <a:xfrm rot="16200000">
              <a:off x="517116" y="3945318"/>
              <a:ext cx="12118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Frequency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6404" name="Rectangle 33"/>
            <p:cNvSpPr>
              <a:spLocks noChangeArrowheads="1"/>
            </p:cNvSpPr>
            <p:nvPr/>
          </p:nvSpPr>
          <p:spPr bwMode="auto">
            <a:xfrm>
              <a:off x="1604187" y="5809277"/>
              <a:ext cx="210895" cy="35027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5" name="Rectangle 34"/>
            <p:cNvSpPr>
              <a:spLocks noChangeArrowheads="1"/>
            </p:cNvSpPr>
            <p:nvPr/>
          </p:nvSpPr>
          <p:spPr bwMode="auto">
            <a:xfrm>
              <a:off x="1604187" y="5809277"/>
              <a:ext cx="210895" cy="35027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6" name="Rectangle 35"/>
            <p:cNvSpPr>
              <a:spLocks noChangeArrowheads="1"/>
            </p:cNvSpPr>
            <p:nvPr/>
          </p:nvSpPr>
          <p:spPr bwMode="auto">
            <a:xfrm>
              <a:off x="1815082" y="5671671"/>
              <a:ext cx="211955" cy="17263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7" name="Rectangle 36"/>
            <p:cNvSpPr>
              <a:spLocks noChangeArrowheads="1"/>
            </p:cNvSpPr>
            <p:nvPr/>
          </p:nvSpPr>
          <p:spPr bwMode="auto">
            <a:xfrm>
              <a:off x="1815082" y="5671671"/>
              <a:ext cx="211955" cy="172633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8" name="Rectangle 37"/>
            <p:cNvSpPr>
              <a:spLocks noChangeArrowheads="1"/>
            </p:cNvSpPr>
            <p:nvPr/>
          </p:nvSpPr>
          <p:spPr bwMode="auto">
            <a:xfrm>
              <a:off x="2027037" y="5078713"/>
              <a:ext cx="218313" cy="765591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9" name="Rectangle 38"/>
            <p:cNvSpPr>
              <a:spLocks noChangeArrowheads="1"/>
            </p:cNvSpPr>
            <p:nvPr/>
          </p:nvSpPr>
          <p:spPr bwMode="auto">
            <a:xfrm>
              <a:off x="2027037" y="5078713"/>
              <a:ext cx="218313" cy="765591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0" name="Rectangle 39"/>
            <p:cNvSpPr>
              <a:spLocks noChangeArrowheads="1"/>
            </p:cNvSpPr>
            <p:nvPr/>
          </p:nvSpPr>
          <p:spPr bwMode="auto">
            <a:xfrm>
              <a:off x="2245350" y="3755191"/>
              <a:ext cx="210895" cy="208911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1" name="Rectangle 40"/>
            <p:cNvSpPr>
              <a:spLocks noChangeArrowheads="1"/>
            </p:cNvSpPr>
            <p:nvPr/>
          </p:nvSpPr>
          <p:spPr bwMode="auto">
            <a:xfrm>
              <a:off x="2245350" y="3755191"/>
              <a:ext cx="210895" cy="208911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2" name="Rectangle 41"/>
            <p:cNvSpPr>
              <a:spLocks noChangeArrowheads="1"/>
            </p:cNvSpPr>
            <p:nvPr/>
          </p:nvSpPr>
          <p:spPr bwMode="auto">
            <a:xfrm>
              <a:off x="2456244" y="2355359"/>
              <a:ext cx="210895" cy="3488946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3" name="Rectangle 42"/>
            <p:cNvSpPr>
              <a:spLocks noChangeArrowheads="1"/>
            </p:cNvSpPr>
            <p:nvPr/>
          </p:nvSpPr>
          <p:spPr bwMode="auto">
            <a:xfrm>
              <a:off x="2456244" y="2355359"/>
              <a:ext cx="210895" cy="3488946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4" name="Rectangle 43"/>
            <p:cNvSpPr>
              <a:spLocks noChangeArrowheads="1"/>
            </p:cNvSpPr>
            <p:nvPr/>
          </p:nvSpPr>
          <p:spPr bwMode="auto">
            <a:xfrm>
              <a:off x="2667139" y="2706881"/>
              <a:ext cx="210895" cy="313742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5" name="Rectangle 44"/>
            <p:cNvSpPr>
              <a:spLocks noChangeArrowheads="1"/>
            </p:cNvSpPr>
            <p:nvPr/>
          </p:nvSpPr>
          <p:spPr bwMode="auto">
            <a:xfrm>
              <a:off x="2667139" y="2706881"/>
              <a:ext cx="210895" cy="313742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6" name="Rectangle 45"/>
            <p:cNvSpPr>
              <a:spLocks noChangeArrowheads="1"/>
            </p:cNvSpPr>
            <p:nvPr/>
          </p:nvSpPr>
          <p:spPr bwMode="auto">
            <a:xfrm>
              <a:off x="2878034" y="3755191"/>
              <a:ext cx="210895" cy="208911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7" name="Rectangle 46"/>
            <p:cNvSpPr>
              <a:spLocks noChangeArrowheads="1"/>
            </p:cNvSpPr>
            <p:nvPr/>
          </p:nvSpPr>
          <p:spPr bwMode="auto">
            <a:xfrm>
              <a:off x="2878034" y="3755191"/>
              <a:ext cx="210895" cy="208911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8" name="Rectangle 47"/>
            <p:cNvSpPr>
              <a:spLocks noChangeArrowheads="1"/>
            </p:cNvSpPr>
            <p:nvPr/>
          </p:nvSpPr>
          <p:spPr bwMode="auto">
            <a:xfrm>
              <a:off x="3088929" y="4623361"/>
              <a:ext cx="210895" cy="122094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9" name="Rectangle 48"/>
            <p:cNvSpPr>
              <a:spLocks noChangeArrowheads="1"/>
            </p:cNvSpPr>
            <p:nvPr/>
          </p:nvSpPr>
          <p:spPr bwMode="auto">
            <a:xfrm>
              <a:off x="3088929" y="4623361"/>
              <a:ext cx="210895" cy="1220943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0" name="Rectangle 49"/>
            <p:cNvSpPr>
              <a:spLocks noChangeArrowheads="1"/>
            </p:cNvSpPr>
            <p:nvPr/>
          </p:nvSpPr>
          <p:spPr bwMode="auto">
            <a:xfrm>
              <a:off x="3299823" y="5388953"/>
              <a:ext cx="210895" cy="455352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1" name="Rectangle 50"/>
            <p:cNvSpPr>
              <a:spLocks noChangeArrowheads="1"/>
            </p:cNvSpPr>
            <p:nvPr/>
          </p:nvSpPr>
          <p:spPr bwMode="auto">
            <a:xfrm>
              <a:off x="3299823" y="5388953"/>
              <a:ext cx="210895" cy="455352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2" name="Rectangle 51"/>
            <p:cNvSpPr>
              <a:spLocks noChangeArrowheads="1"/>
            </p:cNvSpPr>
            <p:nvPr/>
          </p:nvSpPr>
          <p:spPr bwMode="auto">
            <a:xfrm>
              <a:off x="3510718" y="5569092"/>
              <a:ext cx="211955" cy="27521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3" name="Rectangle 52"/>
            <p:cNvSpPr>
              <a:spLocks noChangeArrowheads="1"/>
            </p:cNvSpPr>
            <p:nvPr/>
          </p:nvSpPr>
          <p:spPr bwMode="auto">
            <a:xfrm>
              <a:off x="3510718" y="5569092"/>
              <a:ext cx="211955" cy="275213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4" name="Rectangle 53"/>
            <p:cNvSpPr>
              <a:spLocks noChangeArrowheads="1"/>
            </p:cNvSpPr>
            <p:nvPr/>
          </p:nvSpPr>
          <p:spPr bwMode="auto">
            <a:xfrm>
              <a:off x="3722673" y="5671671"/>
              <a:ext cx="210895" cy="17263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5" name="Rectangle 54"/>
            <p:cNvSpPr>
              <a:spLocks noChangeArrowheads="1"/>
            </p:cNvSpPr>
            <p:nvPr/>
          </p:nvSpPr>
          <p:spPr bwMode="auto">
            <a:xfrm>
              <a:off x="3722673" y="5671671"/>
              <a:ext cx="210895" cy="172633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6" name="Rectangle 55"/>
            <p:cNvSpPr>
              <a:spLocks noChangeArrowheads="1"/>
            </p:cNvSpPr>
            <p:nvPr/>
          </p:nvSpPr>
          <p:spPr bwMode="auto">
            <a:xfrm>
              <a:off x="3933567" y="5740474"/>
              <a:ext cx="218313" cy="103831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7" name="Rectangle 56"/>
            <p:cNvSpPr>
              <a:spLocks noChangeArrowheads="1"/>
            </p:cNvSpPr>
            <p:nvPr/>
          </p:nvSpPr>
          <p:spPr bwMode="auto">
            <a:xfrm>
              <a:off x="3933567" y="5740474"/>
              <a:ext cx="218313" cy="103831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8" name="Rectangle 57"/>
            <p:cNvSpPr>
              <a:spLocks noChangeArrowheads="1"/>
            </p:cNvSpPr>
            <p:nvPr/>
          </p:nvSpPr>
          <p:spPr bwMode="auto">
            <a:xfrm>
              <a:off x="4151881" y="5775501"/>
              <a:ext cx="210895" cy="6880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9" name="Rectangle 58"/>
            <p:cNvSpPr>
              <a:spLocks noChangeArrowheads="1"/>
            </p:cNvSpPr>
            <p:nvPr/>
          </p:nvSpPr>
          <p:spPr bwMode="auto">
            <a:xfrm>
              <a:off x="4151881" y="5775501"/>
              <a:ext cx="210895" cy="6880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0" name="Rectangle 59"/>
            <p:cNvSpPr>
              <a:spLocks noChangeArrowheads="1"/>
            </p:cNvSpPr>
            <p:nvPr/>
          </p:nvSpPr>
          <p:spPr bwMode="auto">
            <a:xfrm>
              <a:off x="4362776" y="5809277"/>
              <a:ext cx="210895" cy="35027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1" name="Rectangle 60"/>
            <p:cNvSpPr>
              <a:spLocks noChangeArrowheads="1"/>
            </p:cNvSpPr>
            <p:nvPr/>
          </p:nvSpPr>
          <p:spPr bwMode="auto">
            <a:xfrm>
              <a:off x="4362776" y="5809277"/>
              <a:ext cx="210895" cy="35027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2" name="Rectangle 61"/>
            <p:cNvSpPr>
              <a:spLocks noChangeArrowheads="1"/>
            </p:cNvSpPr>
            <p:nvPr/>
          </p:nvSpPr>
          <p:spPr bwMode="auto">
            <a:xfrm>
              <a:off x="4573670" y="5826791"/>
              <a:ext cx="210895" cy="1751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3" name="Rectangle 62"/>
            <p:cNvSpPr>
              <a:spLocks noChangeArrowheads="1"/>
            </p:cNvSpPr>
            <p:nvPr/>
          </p:nvSpPr>
          <p:spPr bwMode="auto">
            <a:xfrm>
              <a:off x="4573670" y="5826791"/>
              <a:ext cx="210895" cy="1751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4" name="Rectangle 63"/>
            <p:cNvSpPr>
              <a:spLocks noChangeArrowheads="1"/>
            </p:cNvSpPr>
            <p:nvPr/>
          </p:nvSpPr>
          <p:spPr bwMode="auto">
            <a:xfrm>
              <a:off x="4784565" y="5835547"/>
              <a:ext cx="210895" cy="8757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5" name="Rectangle 64"/>
            <p:cNvSpPr>
              <a:spLocks noChangeArrowheads="1"/>
            </p:cNvSpPr>
            <p:nvPr/>
          </p:nvSpPr>
          <p:spPr bwMode="auto">
            <a:xfrm>
              <a:off x="4784565" y="5835547"/>
              <a:ext cx="210895" cy="8757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6" name="Text Box 4"/>
          <p:cNvSpPr txBox="1">
            <a:spLocks noChangeArrowheads="1"/>
          </p:cNvSpPr>
          <p:nvPr/>
        </p:nvSpPr>
        <p:spPr bwMode="auto">
          <a:xfrm>
            <a:off x="990600" y="4357688"/>
            <a:ext cx="1531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CC0000"/>
                </a:solidFill>
              </a:rPr>
              <a:t>Recruitment</a:t>
            </a:r>
          </a:p>
        </p:txBody>
      </p:sp>
      <p:sp>
        <p:nvSpPr>
          <p:cNvPr id="77" name="Line 5"/>
          <p:cNvSpPr>
            <a:spLocks noChangeShapeType="1"/>
          </p:cNvSpPr>
          <p:nvPr/>
        </p:nvSpPr>
        <p:spPr bwMode="auto">
          <a:xfrm flipV="1">
            <a:off x="1752600" y="3581400"/>
            <a:ext cx="0" cy="7620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Text Box 6"/>
          <p:cNvSpPr txBox="1">
            <a:spLocks noChangeArrowheads="1"/>
          </p:cNvSpPr>
          <p:nvPr/>
        </p:nvSpPr>
        <p:spPr bwMode="auto">
          <a:xfrm>
            <a:off x="755650" y="4967288"/>
            <a:ext cx="9925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0000"/>
                </a:solidFill>
              </a:rPr>
              <a:t>Growth</a:t>
            </a:r>
          </a:p>
        </p:txBody>
      </p:sp>
      <p:sp>
        <p:nvSpPr>
          <p:cNvPr id="79" name="Line 7"/>
          <p:cNvSpPr>
            <a:spLocks noChangeShapeType="1"/>
          </p:cNvSpPr>
          <p:nvPr/>
        </p:nvSpPr>
        <p:spPr bwMode="auto">
          <a:xfrm>
            <a:off x="1676400" y="5181600"/>
            <a:ext cx="8382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" name="Text Box 8"/>
          <p:cNvSpPr txBox="1">
            <a:spLocks noChangeArrowheads="1"/>
          </p:cNvSpPr>
          <p:nvPr/>
        </p:nvSpPr>
        <p:spPr bwMode="auto">
          <a:xfrm>
            <a:off x="2962275" y="5181600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C0000"/>
                </a:solidFill>
              </a:rPr>
              <a:t>Fishing Mortality</a:t>
            </a:r>
          </a:p>
        </p:txBody>
      </p:sp>
      <p:sp>
        <p:nvSpPr>
          <p:cNvPr id="81" name="Line 9"/>
          <p:cNvSpPr>
            <a:spLocks noChangeShapeType="1"/>
          </p:cNvSpPr>
          <p:nvPr/>
        </p:nvSpPr>
        <p:spPr bwMode="auto">
          <a:xfrm flipH="1">
            <a:off x="2514600" y="5365776"/>
            <a:ext cx="496758" cy="196824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Text Box 14"/>
          <p:cNvSpPr txBox="1">
            <a:spLocks noChangeArrowheads="1"/>
          </p:cNvSpPr>
          <p:nvPr/>
        </p:nvSpPr>
        <p:spPr bwMode="auto">
          <a:xfrm>
            <a:off x="1143000" y="2249269"/>
            <a:ext cx="11584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CC0000"/>
                </a:solidFill>
              </a:rPr>
              <a:t>Natural Mortality</a:t>
            </a:r>
          </a:p>
        </p:txBody>
      </p:sp>
      <p:sp>
        <p:nvSpPr>
          <p:cNvPr id="83" name="Line 15"/>
          <p:cNvSpPr>
            <a:spLocks noChangeShapeType="1"/>
          </p:cNvSpPr>
          <p:nvPr/>
        </p:nvSpPr>
        <p:spPr bwMode="auto">
          <a:xfrm flipH="1">
            <a:off x="1752600" y="2895600"/>
            <a:ext cx="0" cy="6858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" name="Rectangle 10"/>
          <p:cNvSpPr>
            <a:spLocks noChangeArrowheads="1"/>
          </p:cNvSpPr>
          <p:nvPr/>
        </p:nvSpPr>
        <p:spPr bwMode="auto">
          <a:xfrm>
            <a:off x="609600" y="990600"/>
            <a:ext cx="6705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Recruitment</a:t>
            </a:r>
            <a:r>
              <a:rPr lang="en-US" sz="2000" b="0" dirty="0"/>
              <a:t> </a:t>
            </a:r>
            <a:r>
              <a:rPr lang="en-US" sz="2000" b="0" dirty="0" smtClean="0"/>
              <a:t>controls </a:t>
            </a:r>
            <a:r>
              <a:rPr lang="en-US" sz="2000" b="0" dirty="0"/>
              <a:t>… </a:t>
            </a:r>
            <a:r>
              <a:rPr lang="en-US" sz="2000" b="0" dirty="0" smtClean="0"/>
              <a:t>numbers in smaller length bins</a:t>
            </a:r>
            <a:r>
              <a:rPr lang="en-US" sz="2000" b="0" dirty="0"/>
              <a:t>.</a:t>
            </a:r>
          </a:p>
        </p:txBody>
      </p:sp>
      <p:sp>
        <p:nvSpPr>
          <p:cNvPr id="85" name="Rectangle 11"/>
          <p:cNvSpPr>
            <a:spLocks noChangeArrowheads="1"/>
          </p:cNvSpPr>
          <p:nvPr/>
        </p:nvSpPr>
        <p:spPr bwMode="auto">
          <a:xfrm>
            <a:off x="990600" y="1390710"/>
            <a:ext cx="6477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Growth</a:t>
            </a:r>
            <a:r>
              <a:rPr lang="en-US" sz="2000" b="0" dirty="0"/>
              <a:t> </a:t>
            </a:r>
            <a:r>
              <a:rPr lang="en-US" sz="2000" b="0" dirty="0" smtClean="0"/>
              <a:t>controls </a:t>
            </a:r>
            <a:r>
              <a:rPr lang="en-US" sz="2000" b="0" dirty="0"/>
              <a:t>… fish </a:t>
            </a:r>
            <a:r>
              <a:rPr lang="en-US" sz="2000" b="0" dirty="0" smtClean="0"/>
              <a:t>“moving” </a:t>
            </a:r>
            <a:r>
              <a:rPr lang="en-US" sz="2000" b="0" dirty="0"/>
              <a:t>into </a:t>
            </a:r>
            <a:r>
              <a:rPr lang="en-US" sz="2000" b="0" dirty="0" smtClean="0"/>
              <a:t>larger length bins.</a:t>
            </a:r>
            <a:endParaRPr lang="en-US" sz="2000" b="0" dirty="0"/>
          </a:p>
        </p:txBody>
      </p:sp>
      <p:sp>
        <p:nvSpPr>
          <p:cNvPr id="86" name="Rectangle 12"/>
          <p:cNvSpPr>
            <a:spLocks noChangeArrowheads="1"/>
          </p:cNvSpPr>
          <p:nvPr/>
        </p:nvSpPr>
        <p:spPr bwMode="auto">
          <a:xfrm>
            <a:off x="1428589" y="1793995"/>
            <a:ext cx="77154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Fishing mortality </a:t>
            </a:r>
            <a:r>
              <a:rPr lang="en-US" sz="2000" b="0" dirty="0"/>
              <a:t>controls … fish removal from </a:t>
            </a:r>
            <a:r>
              <a:rPr lang="en-US" sz="2000" b="0" dirty="0" smtClean="0"/>
              <a:t>larger </a:t>
            </a:r>
            <a:r>
              <a:rPr lang="en-US" sz="2000" b="0" dirty="0"/>
              <a:t>length </a:t>
            </a:r>
            <a:r>
              <a:rPr lang="en-US" sz="2000" b="0" dirty="0" smtClean="0"/>
              <a:t>bins</a:t>
            </a:r>
            <a:r>
              <a:rPr lang="en-US" sz="2000" b="0" dirty="0"/>
              <a:t>.</a:t>
            </a:r>
          </a:p>
        </p:txBody>
      </p:sp>
      <p:sp>
        <p:nvSpPr>
          <p:cNvPr id="87" name="Rectangle 13"/>
          <p:cNvSpPr>
            <a:spLocks noChangeArrowheads="1"/>
          </p:cNvSpPr>
          <p:nvPr/>
        </p:nvSpPr>
        <p:spPr bwMode="auto">
          <a:xfrm>
            <a:off x="2333624" y="2194105"/>
            <a:ext cx="6657975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/>
              <a:t>Natural mortality</a:t>
            </a:r>
            <a:r>
              <a:rPr lang="en-US" sz="2000" b="0" dirty="0"/>
              <a:t> controls … </a:t>
            </a:r>
            <a:endParaRPr lang="en-US" sz="2000" b="0" dirty="0" smtClean="0"/>
          </a:p>
          <a:p>
            <a:pPr>
              <a:spcBef>
                <a:spcPct val="20000"/>
              </a:spcBef>
              <a:tabLst>
                <a:tab pos="228600" algn="l"/>
              </a:tabLst>
            </a:pPr>
            <a:r>
              <a:rPr lang="en-US" sz="2000" b="0" dirty="0" smtClean="0"/>
              <a:t>	fish </a:t>
            </a:r>
            <a:r>
              <a:rPr lang="en-US" sz="2000" b="0" dirty="0"/>
              <a:t>removal from </a:t>
            </a:r>
            <a:r>
              <a:rPr lang="en-US" sz="2000" b="0" dirty="0" smtClean="0"/>
              <a:t>smaller </a:t>
            </a:r>
            <a:r>
              <a:rPr lang="en-US" sz="2000" b="0" dirty="0"/>
              <a:t>length </a:t>
            </a:r>
            <a:r>
              <a:rPr lang="en-US" sz="2000" b="0" dirty="0" smtClean="0"/>
              <a:t>bins</a:t>
            </a:r>
          </a:p>
          <a:p>
            <a:pPr>
              <a:spcBef>
                <a:spcPct val="20000"/>
              </a:spcBef>
              <a:tabLst>
                <a:tab pos="228600" algn="l"/>
              </a:tabLst>
            </a:pPr>
            <a:r>
              <a:rPr lang="en-US" sz="2000" b="0" dirty="0" smtClean="0"/>
              <a:t>	and, </a:t>
            </a:r>
            <a:r>
              <a:rPr lang="en-US" sz="2000" b="0" i="1" dirty="0" smtClean="0"/>
              <a:t>without compensatory mortality</a:t>
            </a:r>
            <a:r>
              <a:rPr lang="en-US" sz="2000" b="0" dirty="0" smtClean="0"/>
              <a:t>, larger length bins.</a:t>
            </a:r>
            <a:endParaRPr lang="en-US" sz="2000" b="0" dirty="0"/>
          </a:p>
        </p:txBody>
      </p:sp>
      <p:sp>
        <p:nvSpPr>
          <p:cNvPr id="486444" name="TextBox 486443"/>
          <p:cNvSpPr txBox="1"/>
          <p:nvPr/>
        </p:nvSpPr>
        <p:spPr>
          <a:xfrm>
            <a:off x="5105400" y="3723144"/>
            <a:ext cx="3886200" cy="2246769"/>
          </a:xfrm>
          <a:prstGeom prst="rect">
            <a:avLst/>
          </a:prstGeom>
          <a:solidFill>
            <a:srgbClr val="FFE269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Thus, size structure analysis provides insight on many aspects of population dynamics!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9" name="Text Box 14"/>
          <p:cNvSpPr txBox="1">
            <a:spLocks noChangeArrowheads="1"/>
          </p:cNvSpPr>
          <p:nvPr/>
        </p:nvSpPr>
        <p:spPr bwMode="auto">
          <a:xfrm>
            <a:off x="2346786" y="3544669"/>
            <a:ext cx="11584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CC0000"/>
                </a:solidFill>
              </a:rPr>
              <a:t>Natural Mortality</a:t>
            </a:r>
          </a:p>
        </p:txBody>
      </p:sp>
      <p:sp>
        <p:nvSpPr>
          <p:cNvPr id="90" name="Line 15"/>
          <p:cNvSpPr>
            <a:spLocks noChangeShapeType="1"/>
          </p:cNvSpPr>
          <p:nvPr/>
        </p:nvSpPr>
        <p:spPr bwMode="auto">
          <a:xfrm flipH="1">
            <a:off x="2956386" y="4191000"/>
            <a:ext cx="0" cy="6858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9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48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p" autoUpdateAnimBg="0"/>
      <p:bldP spid="77" grpId="0" animBg="1"/>
      <p:bldP spid="78" grpId="0" build="p" autoUpdateAnimBg="0"/>
      <p:bldP spid="79" grpId="0" animBg="1"/>
      <p:bldP spid="80" grpId="0" build="p" autoUpdateAnimBg="0"/>
      <p:bldP spid="81" grpId="0" animBg="1"/>
      <p:bldP spid="82" grpId="0" build="p" autoUpdateAnimBg="0"/>
      <p:bldP spid="83" grpId="0" animBg="1"/>
      <p:bldP spid="84" grpId="0"/>
      <p:bldP spid="84" grpId="1"/>
      <p:bldP spid="85" grpId="0"/>
      <p:bldP spid="85" grpId="1"/>
      <p:bldP spid="86" grpId="0"/>
      <p:bldP spid="86" grpId="1"/>
      <p:bldP spid="87" grpId="0"/>
      <p:bldP spid="87" grpId="1"/>
      <p:bldP spid="486444" grpId="0" animBg="1"/>
      <p:bldP spid="89" grpId="0" build="p" autoUpdateAnimBg="0"/>
      <p:bldP spid="9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Frequency --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242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45327"/>
            <a:ext cx="4191000" cy="5891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 bwMode="auto">
          <a:xfrm>
            <a:off x="2028525" y="990600"/>
            <a:ext cx="228600" cy="152400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5715000"/>
            <a:ext cx="3581399" cy="533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 smtClean="0"/>
              <a:t>From Stone and Lott.  2002</a:t>
            </a:r>
            <a:r>
              <a:rPr lang="en-US" sz="1200" i="1" dirty="0" smtClean="0"/>
              <a:t>. North American Journal of Fisheries Management 22:975–984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50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Frequency --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27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914400"/>
            <a:ext cx="7162800" cy="4524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7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5486400"/>
            <a:ext cx="7162800" cy="626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914401" y="6553200"/>
            <a:ext cx="6324599" cy="3048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 smtClean="0"/>
              <a:t>From </a:t>
            </a:r>
            <a:r>
              <a:rPr lang="en-US" sz="1200" dirty="0" err="1" smtClean="0"/>
              <a:t>Paukert</a:t>
            </a:r>
            <a:r>
              <a:rPr lang="en-US" sz="1200" dirty="0" smtClean="0"/>
              <a:t> and Willis.  2001</a:t>
            </a:r>
            <a:r>
              <a:rPr lang="en-US" sz="1200" i="1" dirty="0" smtClean="0"/>
              <a:t>. </a:t>
            </a:r>
            <a:r>
              <a:rPr lang="en-US" sz="1200" dirty="0" smtClean="0"/>
              <a:t>Fisheries Management and Ecology 8:533-542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8849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Frequency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724400"/>
          </a:xfrm>
        </p:spPr>
        <p:txBody>
          <a:bodyPr/>
          <a:lstStyle/>
          <a:p>
            <a:r>
              <a:rPr lang="en-US" dirty="0" smtClean="0"/>
              <a:t>Do Class Exercise I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6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Why fewer 6” than 10” fish?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486443" name="Group 486442"/>
          <p:cNvGrpSpPr/>
          <p:nvPr/>
        </p:nvGrpSpPr>
        <p:grpSpPr>
          <a:xfrm>
            <a:off x="152400" y="2573619"/>
            <a:ext cx="4887908" cy="4131981"/>
            <a:chOff x="969162" y="2355359"/>
            <a:chExt cx="4887908" cy="4131981"/>
          </a:xfrm>
        </p:grpSpPr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502449" y="5844304"/>
              <a:ext cx="423591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502449" y="5844304"/>
              <a:ext cx="0" cy="42533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557982" y="5844304"/>
              <a:ext cx="0" cy="42533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619875" y="5844304"/>
              <a:ext cx="0" cy="42533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4675408" y="5844304"/>
              <a:ext cx="0" cy="42533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5738361" y="5844304"/>
              <a:ext cx="0" cy="42533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415548" y="5904351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420212" y="5904351"/>
              <a:ext cx="256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482104" y="5904351"/>
              <a:ext cx="256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537638" y="5904351"/>
              <a:ext cx="256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5600590" y="5904351"/>
              <a:ext cx="256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25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1502449" y="2355359"/>
              <a:ext cx="0" cy="3488946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>
              <a:off x="1466417" y="5844304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1466417" y="5147516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1466417" y="4451978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1466417" y="3755191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H="1">
              <a:off x="1466417" y="3050896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1466417" y="2355359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1" name="Rectangle 31"/>
            <p:cNvSpPr>
              <a:spLocks noChangeArrowheads="1"/>
            </p:cNvSpPr>
            <p:nvPr/>
          </p:nvSpPr>
          <p:spPr bwMode="auto">
            <a:xfrm>
              <a:off x="3310421" y="6179563"/>
              <a:ext cx="7838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Length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6403" name="Rectangle 32"/>
            <p:cNvSpPr>
              <a:spLocks noChangeArrowheads="1"/>
            </p:cNvSpPr>
            <p:nvPr/>
          </p:nvSpPr>
          <p:spPr bwMode="auto">
            <a:xfrm rot="16200000">
              <a:off x="517116" y="3945318"/>
              <a:ext cx="12118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Frequency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6404" name="Rectangle 33"/>
            <p:cNvSpPr>
              <a:spLocks noChangeArrowheads="1"/>
            </p:cNvSpPr>
            <p:nvPr/>
          </p:nvSpPr>
          <p:spPr bwMode="auto">
            <a:xfrm>
              <a:off x="1604187" y="5809277"/>
              <a:ext cx="210895" cy="35027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5" name="Rectangle 34"/>
            <p:cNvSpPr>
              <a:spLocks noChangeArrowheads="1"/>
            </p:cNvSpPr>
            <p:nvPr/>
          </p:nvSpPr>
          <p:spPr bwMode="auto">
            <a:xfrm>
              <a:off x="1604187" y="5809277"/>
              <a:ext cx="210895" cy="35027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6" name="Rectangle 35"/>
            <p:cNvSpPr>
              <a:spLocks noChangeArrowheads="1"/>
            </p:cNvSpPr>
            <p:nvPr/>
          </p:nvSpPr>
          <p:spPr bwMode="auto">
            <a:xfrm>
              <a:off x="1815082" y="5671671"/>
              <a:ext cx="211955" cy="17263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7" name="Rectangle 36"/>
            <p:cNvSpPr>
              <a:spLocks noChangeArrowheads="1"/>
            </p:cNvSpPr>
            <p:nvPr/>
          </p:nvSpPr>
          <p:spPr bwMode="auto">
            <a:xfrm>
              <a:off x="1815082" y="5671671"/>
              <a:ext cx="211955" cy="172633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8" name="Rectangle 37"/>
            <p:cNvSpPr>
              <a:spLocks noChangeArrowheads="1"/>
            </p:cNvSpPr>
            <p:nvPr/>
          </p:nvSpPr>
          <p:spPr bwMode="auto">
            <a:xfrm>
              <a:off x="2027037" y="5078713"/>
              <a:ext cx="218313" cy="765591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9" name="Rectangle 38"/>
            <p:cNvSpPr>
              <a:spLocks noChangeArrowheads="1"/>
            </p:cNvSpPr>
            <p:nvPr/>
          </p:nvSpPr>
          <p:spPr bwMode="auto">
            <a:xfrm>
              <a:off x="2027037" y="5078713"/>
              <a:ext cx="218313" cy="765591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0" name="Rectangle 39"/>
            <p:cNvSpPr>
              <a:spLocks noChangeArrowheads="1"/>
            </p:cNvSpPr>
            <p:nvPr/>
          </p:nvSpPr>
          <p:spPr bwMode="auto">
            <a:xfrm>
              <a:off x="2245350" y="3755191"/>
              <a:ext cx="210895" cy="208911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1" name="Rectangle 40"/>
            <p:cNvSpPr>
              <a:spLocks noChangeArrowheads="1"/>
            </p:cNvSpPr>
            <p:nvPr/>
          </p:nvSpPr>
          <p:spPr bwMode="auto">
            <a:xfrm>
              <a:off x="2245350" y="3755191"/>
              <a:ext cx="210895" cy="208911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2" name="Rectangle 41"/>
            <p:cNvSpPr>
              <a:spLocks noChangeArrowheads="1"/>
            </p:cNvSpPr>
            <p:nvPr/>
          </p:nvSpPr>
          <p:spPr bwMode="auto">
            <a:xfrm>
              <a:off x="2456244" y="2355359"/>
              <a:ext cx="210895" cy="3488946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3" name="Rectangle 42"/>
            <p:cNvSpPr>
              <a:spLocks noChangeArrowheads="1"/>
            </p:cNvSpPr>
            <p:nvPr/>
          </p:nvSpPr>
          <p:spPr bwMode="auto">
            <a:xfrm>
              <a:off x="2456244" y="2355359"/>
              <a:ext cx="210895" cy="3488946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4" name="Rectangle 43"/>
            <p:cNvSpPr>
              <a:spLocks noChangeArrowheads="1"/>
            </p:cNvSpPr>
            <p:nvPr/>
          </p:nvSpPr>
          <p:spPr bwMode="auto">
            <a:xfrm>
              <a:off x="2667139" y="2706881"/>
              <a:ext cx="210895" cy="313742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5" name="Rectangle 44"/>
            <p:cNvSpPr>
              <a:spLocks noChangeArrowheads="1"/>
            </p:cNvSpPr>
            <p:nvPr/>
          </p:nvSpPr>
          <p:spPr bwMode="auto">
            <a:xfrm>
              <a:off x="2667139" y="2706881"/>
              <a:ext cx="210895" cy="313742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6" name="Rectangle 45"/>
            <p:cNvSpPr>
              <a:spLocks noChangeArrowheads="1"/>
            </p:cNvSpPr>
            <p:nvPr/>
          </p:nvSpPr>
          <p:spPr bwMode="auto">
            <a:xfrm>
              <a:off x="2878034" y="3755191"/>
              <a:ext cx="210895" cy="208911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7" name="Rectangle 46"/>
            <p:cNvSpPr>
              <a:spLocks noChangeArrowheads="1"/>
            </p:cNvSpPr>
            <p:nvPr/>
          </p:nvSpPr>
          <p:spPr bwMode="auto">
            <a:xfrm>
              <a:off x="2878034" y="3755191"/>
              <a:ext cx="210895" cy="208911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8" name="Rectangle 47"/>
            <p:cNvSpPr>
              <a:spLocks noChangeArrowheads="1"/>
            </p:cNvSpPr>
            <p:nvPr/>
          </p:nvSpPr>
          <p:spPr bwMode="auto">
            <a:xfrm>
              <a:off x="3088929" y="4623361"/>
              <a:ext cx="210895" cy="122094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9" name="Rectangle 48"/>
            <p:cNvSpPr>
              <a:spLocks noChangeArrowheads="1"/>
            </p:cNvSpPr>
            <p:nvPr/>
          </p:nvSpPr>
          <p:spPr bwMode="auto">
            <a:xfrm>
              <a:off x="3088929" y="4623361"/>
              <a:ext cx="210895" cy="1220943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0" name="Rectangle 49"/>
            <p:cNvSpPr>
              <a:spLocks noChangeArrowheads="1"/>
            </p:cNvSpPr>
            <p:nvPr/>
          </p:nvSpPr>
          <p:spPr bwMode="auto">
            <a:xfrm>
              <a:off x="3299823" y="5388953"/>
              <a:ext cx="210895" cy="455352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1" name="Rectangle 50"/>
            <p:cNvSpPr>
              <a:spLocks noChangeArrowheads="1"/>
            </p:cNvSpPr>
            <p:nvPr/>
          </p:nvSpPr>
          <p:spPr bwMode="auto">
            <a:xfrm>
              <a:off x="3299823" y="5388953"/>
              <a:ext cx="210895" cy="455352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2" name="Rectangle 51"/>
            <p:cNvSpPr>
              <a:spLocks noChangeArrowheads="1"/>
            </p:cNvSpPr>
            <p:nvPr/>
          </p:nvSpPr>
          <p:spPr bwMode="auto">
            <a:xfrm>
              <a:off x="3510718" y="5569092"/>
              <a:ext cx="211955" cy="27521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3" name="Rectangle 52"/>
            <p:cNvSpPr>
              <a:spLocks noChangeArrowheads="1"/>
            </p:cNvSpPr>
            <p:nvPr/>
          </p:nvSpPr>
          <p:spPr bwMode="auto">
            <a:xfrm>
              <a:off x="3510718" y="5569092"/>
              <a:ext cx="211955" cy="275213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4" name="Rectangle 53"/>
            <p:cNvSpPr>
              <a:spLocks noChangeArrowheads="1"/>
            </p:cNvSpPr>
            <p:nvPr/>
          </p:nvSpPr>
          <p:spPr bwMode="auto">
            <a:xfrm>
              <a:off x="3722673" y="5671671"/>
              <a:ext cx="210895" cy="17263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5" name="Rectangle 54"/>
            <p:cNvSpPr>
              <a:spLocks noChangeArrowheads="1"/>
            </p:cNvSpPr>
            <p:nvPr/>
          </p:nvSpPr>
          <p:spPr bwMode="auto">
            <a:xfrm>
              <a:off x="3722673" y="5671671"/>
              <a:ext cx="210895" cy="172633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6" name="Rectangle 55"/>
            <p:cNvSpPr>
              <a:spLocks noChangeArrowheads="1"/>
            </p:cNvSpPr>
            <p:nvPr/>
          </p:nvSpPr>
          <p:spPr bwMode="auto">
            <a:xfrm>
              <a:off x="3933567" y="5740474"/>
              <a:ext cx="218313" cy="103831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7" name="Rectangle 56"/>
            <p:cNvSpPr>
              <a:spLocks noChangeArrowheads="1"/>
            </p:cNvSpPr>
            <p:nvPr/>
          </p:nvSpPr>
          <p:spPr bwMode="auto">
            <a:xfrm>
              <a:off x="3933567" y="5740474"/>
              <a:ext cx="218313" cy="103831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8" name="Rectangle 57"/>
            <p:cNvSpPr>
              <a:spLocks noChangeArrowheads="1"/>
            </p:cNvSpPr>
            <p:nvPr/>
          </p:nvSpPr>
          <p:spPr bwMode="auto">
            <a:xfrm>
              <a:off x="4151881" y="5775501"/>
              <a:ext cx="210895" cy="6880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9" name="Rectangle 58"/>
            <p:cNvSpPr>
              <a:spLocks noChangeArrowheads="1"/>
            </p:cNvSpPr>
            <p:nvPr/>
          </p:nvSpPr>
          <p:spPr bwMode="auto">
            <a:xfrm>
              <a:off x="4151881" y="5775501"/>
              <a:ext cx="210895" cy="6880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0" name="Rectangle 59"/>
            <p:cNvSpPr>
              <a:spLocks noChangeArrowheads="1"/>
            </p:cNvSpPr>
            <p:nvPr/>
          </p:nvSpPr>
          <p:spPr bwMode="auto">
            <a:xfrm>
              <a:off x="4362776" y="5809277"/>
              <a:ext cx="210895" cy="35027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1" name="Rectangle 60"/>
            <p:cNvSpPr>
              <a:spLocks noChangeArrowheads="1"/>
            </p:cNvSpPr>
            <p:nvPr/>
          </p:nvSpPr>
          <p:spPr bwMode="auto">
            <a:xfrm>
              <a:off x="4362776" y="5809277"/>
              <a:ext cx="210895" cy="35027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2" name="Rectangle 61"/>
            <p:cNvSpPr>
              <a:spLocks noChangeArrowheads="1"/>
            </p:cNvSpPr>
            <p:nvPr/>
          </p:nvSpPr>
          <p:spPr bwMode="auto">
            <a:xfrm>
              <a:off x="4573670" y="5826791"/>
              <a:ext cx="210895" cy="1751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3" name="Rectangle 62"/>
            <p:cNvSpPr>
              <a:spLocks noChangeArrowheads="1"/>
            </p:cNvSpPr>
            <p:nvPr/>
          </p:nvSpPr>
          <p:spPr bwMode="auto">
            <a:xfrm>
              <a:off x="4573670" y="5826791"/>
              <a:ext cx="210895" cy="1751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4" name="Rectangle 63"/>
            <p:cNvSpPr>
              <a:spLocks noChangeArrowheads="1"/>
            </p:cNvSpPr>
            <p:nvPr/>
          </p:nvSpPr>
          <p:spPr bwMode="auto">
            <a:xfrm>
              <a:off x="4784565" y="5835547"/>
              <a:ext cx="210895" cy="8757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5" name="Rectangle 64"/>
            <p:cNvSpPr>
              <a:spLocks noChangeArrowheads="1"/>
            </p:cNvSpPr>
            <p:nvPr/>
          </p:nvSpPr>
          <p:spPr bwMode="auto">
            <a:xfrm>
              <a:off x="4784565" y="5835547"/>
              <a:ext cx="210895" cy="8757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2811041" y="1986467"/>
            <a:ext cx="5830492" cy="1384995"/>
          </a:xfrm>
          <a:prstGeom prst="rect">
            <a:avLst/>
          </a:prstGeom>
          <a:solidFill>
            <a:srgbClr val="FFE269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Size structure summaries are heavily influenced by the relative selectivity of the gear used.</a:t>
            </a:r>
          </a:p>
        </p:txBody>
      </p:sp>
    </p:spTree>
    <p:extLst>
      <p:ext uri="{BB962C8B-B14F-4D97-AF65-F5344CB8AC3E}">
        <p14:creationId xmlns:p14="http://schemas.microsoft.com/office/powerpoint/2010/main" val="55004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198BF4-EFDE-4610-8A90-014D6DA224F1}" type="slidenum">
              <a:rPr lang="en-US"/>
              <a:pPr/>
              <a:t>9</a:t>
            </a:fld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122238"/>
            <a:ext cx="5421312" cy="868362"/>
          </a:xfrm>
        </p:spPr>
        <p:txBody>
          <a:bodyPr/>
          <a:lstStyle/>
          <a:p>
            <a:r>
              <a:rPr lang="en-US"/>
              <a:t>Gillnet -- Selectivity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152400" y="6142038"/>
            <a:ext cx="5029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dirty="0"/>
              <a:t>from Anderson, C.S. 1998.  Partitioning total size selectivity of gill nets for walleye (</a:t>
            </a:r>
            <a:r>
              <a:rPr lang="en-US" sz="1200" i="1" dirty="0" err="1"/>
              <a:t>Stizostedion</a:t>
            </a:r>
            <a:r>
              <a:rPr lang="en-US" sz="1200" i="1" dirty="0"/>
              <a:t> </a:t>
            </a:r>
            <a:r>
              <a:rPr lang="en-US" sz="1200" i="1" dirty="0" err="1"/>
              <a:t>vitreum</a:t>
            </a:r>
            <a:r>
              <a:rPr lang="en-US" sz="1200" dirty="0"/>
              <a:t>) into encounter, contact, and retention components. Can. J. Fish. </a:t>
            </a:r>
            <a:r>
              <a:rPr lang="en-US" sz="1200" dirty="0" err="1"/>
              <a:t>Aquat</a:t>
            </a:r>
            <a:r>
              <a:rPr lang="en-US" sz="1200" dirty="0"/>
              <a:t>. Sci. 55: 1854–1863.</a:t>
            </a:r>
          </a:p>
        </p:txBody>
      </p:sp>
      <p:pic>
        <p:nvPicPr>
          <p:cNvPr id="1065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09950" y="2686050"/>
            <a:ext cx="436245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50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09950" y="2914650"/>
            <a:ext cx="436245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50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95675" y="2933700"/>
            <a:ext cx="42005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505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2590800"/>
            <a:ext cx="5334000" cy="354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4419600" cy="3276600"/>
          </a:xfrm>
        </p:spPr>
        <p:txBody>
          <a:bodyPr/>
          <a:lstStyle/>
          <a:p>
            <a:r>
              <a:rPr lang="en-US"/>
              <a:t>Total selectivity is related to three parts of catch process</a:t>
            </a:r>
          </a:p>
          <a:p>
            <a:pPr lvl="1"/>
            <a:r>
              <a:rPr lang="en-US"/>
              <a:t>encounter</a:t>
            </a:r>
          </a:p>
          <a:p>
            <a:pPr lvl="1"/>
            <a:r>
              <a:rPr lang="en-US"/>
              <a:t>contact</a:t>
            </a:r>
          </a:p>
          <a:p>
            <a:pPr lvl="1"/>
            <a:r>
              <a:rPr lang="en-US"/>
              <a:t>retention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2000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2000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9764</TotalTime>
  <Words>322</Words>
  <Application>Microsoft Office PowerPoint</Application>
  <PresentationFormat>On-screen Show (4:3)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Default Design</vt:lpstr>
      <vt:lpstr>Size Structure Dynamics</vt:lpstr>
      <vt:lpstr>Size Structure Methods</vt:lpstr>
      <vt:lpstr>Length Frequency</vt:lpstr>
      <vt:lpstr> Size Structure Concept</vt:lpstr>
      <vt:lpstr>Length Frequency -- Example</vt:lpstr>
      <vt:lpstr>Length Frequency -- Example</vt:lpstr>
      <vt:lpstr>Length Frequency in R</vt:lpstr>
      <vt:lpstr>Why fewer 6” than 10” fish?</vt:lpstr>
      <vt:lpstr>Gillnet -- Selectivity</vt:lpstr>
      <vt:lpstr>Gear Selectivity</vt:lpstr>
    </vt:vector>
  </TitlesOfParts>
  <Company>Northland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232</cp:revision>
  <dcterms:created xsi:type="dcterms:W3CDTF">2005-12-26T20:44:58Z</dcterms:created>
  <dcterms:modified xsi:type="dcterms:W3CDTF">2021-12-26T21:36:34Z</dcterms:modified>
</cp:coreProperties>
</file>