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14" r:id="rId3"/>
    <p:sldId id="261" r:id="rId4"/>
    <p:sldId id="324" r:id="rId5"/>
    <p:sldId id="263" r:id="rId6"/>
    <p:sldId id="278" r:id="rId7"/>
    <p:sldId id="316" r:id="rId8"/>
    <p:sldId id="317" r:id="rId9"/>
    <p:sldId id="318" r:id="rId10"/>
    <p:sldId id="322" r:id="rId11"/>
    <p:sldId id="323" r:id="rId12"/>
    <p:sldId id="279" r:id="rId13"/>
    <p:sldId id="321" r:id="rId14"/>
    <p:sldId id="281" r:id="rId15"/>
  </p:sldIdLst>
  <p:sldSz cx="9144000" cy="6858000" type="screen4x3"/>
  <p:notesSz cx="6858000" cy="91900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9900"/>
    <a:srgbClr val="FFE269"/>
    <a:srgbClr val="C0C0C0"/>
    <a:srgbClr val="FFCC00"/>
    <a:srgbClr val="E2F7FE"/>
    <a:srgbClr val="FFFF66"/>
    <a:srgbClr val="CC0000"/>
    <a:srgbClr val="008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953" autoAdjust="0"/>
  </p:normalViewPr>
  <p:slideViewPr>
    <p:cSldViewPr>
      <p:cViewPr varScale="1">
        <p:scale>
          <a:sx n="104" d="100"/>
          <a:sy n="104" d="100"/>
        </p:scale>
        <p:origin x="1747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79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79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63A9B19B-6957-41B3-B904-B2AD8271C3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94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1888" y="688975"/>
            <a:ext cx="4595812" cy="3446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65625"/>
            <a:ext cx="5486400" cy="41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7F63E855-04FD-438A-8BD8-AE7BE6507A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18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02580C-94FB-4148-A191-C6698D3B77E3}" type="slidenum">
              <a:rPr lang="en-US"/>
              <a:pPr/>
              <a:t>11</a:t>
            </a:fld>
            <a:endParaRPr lang="en-US"/>
          </a:p>
        </p:txBody>
      </p:sp>
      <p:sp>
        <p:nvSpPr>
          <p:cNvPr id="486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107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FF1B687-6113-4065-8D56-637CED5195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A7CBFD9-645C-45FB-9153-C986B2ACD43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2382B1B-3DA7-42C9-AD14-1F704BD61CE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5FFDCD8-8055-4CF6-BB61-4C5B273065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82BEDB-9E35-419F-9513-0CCF0A8380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C4FD29-0E8A-4366-95A7-43C378A0A7A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00E96C4-AD4C-4CC1-A97C-B189D91D61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DCCA4C5-EF85-48DE-B0D0-DE57ADEA78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E752A7-BC50-4F94-AE88-0A0772DE52D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92B00C9-AD26-440A-B814-3F0258699C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DECFB0D-E732-4BDA-9EDD-B7CA204833F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7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0F85E747-043E-43DD-8A84-F2A86469E1D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/>
          <a:lstStyle/>
          <a:p>
            <a:r>
              <a:rPr lang="en-US" dirty="0"/>
              <a:t>Size Structure Dynamics</a:t>
            </a:r>
            <a:endParaRPr lang="en-US" sz="3600" dirty="0"/>
          </a:p>
        </p:txBody>
      </p:sp>
      <p:sp>
        <p:nvSpPr>
          <p:cNvPr id="20" name="Rectangle 19"/>
          <p:cNvSpPr/>
          <p:nvPr/>
        </p:nvSpPr>
        <p:spPr>
          <a:xfrm>
            <a:off x="1143000" y="2362200"/>
            <a:ext cx="7162800" cy="304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457739" y="431292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Immigration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08644" y="431292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Emigration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30" idx="3"/>
          </p:cNvCxnSpPr>
          <p:nvPr/>
        </p:nvCxnSpPr>
        <p:spPr>
          <a:xfrm>
            <a:off x="3139440" y="2987040"/>
            <a:ext cx="528099" cy="634116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149379" y="4078356"/>
            <a:ext cx="518160" cy="554604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1" idx="1"/>
          </p:cNvCxnSpPr>
          <p:nvPr/>
        </p:nvCxnSpPr>
        <p:spPr>
          <a:xfrm flipV="1">
            <a:off x="5506278" y="2987040"/>
            <a:ext cx="692427" cy="63411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2" idx="1"/>
          </p:cNvCxnSpPr>
          <p:nvPr/>
        </p:nvCxnSpPr>
        <p:spPr>
          <a:xfrm>
            <a:off x="5506278" y="3810000"/>
            <a:ext cx="675861" cy="15240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4" idx="1"/>
          </p:cNvCxnSpPr>
          <p:nvPr/>
        </p:nvCxnSpPr>
        <p:spPr>
          <a:xfrm>
            <a:off x="5506278" y="4095054"/>
            <a:ext cx="702366" cy="53790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657600" y="3352800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Population</a:t>
            </a:r>
          </a:p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Biomass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cxnSp>
        <p:nvCxnSpPr>
          <p:cNvPr id="32" name="Straight Arrow Connector 31"/>
          <p:cNvCxnSpPr>
            <a:endCxn id="31" idx="2"/>
          </p:cNvCxnSpPr>
          <p:nvPr/>
        </p:nvCxnSpPr>
        <p:spPr>
          <a:xfrm flipH="1" flipV="1">
            <a:off x="4572000" y="4267200"/>
            <a:ext cx="3110" cy="365760"/>
          </a:xfrm>
          <a:prstGeom prst="straightConnector1">
            <a:avLst/>
          </a:prstGeom>
          <a:ln w="50800" cap="flat">
            <a:solidFill>
              <a:srgbClr val="33CC33"/>
            </a:solidFill>
            <a:round/>
            <a:headEnd type="stealth" w="lg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143000" y="2362200"/>
            <a:ext cx="7162800" cy="3048000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Oval 33"/>
          <p:cNvSpPr/>
          <p:nvPr/>
        </p:nvSpPr>
        <p:spPr>
          <a:xfrm>
            <a:off x="3466332" y="4355658"/>
            <a:ext cx="2196352" cy="1201272"/>
          </a:xfrm>
          <a:prstGeom prst="ellips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718688" y="4648200"/>
            <a:ext cx="1691640" cy="640080"/>
          </a:xfrm>
          <a:prstGeom prst="rect">
            <a:avLst/>
          </a:prstGeom>
          <a:solidFill>
            <a:srgbClr val="C0E399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9900"/>
                </a:solidFill>
              </a:rPr>
              <a:t>Growth</a:t>
            </a:r>
            <a:endParaRPr lang="en-US" sz="2000" b="1" dirty="0">
              <a:solidFill>
                <a:srgbClr val="009900"/>
              </a:solidFill>
            </a:endParaRPr>
          </a:p>
        </p:txBody>
      </p:sp>
      <p:sp useBgFill="1">
        <p:nvSpPr>
          <p:cNvPr id="36" name="Oval 35"/>
          <p:cNvSpPr/>
          <p:nvPr/>
        </p:nvSpPr>
        <p:spPr>
          <a:xfrm>
            <a:off x="1232648" y="2380128"/>
            <a:ext cx="2196352" cy="1201272"/>
          </a:xfrm>
          <a:prstGeom prst="ellips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Oval 36"/>
          <p:cNvSpPr/>
          <p:nvPr/>
        </p:nvSpPr>
        <p:spPr>
          <a:xfrm>
            <a:off x="5957048" y="2362200"/>
            <a:ext cx="2196352" cy="2087880"/>
          </a:xfrm>
          <a:prstGeom prst="ellips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198705" y="26670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Natural Mortality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182139" y="35052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Fishing Mortality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447800" y="266700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Recruitment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6" grpId="0" animBg="1"/>
      <p:bldP spid="3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Structure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C0C0"/>
                </a:solidFill>
              </a:rPr>
              <a:t>Length frequencies</a:t>
            </a:r>
          </a:p>
          <a:p>
            <a:endParaRPr lang="en-US" dirty="0">
              <a:solidFill>
                <a:srgbClr val="C0C0C0"/>
              </a:solidFill>
            </a:endParaRPr>
          </a:p>
          <a:p>
            <a:r>
              <a:rPr lang="en-US" dirty="0" smtClean="0">
                <a:solidFill>
                  <a:srgbClr val="C0C0C0"/>
                </a:solidFill>
              </a:rPr>
              <a:t>Proportional Size Distribution (PSD)</a:t>
            </a:r>
          </a:p>
          <a:p>
            <a:endParaRPr lang="en-US" dirty="0"/>
          </a:p>
          <a:p>
            <a:r>
              <a:rPr lang="en-US" dirty="0" smtClean="0"/>
              <a:t>Proportional Size Distribution (PSD-X)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FDCD8-8055-4CF6-BB61-4C5B273065F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6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6DF681-759F-40F8-A60C-98CA56A2D218}" type="slidenum">
              <a:rPr lang="en-US"/>
              <a:pPr/>
              <a:t>11</a:t>
            </a:fld>
            <a:endParaRPr lang="en-US"/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200">
                <a:solidFill>
                  <a:schemeClr val="tx1"/>
                </a:solidFill>
              </a:rPr>
              <a:t>Size Structure – Summary Measure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257800"/>
          </a:xfrm>
          <a:noFill/>
          <a:ln/>
        </p:spPr>
        <p:txBody>
          <a:bodyPr/>
          <a:lstStyle/>
          <a:p>
            <a:r>
              <a:rPr lang="en-US" dirty="0" smtClean="0"/>
              <a:t>Proportional Size Distribution (</a:t>
            </a:r>
            <a:r>
              <a:rPr lang="en-US" i="1" dirty="0"/>
              <a:t>P</a:t>
            </a:r>
            <a:r>
              <a:rPr lang="en-US" i="1" dirty="0" smtClean="0"/>
              <a:t>SD</a:t>
            </a:r>
            <a:r>
              <a:rPr lang="en-US" dirty="0" smtClean="0"/>
              <a:t>):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SD-P </a:t>
            </a:r>
            <a:r>
              <a:rPr lang="en-US" dirty="0" smtClean="0">
                <a:sym typeface="Wingdings" pitchFamily="2" charset="2"/>
              </a:rPr>
              <a:t> numerator is “preferred” fish.</a:t>
            </a:r>
          </a:p>
          <a:p>
            <a:pPr lvl="1"/>
            <a:r>
              <a:rPr lang="en-US" dirty="0">
                <a:sym typeface="Wingdings" pitchFamily="2" charset="2"/>
              </a:rPr>
              <a:t>P</a:t>
            </a:r>
            <a:r>
              <a:rPr lang="en-US" dirty="0" smtClean="0">
                <a:sym typeface="Wingdings" pitchFamily="2" charset="2"/>
              </a:rPr>
              <a:t>SD-15 </a:t>
            </a:r>
            <a:r>
              <a:rPr lang="en-US" smtClean="0">
                <a:sym typeface="Wingdings" pitchFamily="2" charset="2"/>
              </a:rPr>
              <a:t> numerator </a:t>
            </a:r>
            <a:r>
              <a:rPr lang="en-US" dirty="0" smtClean="0">
                <a:sym typeface="Wingdings" pitchFamily="2" charset="2"/>
              </a:rPr>
              <a:t>is </a:t>
            </a:r>
            <a:r>
              <a:rPr lang="en-US" u="sng" dirty="0" smtClean="0">
                <a:sym typeface="Wingdings" pitchFamily="2" charset="2"/>
              </a:rPr>
              <a:t>&gt;</a:t>
            </a:r>
            <a:r>
              <a:rPr lang="en-US" dirty="0" smtClean="0">
                <a:sym typeface="Wingdings" pitchFamily="2" charset="2"/>
              </a:rPr>
              <a:t>15 fish.</a:t>
            </a:r>
            <a:endParaRPr lang="en-US" dirty="0"/>
          </a:p>
        </p:txBody>
      </p:sp>
      <p:graphicFrame>
        <p:nvGraphicFramePr>
          <p:cNvPr id="4853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7035978"/>
              </p:ext>
            </p:extLst>
          </p:nvPr>
        </p:nvGraphicFramePr>
        <p:xfrm>
          <a:off x="2276475" y="2044700"/>
          <a:ext cx="4364038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409" name="Equation" r:id="rId4" imgW="1701720" imgH="393480" progId="Equation.3">
                  <p:embed/>
                </p:oleObj>
              </mc:Choice>
              <mc:Fallback>
                <p:oleObj name="Equation" r:id="rId4" imgW="17017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6475" y="2044700"/>
                        <a:ext cx="4364038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35940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48A8CD-50E7-4BDB-A798-B6B74A468911}" type="slidenum">
              <a:rPr lang="en-US"/>
              <a:pPr/>
              <a:t>12</a:t>
            </a:fld>
            <a:endParaRPr lang="en-US"/>
          </a:p>
        </p:txBody>
      </p:sp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>
          <a:xfrm>
            <a:off x="65088" y="0"/>
            <a:ext cx="9012237" cy="715962"/>
          </a:xfrm>
        </p:spPr>
        <p:txBody>
          <a:bodyPr/>
          <a:lstStyle/>
          <a:p>
            <a:r>
              <a:rPr lang="en-US" dirty="0" smtClean="0"/>
              <a:t>PSD – Interpretation</a:t>
            </a:r>
            <a:endParaRPr lang="en-US" dirty="0"/>
          </a:p>
        </p:txBody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2296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Many </a:t>
            </a:r>
            <a:r>
              <a:rPr lang="en-US" dirty="0"/>
              <a:t>authors suggest that </a:t>
            </a:r>
            <a:r>
              <a:rPr lang="en-US" dirty="0" smtClean="0"/>
              <a:t>values </a:t>
            </a:r>
            <a:r>
              <a:rPr lang="en-US" dirty="0"/>
              <a:t>of 40-60 or 30-70 represent “balanced” populations</a:t>
            </a:r>
            <a:r>
              <a:rPr lang="en-US" dirty="0" smtClean="0"/>
              <a:t>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endParaRPr lang="en-US" sz="4400" dirty="0" smtClean="0"/>
          </a:p>
          <a:p>
            <a:pPr marL="342900" lvl="1" indent="-342900">
              <a:lnSpc>
                <a:spcPct val="90000"/>
              </a:lnSpc>
              <a:buFontTx/>
              <a:buChar char="•"/>
            </a:pPr>
            <a:r>
              <a:rPr lang="en-US" sz="3200" dirty="0"/>
              <a:t>May depend on management goals.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pic>
        <p:nvPicPr>
          <p:cNvPr id="51814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6870" y="1650750"/>
            <a:ext cx="6087930" cy="289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5079460"/>
            <a:ext cx="6553200" cy="1778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859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6618AD-C437-4219-9A49-E4BCA2EC4EE6}" type="slidenum">
              <a:rPr lang="en-US"/>
              <a:pPr/>
              <a:t>13</a:t>
            </a:fld>
            <a:endParaRPr lang="en-US"/>
          </a:p>
        </p:txBody>
      </p:sp>
      <p:sp>
        <p:nvSpPr>
          <p:cNvPr id="5017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382000" cy="5105400"/>
          </a:xfrm>
        </p:spPr>
        <p:txBody>
          <a:bodyPr/>
          <a:lstStyle/>
          <a:p>
            <a:r>
              <a:rPr lang="en-US" dirty="0">
                <a:cs typeface="Times New Roman" pitchFamily="18" charset="0"/>
              </a:rPr>
              <a:t>To strengthen conclusions of PSD analysis:</a:t>
            </a:r>
          </a:p>
          <a:p>
            <a:pPr lvl="1"/>
            <a:r>
              <a:rPr lang="en-US" dirty="0" smtClean="0">
                <a:cs typeface="Times New Roman" pitchFamily="18" charset="0"/>
              </a:rPr>
              <a:t>Evaluate </a:t>
            </a:r>
            <a:r>
              <a:rPr lang="en-US" dirty="0">
                <a:cs typeface="Times New Roman" pitchFamily="18" charset="0"/>
              </a:rPr>
              <a:t>condition, growth, and mortality of target species and other species</a:t>
            </a:r>
            <a:r>
              <a:rPr lang="en-US" dirty="0" smtClean="0">
                <a:cs typeface="Times New Roman" pitchFamily="18" charset="0"/>
              </a:rPr>
              <a:t>.</a:t>
            </a:r>
          </a:p>
          <a:p>
            <a:pPr lvl="1"/>
            <a:endParaRPr lang="en-US" sz="1400" dirty="0">
              <a:cs typeface="Times New Roman" pitchFamily="18" charset="0"/>
            </a:endParaRPr>
          </a:p>
          <a:p>
            <a:pPr lvl="1"/>
            <a:r>
              <a:rPr lang="en-US" dirty="0">
                <a:cs typeface="Times New Roman" pitchFamily="18" charset="0"/>
              </a:rPr>
              <a:t>Determine if </a:t>
            </a:r>
            <a:r>
              <a:rPr lang="en-US" dirty="0" smtClean="0">
                <a:cs typeface="Times New Roman" pitchFamily="18" charset="0"/>
              </a:rPr>
              <a:t>PSD, </a:t>
            </a:r>
            <a:r>
              <a:rPr lang="en-US" dirty="0">
                <a:cs typeface="Times New Roman" pitchFamily="18" charset="0"/>
              </a:rPr>
              <a:t>condition, growth, and mortality of all species are consistent with a single interpretation</a:t>
            </a:r>
            <a:r>
              <a:rPr lang="en-US" dirty="0" smtClean="0">
                <a:cs typeface="Times New Roman" pitchFamily="18" charset="0"/>
              </a:rPr>
              <a:t>.</a:t>
            </a:r>
          </a:p>
          <a:p>
            <a:pPr lvl="1"/>
            <a:endParaRPr lang="en-US" sz="1400" dirty="0" smtClean="0">
              <a:cs typeface="Times New Roman" pitchFamily="18" charset="0"/>
            </a:endParaRPr>
          </a:p>
          <a:p>
            <a:pPr lvl="1"/>
            <a:r>
              <a:rPr lang="en-US" dirty="0">
                <a:cs typeface="Times New Roman" pitchFamily="18" charset="0"/>
              </a:rPr>
              <a:t>Evaluate </a:t>
            </a:r>
            <a:r>
              <a:rPr lang="en-US" dirty="0" smtClean="0">
                <a:cs typeface="Times New Roman" pitchFamily="18" charset="0"/>
              </a:rPr>
              <a:t>PSD </a:t>
            </a:r>
            <a:r>
              <a:rPr lang="en-US" dirty="0">
                <a:cs typeface="Times New Roman" pitchFamily="18" charset="0"/>
              </a:rPr>
              <a:t>of other prey or predator species in the fish community</a:t>
            </a:r>
            <a:r>
              <a:rPr lang="en-US" dirty="0" smtClean="0">
                <a:cs typeface="Times New Roman" pitchFamily="18" charset="0"/>
              </a:rPr>
              <a:t>.</a:t>
            </a:r>
            <a:endParaRPr lang="en-US" dirty="0">
              <a:cs typeface="Times New Roman" pitchFamily="18" charset="0"/>
            </a:endParaRP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200">
                <a:solidFill>
                  <a:schemeClr val="tx1"/>
                </a:solidFill>
              </a:rPr>
              <a:t>Size Structure –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37784769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6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C5D06E-FEB5-4F40-BEE8-DA5E835282E4}" type="slidenum">
              <a:rPr lang="en-US"/>
              <a:pPr/>
              <a:t>14</a:t>
            </a:fld>
            <a:endParaRPr lang="en-US"/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Size Structure – Interpreting PSD</a:t>
            </a:r>
          </a:p>
        </p:txBody>
      </p:sp>
      <p:grpSp>
        <p:nvGrpSpPr>
          <p:cNvPr id="508122" name="Group 508121"/>
          <p:cNvGrpSpPr/>
          <p:nvPr/>
        </p:nvGrpSpPr>
        <p:grpSpPr>
          <a:xfrm>
            <a:off x="1851926" y="1014413"/>
            <a:ext cx="5570137" cy="5580062"/>
            <a:chOff x="1851926" y="1014413"/>
            <a:chExt cx="5570137" cy="5580062"/>
          </a:xfrm>
        </p:grpSpPr>
        <p:sp>
          <p:nvSpPr>
            <p:cNvPr id="4" name="Line 5"/>
            <p:cNvSpPr>
              <a:spLocks noChangeShapeType="1"/>
            </p:cNvSpPr>
            <p:nvPr/>
          </p:nvSpPr>
          <p:spPr bwMode="auto">
            <a:xfrm>
              <a:off x="2698750" y="5826125"/>
              <a:ext cx="4414837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Line 6"/>
            <p:cNvSpPr>
              <a:spLocks noChangeShapeType="1"/>
            </p:cNvSpPr>
            <p:nvPr/>
          </p:nvSpPr>
          <p:spPr bwMode="auto">
            <a:xfrm>
              <a:off x="2698750" y="5826125"/>
              <a:ext cx="0" cy="13335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3587750" y="5826125"/>
              <a:ext cx="0" cy="13335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4460875" y="5826125"/>
              <a:ext cx="0" cy="13335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5351463" y="5826125"/>
              <a:ext cx="0" cy="13335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6224588" y="5826125"/>
              <a:ext cx="0" cy="13335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7113588" y="5826125"/>
              <a:ext cx="0" cy="13335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638925" y="5943600"/>
              <a:ext cx="234950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3461250" y="5943600"/>
              <a:ext cx="368300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4334375" y="5943600"/>
              <a:ext cx="368300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5224963" y="5943600"/>
              <a:ext cx="368300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60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6098088" y="5943600"/>
              <a:ext cx="368300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80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6920413" y="5943600"/>
              <a:ext cx="501650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V="1">
              <a:off x="2535238" y="1266825"/>
              <a:ext cx="0" cy="4395788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 flipH="1">
              <a:off x="2401888" y="5662613"/>
              <a:ext cx="133350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 flipH="1">
              <a:off x="2401888" y="4775200"/>
              <a:ext cx="133350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 flipH="1">
              <a:off x="2401888" y="3902075"/>
              <a:ext cx="133350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H="1">
              <a:off x="2401888" y="3028950"/>
              <a:ext cx="133350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 flipH="1">
              <a:off x="2401888" y="2155825"/>
              <a:ext cx="133350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 flipH="1">
              <a:off x="2401888" y="1266825"/>
              <a:ext cx="133350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 rot="16200000">
              <a:off x="2215463" y="5507038"/>
              <a:ext cx="234950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 rot="16200000">
              <a:off x="2148788" y="4618038"/>
              <a:ext cx="368300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 rot="16200000">
              <a:off x="2148788" y="3746500"/>
              <a:ext cx="368300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 rot="16200000">
              <a:off x="2148788" y="2873375"/>
              <a:ext cx="368300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60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 rot="16200000">
              <a:off x="2148788" y="1998663"/>
              <a:ext cx="368300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80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 rot="16200000">
              <a:off x="2082113" y="1109663"/>
              <a:ext cx="501650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8032" name="Rectangle 31"/>
            <p:cNvSpPr>
              <a:spLocks noChangeArrowheads="1"/>
            </p:cNvSpPr>
            <p:nvPr/>
          </p:nvSpPr>
          <p:spPr bwMode="auto">
            <a:xfrm>
              <a:off x="2535238" y="1104900"/>
              <a:ext cx="4741862" cy="4721225"/>
            </a:xfrm>
            <a:prstGeom prst="rect">
              <a:avLst/>
            </a:prstGeom>
            <a:noFill/>
            <a:ln w="9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33" name="Rectangle 32"/>
            <p:cNvSpPr>
              <a:spLocks noChangeArrowheads="1"/>
            </p:cNvSpPr>
            <p:nvPr/>
          </p:nvSpPr>
          <p:spPr bwMode="auto">
            <a:xfrm>
              <a:off x="4180388" y="6283325"/>
              <a:ext cx="1568450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Predator PSD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8034" name="Rectangle 33"/>
            <p:cNvSpPr>
              <a:spLocks noChangeArrowheads="1"/>
            </p:cNvSpPr>
            <p:nvPr/>
          </p:nvSpPr>
          <p:spPr bwMode="auto">
            <a:xfrm rot="16200000">
              <a:off x="1437588" y="3302000"/>
              <a:ext cx="1139825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Prey PSD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8035" name="Rectangle 34"/>
            <p:cNvSpPr>
              <a:spLocks noChangeArrowheads="1"/>
            </p:cNvSpPr>
            <p:nvPr/>
          </p:nvSpPr>
          <p:spPr bwMode="auto">
            <a:xfrm>
              <a:off x="4032250" y="2584450"/>
              <a:ext cx="1747837" cy="1760538"/>
            </a:xfrm>
            <a:prstGeom prst="rect">
              <a:avLst/>
            </a:prstGeom>
            <a:solidFill>
              <a:srgbClr val="F5DE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36" name="Line 35"/>
            <p:cNvSpPr>
              <a:spLocks noChangeShapeType="1"/>
            </p:cNvSpPr>
            <p:nvPr/>
          </p:nvSpPr>
          <p:spPr bwMode="auto">
            <a:xfrm>
              <a:off x="2535238" y="4344988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37" name="Line 36"/>
            <p:cNvSpPr>
              <a:spLocks noChangeShapeType="1"/>
            </p:cNvSpPr>
            <p:nvPr/>
          </p:nvSpPr>
          <p:spPr bwMode="auto">
            <a:xfrm>
              <a:off x="2771775" y="4344988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38" name="Line 37"/>
            <p:cNvSpPr>
              <a:spLocks noChangeShapeType="1"/>
            </p:cNvSpPr>
            <p:nvPr/>
          </p:nvSpPr>
          <p:spPr bwMode="auto">
            <a:xfrm>
              <a:off x="3009900" y="4344988"/>
              <a:ext cx="117475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39" name="Line 38"/>
            <p:cNvSpPr>
              <a:spLocks noChangeShapeType="1"/>
            </p:cNvSpPr>
            <p:nvPr/>
          </p:nvSpPr>
          <p:spPr bwMode="auto">
            <a:xfrm>
              <a:off x="3246438" y="4344988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40" name="Line 39"/>
            <p:cNvSpPr>
              <a:spLocks noChangeShapeType="1"/>
            </p:cNvSpPr>
            <p:nvPr/>
          </p:nvSpPr>
          <p:spPr bwMode="auto">
            <a:xfrm>
              <a:off x="3482975" y="4344988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41" name="Line 40"/>
            <p:cNvSpPr>
              <a:spLocks noChangeShapeType="1"/>
            </p:cNvSpPr>
            <p:nvPr/>
          </p:nvSpPr>
          <p:spPr bwMode="auto">
            <a:xfrm>
              <a:off x="3721100" y="4344988"/>
              <a:ext cx="117475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42" name="Line 41"/>
            <p:cNvSpPr>
              <a:spLocks noChangeShapeType="1"/>
            </p:cNvSpPr>
            <p:nvPr/>
          </p:nvSpPr>
          <p:spPr bwMode="auto">
            <a:xfrm>
              <a:off x="3957638" y="4344988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43" name="Line 42"/>
            <p:cNvSpPr>
              <a:spLocks noChangeShapeType="1"/>
            </p:cNvSpPr>
            <p:nvPr/>
          </p:nvSpPr>
          <p:spPr bwMode="auto">
            <a:xfrm>
              <a:off x="4194175" y="4344988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44" name="Line 43"/>
            <p:cNvSpPr>
              <a:spLocks noChangeShapeType="1"/>
            </p:cNvSpPr>
            <p:nvPr/>
          </p:nvSpPr>
          <p:spPr bwMode="auto">
            <a:xfrm>
              <a:off x="4432300" y="4344988"/>
              <a:ext cx="117475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45" name="Line 44"/>
            <p:cNvSpPr>
              <a:spLocks noChangeShapeType="1"/>
            </p:cNvSpPr>
            <p:nvPr/>
          </p:nvSpPr>
          <p:spPr bwMode="auto">
            <a:xfrm>
              <a:off x="4668838" y="4344988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49" name="Line 45"/>
            <p:cNvSpPr>
              <a:spLocks noChangeShapeType="1"/>
            </p:cNvSpPr>
            <p:nvPr/>
          </p:nvSpPr>
          <p:spPr bwMode="auto">
            <a:xfrm>
              <a:off x="4906963" y="4344988"/>
              <a:ext cx="117475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50" name="Line 46"/>
            <p:cNvSpPr>
              <a:spLocks noChangeShapeType="1"/>
            </p:cNvSpPr>
            <p:nvPr/>
          </p:nvSpPr>
          <p:spPr bwMode="auto">
            <a:xfrm>
              <a:off x="5143500" y="4344988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51" name="Line 47"/>
            <p:cNvSpPr>
              <a:spLocks noChangeShapeType="1"/>
            </p:cNvSpPr>
            <p:nvPr/>
          </p:nvSpPr>
          <p:spPr bwMode="auto">
            <a:xfrm>
              <a:off x="5380038" y="4344988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52" name="Line 48"/>
            <p:cNvSpPr>
              <a:spLocks noChangeShapeType="1"/>
            </p:cNvSpPr>
            <p:nvPr/>
          </p:nvSpPr>
          <p:spPr bwMode="auto">
            <a:xfrm>
              <a:off x="5618163" y="4344988"/>
              <a:ext cx="117475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53" name="Line 49"/>
            <p:cNvSpPr>
              <a:spLocks noChangeShapeType="1"/>
            </p:cNvSpPr>
            <p:nvPr/>
          </p:nvSpPr>
          <p:spPr bwMode="auto">
            <a:xfrm>
              <a:off x="5854700" y="4344988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54" name="Line 50"/>
            <p:cNvSpPr>
              <a:spLocks noChangeShapeType="1"/>
            </p:cNvSpPr>
            <p:nvPr/>
          </p:nvSpPr>
          <p:spPr bwMode="auto">
            <a:xfrm>
              <a:off x="6091238" y="4344988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55" name="Line 51"/>
            <p:cNvSpPr>
              <a:spLocks noChangeShapeType="1"/>
            </p:cNvSpPr>
            <p:nvPr/>
          </p:nvSpPr>
          <p:spPr bwMode="auto">
            <a:xfrm>
              <a:off x="6329363" y="4344988"/>
              <a:ext cx="117475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56" name="Line 52"/>
            <p:cNvSpPr>
              <a:spLocks noChangeShapeType="1"/>
            </p:cNvSpPr>
            <p:nvPr/>
          </p:nvSpPr>
          <p:spPr bwMode="auto">
            <a:xfrm>
              <a:off x="6565900" y="4344988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57" name="Line 53"/>
            <p:cNvSpPr>
              <a:spLocks noChangeShapeType="1"/>
            </p:cNvSpPr>
            <p:nvPr/>
          </p:nvSpPr>
          <p:spPr bwMode="auto">
            <a:xfrm>
              <a:off x="6802438" y="4344988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58" name="Line 54"/>
            <p:cNvSpPr>
              <a:spLocks noChangeShapeType="1"/>
            </p:cNvSpPr>
            <p:nvPr/>
          </p:nvSpPr>
          <p:spPr bwMode="auto">
            <a:xfrm>
              <a:off x="7040563" y="4344988"/>
              <a:ext cx="117475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59" name="Line 55"/>
            <p:cNvSpPr>
              <a:spLocks noChangeShapeType="1"/>
            </p:cNvSpPr>
            <p:nvPr/>
          </p:nvSpPr>
          <p:spPr bwMode="auto">
            <a:xfrm>
              <a:off x="2535238" y="2584450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60" name="Line 56"/>
            <p:cNvSpPr>
              <a:spLocks noChangeShapeType="1"/>
            </p:cNvSpPr>
            <p:nvPr/>
          </p:nvSpPr>
          <p:spPr bwMode="auto">
            <a:xfrm>
              <a:off x="2771775" y="2584450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61" name="Line 57"/>
            <p:cNvSpPr>
              <a:spLocks noChangeShapeType="1"/>
            </p:cNvSpPr>
            <p:nvPr/>
          </p:nvSpPr>
          <p:spPr bwMode="auto">
            <a:xfrm>
              <a:off x="3009900" y="2584450"/>
              <a:ext cx="117475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62" name="Line 58"/>
            <p:cNvSpPr>
              <a:spLocks noChangeShapeType="1"/>
            </p:cNvSpPr>
            <p:nvPr/>
          </p:nvSpPr>
          <p:spPr bwMode="auto">
            <a:xfrm>
              <a:off x="3246438" y="2584450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63" name="Line 59"/>
            <p:cNvSpPr>
              <a:spLocks noChangeShapeType="1"/>
            </p:cNvSpPr>
            <p:nvPr/>
          </p:nvSpPr>
          <p:spPr bwMode="auto">
            <a:xfrm>
              <a:off x="3482975" y="2584450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04" name="Line 60"/>
            <p:cNvSpPr>
              <a:spLocks noChangeShapeType="1"/>
            </p:cNvSpPr>
            <p:nvPr/>
          </p:nvSpPr>
          <p:spPr bwMode="auto">
            <a:xfrm>
              <a:off x="3721100" y="2584450"/>
              <a:ext cx="117475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05" name="Line 61"/>
            <p:cNvSpPr>
              <a:spLocks noChangeShapeType="1"/>
            </p:cNvSpPr>
            <p:nvPr/>
          </p:nvSpPr>
          <p:spPr bwMode="auto">
            <a:xfrm>
              <a:off x="3957638" y="2584450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07" name="Line 62"/>
            <p:cNvSpPr>
              <a:spLocks noChangeShapeType="1"/>
            </p:cNvSpPr>
            <p:nvPr/>
          </p:nvSpPr>
          <p:spPr bwMode="auto">
            <a:xfrm>
              <a:off x="4194175" y="2584450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08" name="Line 63"/>
            <p:cNvSpPr>
              <a:spLocks noChangeShapeType="1"/>
            </p:cNvSpPr>
            <p:nvPr/>
          </p:nvSpPr>
          <p:spPr bwMode="auto">
            <a:xfrm>
              <a:off x="4432300" y="2584450"/>
              <a:ext cx="117475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09" name="Line 64"/>
            <p:cNvSpPr>
              <a:spLocks noChangeShapeType="1"/>
            </p:cNvSpPr>
            <p:nvPr/>
          </p:nvSpPr>
          <p:spPr bwMode="auto">
            <a:xfrm>
              <a:off x="4668838" y="2584450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10" name="Line 65"/>
            <p:cNvSpPr>
              <a:spLocks noChangeShapeType="1"/>
            </p:cNvSpPr>
            <p:nvPr/>
          </p:nvSpPr>
          <p:spPr bwMode="auto">
            <a:xfrm>
              <a:off x="4906963" y="2584450"/>
              <a:ext cx="117475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11" name="Line 66"/>
            <p:cNvSpPr>
              <a:spLocks noChangeShapeType="1"/>
            </p:cNvSpPr>
            <p:nvPr/>
          </p:nvSpPr>
          <p:spPr bwMode="auto">
            <a:xfrm>
              <a:off x="5143500" y="2584450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12" name="Line 67"/>
            <p:cNvSpPr>
              <a:spLocks noChangeShapeType="1"/>
            </p:cNvSpPr>
            <p:nvPr/>
          </p:nvSpPr>
          <p:spPr bwMode="auto">
            <a:xfrm>
              <a:off x="5380038" y="2584450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13" name="Line 68"/>
            <p:cNvSpPr>
              <a:spLocks noChangeShapeType="1"/>
            </p:cNvSpPr>
            <p:nvPr/>
          </p:nvSpPr>
          <p:spPr bwMode="auto">
            <a:xfrm>
              <a:off x="5618163" y="2584450"/>
              <a:ext cx="117475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14" name="Line 69"/>
            <p:cNvSpPr>
              <a:spLocks noChangeShapeType="1"/>
            </p:cNvSpPr>
            <p:nvPr/>
          </p:nvSpPr>
          <p:spPr bwMode="auto">
            <a:xfrm>
              <a:off x="5854700" y="2584450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15" name="Line 70"/>
            <p:cNvSpPr>
              <a:spLocks noChangeShapeType="1"/>
            </p:cNvSpPr>
            <p:nvPr/>
          </p:nvSpPr>
          <p:spPr bwMode="auto">
            <a:xfrm>
              <a:off x="6091238" y="2584450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16" name="Line 71"/>
            <p:cNvSpPr>
              <a:spLocks noChangeShapeType="1"/>
            </p:cNvSpPr>
            <p:nvPr/>
          </p:nvSpPr>
          <p:spPr bwMode="auto">
            <a:xfrm>
              <a:off x="6329363" y="2584450"/>
              <a:ext cx="117475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17" name="Line 72"/>
            <p:cNvSpPr>
              <a:spLocks noChangeShapeType="1"/>
            </p:cNvSpPr>
            <p:nvPr/>
          </p:nvSpPr>
          <p:spPr bwMode="auto">
            <a:xfrm>
              <a:off x="6565900" y="2584450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18" name="Line 73"/>
            <p:cNvSpPr>
              <a:spLocks noChangeShapeType="1"/>
            </p:cNvSpPr>
            <p:nvPr/>
          </p:nvSpPr>
          <p:spPr bwMode="auto">
            <a:xfrm>
              <a:off x="6802438" y="2584450"/>
              <a:ext cx="119062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19" name="Line 74"/>
            <p:cNvSpPr>
              <a:spLocks noChangeShapeType="1"/>
            </p:cNvSpPr>
            <p:nvPr/>
          </p:nvSpPr>
          <p:spPr bwMode="auto">
            <a:xfrm>
              <a:off x="7040563" y="2584450"/>
              <a:ext cx="117475" cy="0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20" name="Line 75"/>
            <p:cNvSpPr>
              <a:spLocks noChangeShapeType="1"/>
            </p:cNvSpPr>
            <p:nvPr/>
          </p:nvSpPr>
          <p:spPr bwMode="auto">
            <a:xfrm flipV="1">
              <a:off x="5780088" y="5707063"/>
              <a:ext cx="0" cy="119063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21" name="Line 76"/>
            <p:cNvSpPr>
              <a:spLocks noChangeShapeType="1"/>
            </p:cNvSpPr>
            <p:nvPr/>
          </p:nvSpPr>
          <p:spPr bwMode="auto">
            <a:xfrm flipV="1">
              <a:off x="5780088" y="5470525"/>
              <a:ext cx="0" cy="119063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22" name="Line 77"/>
            <p:cNvSpPr>
              <a:spLocks noChangeShapeType="1"/>
            </p:cNvSpPr>
            <p:nvPr/>
          </p:nvSpPr>
          <p:spPr bwMode="auto">
            <a:xfrm flipV="1">
              <a:off x="5780088" y="5233988"/>
              <a:ext cx="0" cy="117475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23" name="Line 78"/>
            <p:cNvSpPr>
              <a:spLocks noChangeShapeType="1"/>
            </p:cNvSpPr>
            <p:nvPr/>
          </p:nvSpPr>
          <p:spPr bwMode="auto">
            <a:xfrm flipV="1">
              <a:off x="5780088" y="4997450"/>
              <a:ext cx="0" cy="117475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24" name="Line 79"/>
            <p:cNvSpPr>
              <a:spLocks noChangeShapeType="1"/>
            </p:cNvSpPr>
            <p:nvPr/>
          </p:nvSpPr>
          <p:spPr bwMode="auto">
            <a:xfrm flipV="1">
              <a:off x="5780088" y="4759325"/>
              <a:ext cx="0" cy="119063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25" name="Line 80"/>
            <p:cNvSpPr>
              <a:spLocks noChangeShapeType="1"/>
            </p:cNvSpPr>
            <p:nvPr/>
          </p:nvSpPr>
          <p:spPr bwMode="auto">
            <a:xfrm flipV="1">
              <a:off x="5780088" y="4522788"/>
              <a:ext cx="0" cy="119063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26" name="Line 81"/>
            <p:cNvSpPr>
              <a:spLocks noChangeShapeType="1"/>
            </p:cNvSpPr>
            <p:nvPr/>
          </p:nvSpPr>
          <p:spPr bwMode="auto">
            <a:xfrm flipV="1">
              <a:off x="5780088" y="4286250"/>
              <a:ext cx="0" cy="119063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27" name="Line 82"/>
            <p:cNvSpPr>
              <a:spLocks noChangeShapeType="1"/>
            </p:cNvSpPr>
            <p:nvPr/>
          </p:nvSpPr>
          <p:spPr bwMode="auto">
            <a:xfrm flipV="1">
              <a:off x="5780088" y="4049713"/>
              <a:ext cx="0" cy="119063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28" name="Line 83"/>
            <p:cNvSpPr>
              <a:spLocks noChangeShapeType="1"/>
            </p:cNvSpPr>
            <p:nvPr/>
          </p:nvSpPr>
          <p:spPr bwMode="auto">
            <a:xfrm flipV="1">
              <a:off x="5780088" y="3813175"/>
              <a:ext cx="0" cy="117475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29" name="Line 84"/>
            <p:cNvSpPr>
              <a:spLocks noChangeShapeType="1"/>
            </p:cNvSpPr>
            <p:nvPr/>
          </p:nvSpPr>
          <p:spPr bwMode="auto">
            <a:xfrm flipV="1">
              <a:off x="5780088" y="3576638"/>
              <a:ext cx="0" cy="117475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30" name="Line 85"/>
            <p:cNvSpPr>
              <a:spLocks noChangeShapeType="1"/>
            </p:cNvSpPr>
            <p:nvPr/>
          </p:nvSpPr>
          <p:spPr bwMode="auto">
            <a:xfrm flipV="1">
              <a:off x="5780088" y="3340100"/>
              <a:ext cx="0" cy="117475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31" name="Line 86"/>
            <p:cNvSpPr>
              <a:spLocks noChangeShapeType="1"/>
            </p:cNvSpPr>
            <p:nvPr/>
          </p:nvSpPr>
          <p:spPr bwMode="auto">
            <a:xfrm flipV="1">
              <a:off x="5780088" y="3101975"/>
              <a:ext cx="0" cy="119063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32" name="Line 87"/>
            <p:cNvSpPr>
              <a:spLocks noChangeShapeType="1"/>
            </p:cNvSpPr>
            <p:nvPr/>
          </p:nvSpPr>
          <p:spPr bwMode="auto">
            <a:xfrm flipV="1">
              <a:off x="5780088" y="2865438"/>
              <a:ext cx="0" cy="119063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33" name="Line 88"/>
            <p:cNvSpPr>
              <a:spLocks noChangeShapeType="1"/>
            </p:cNvSpPr>
            <p:nvPr/>
          </p:nvSpPr>
          <p:spPr bwMode="auto">
            <a:xfrm flipV="1">
              <a:off x="5780088" y="2628900"/>
              <a:ext cx="0" cy="119063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34" name="Line 89"/>
            <p:cNvSpPr>
              <a:spLocks noChangeShapeType="1"/>
            </p:cNvSpPr>
            <p:nvPr/>
          </p:nvSpPr>
          <p:spPr bwMode="auto">
            <a:xfrm flipV="1">
              <a:off x="5780088" y="2392363"/>
              <a:ext cx="0" cy="117475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35" name="Line 90"/>
            <p:cNvSpPr>
              <a:spLocks noChangeShapeType="1"/>
            </p:cNvSpPr>
            <p:nvPr/>
          </p:nvSpPr>
          <p:spPr bwMode="auto">
            <a:xfrm flipV="1">
              <a:off x="5780088" y="2155825"/>
              <a:ext cx="0" cy="117475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64" name="Line 91"/>
            <p:cNvSpPr>
              <a:spLocks noChangeShapeType="1"/>
            </p:cNvSpPr>
            <p:nvPr/>
          </p:nvSpPr>
          <p:spPr bwMode="auto">
            <a:xfrm flipV="1">
              <a:off x="5780088" y="1919288"/>
              <a:ext cx="0" cy="117475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65" name="Line 92"/>
            <p:cNvSpPr>
              <a:spLocks noChangeShapeType="1"/>
            </p:cNvSpPr>
            <p:nvPr/>
          </p:nvSpPr>
          <p:spPr bwMode="auto">
            <a:xfrm flipV="1">
              <a:off x="5780088" y="1681163"/>
              <a:ext cx="0" cy="119063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66" name="Line 93"/>
            <p:cNvSpPr>
              <a:spLocks noChangeShapeType="1"/>
            </p:cNvSpPr>
            <p:nvPr/>
          </p:nvSpPr>
          <p:spPr bwMode="auto">
            <a:xfrm flipV="1">
              <a:off x="5780088" y="1444625"/>
              <a:ext cx="0" cy="119063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67" name="Line 94"/>
            <p:cNvSpPr>
              <a:spLocks noChangeShapeType="1"/>
            </p:cNvSpPr>
            <p:nvPr/>
          </p:nvSpPr>
          <p:spPr bwMode="auto">
            <a:xfrm flipV="1">
              <a:off x="5780088" y="1208088"/>
              <a:ext cx="0" cy="119063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68" name="Line 95"/>
            <p:cNvSpPr>
              <a:spLocks noChangeShapeType="1"/>
            </p:cNvSpPr>
            <p:nvPr/>
          </p:nvSpPr>
          <p:spPr bwMode="auto">
            <a:xfrm flipV="1">
              <a:off x="4032250" y="5707063"/>
              <a:ext cx="0" cy="119063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69" name="Line 96"/>
            <p:cNvSpPr>
              <a:spLocks noChangeShapeType="1"/>
            </p:cNvSpPr>
            <p:nvPr/>
          </p:nvSpPr>
          <p:spPr bwMode="auto">
            <a:xfrm flipV="1">
              <a:off x="4032250" y="5470525"/>
              <a:ext cx="0" cy="119063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70" name="Line 97"/>
            <p:cNvSpPr>
              <a:spLocks noChangeShapeType="1"/>
            </p:cNvSpPr>
            <p:nvPr/>
          </p:nvSpPr>
          <p:spPr bwMode="auto">
            <a:xfrm flipV="1">
              <a:off x="4032250" y="5233988"/>
              <a:ext cx="0" cy="117475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71" name="Line 98"/>
            <p:cNvSpPr>
              <a:spLocks noChangeShapeType="1"/>
            </p:cNvSpPr>
            <p:nvPr/>
          </p:nvSpPr>
          <p:spPr bwMode="auto">
            <a:xfrm flipV="1">
              <a:off x="4032250" y="4997450"/>
              <a:ext cx="0" cy="117475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72" name="Line 99"/>
            <p:cNvSpPr>
              <a:spLocks noChangeShapeType="1"/>
            </p:cNvSpPr>
            <p:nvPr/>
          </p:nvSpPr>
          <p:spPr bwMode="auto">
            <a:xfrm flipV="1">
              <a:off x="4032250" y="4759325"/>
              <a:ext cx="0" cy="119063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73" name="Line 100"/>
            <p:cNvSpPr>
              <a:spLocks noChangeShapeType="1"/>
            </p:cNvSpPr>
            <p:nvPr/>
          </p:nvSpPr>
          <p:spPr bwMode="auto">
            <a:xfrm flipV="1">
              <a:off x="4032250" y="4522788"/>
              <a:ext cx="0" cy="119063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74" name="Line 101"/>
            <p:cNvSpPr>
              <a:spLocks noChangeShapeType="1"/>
            </p:cNvSpPr>
            <p:nvPr/>
          </p:nvSpPr>
          <p:spPr bwMode="auto">
            <a:xfrm flipV="1">
              <a:off x="4032250" y="4286250"/>
              <a:ext cx="0" cy="119063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75" name="Line 102"/>
            <p:cNvSpPr>
              <a:spLocks noChangeShapeType="1"/>
            </p:cNvSpPr>
            <p:nvPr/>
          </p:nvSpPr>
          <p:spPr bwMode="auto">
            <a:xfrm flipV="1">
              <a:off x="4032250" y="4049713"/>
              <a:ext cx="0" cy="119063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76" name="Line 103"/>
            <p:cNvSpPr>
              <a:spLocks noChangeShapeType="1"/>
            </p:cNvSpPr>
            <p:nvPr/>
          </p:nvSpPr>
          <p:spPr bwMode="auto">
            <a:xfrm flipV="1">
              <a:off x="4032250" y="3813175"/>
              <a:ext cx="0" cy="117475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77" name="Line 104"/>
            <p:cNvSpPr>
              <a:spLocks noChangeShapeType="1"/>
            </p:cNvSpPr>
            <p:nvPr/>
          </p:nvSpPr>
          <p:spPr bwMode="auto">
            <a:xfrm flipV="1">
              <a:off x="4032250" y="3576638"/>
              <a:ext cx="0" cy="117475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78" name="Line 105"/>
            <p:cNvSpPr>
              <a:spLocks noChangeShapeType="1"/>
            </p:cNvSpPr>
            <p:nvPr/>
          </p:nvSpPr>
          <p:spPr bwMode="auto">
            <a:xfrm flipV="1">
              <a:off x="4032250" y="3340100"/>
              <a:ext cx="0" cy="117475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79" name="Line 106"/>
            <p:cNvSpPr>
              <a:spLocks noChangeShapeType="1"/>
            </p:cNvSpPr>
            <p:nvPr/>
          </p:nvSpPr>
          <p:spPr bwMode="auto">
            <a:xfrm flipV="1">
              <a:off x="4032250" y="3101975"/>
              <a:ext cx="0" cy="119063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80" name="Line 107"/>
            <p:cNvSpPr>
              <a:spLocks noChangeShapeType="1"/>
            </p:cNvSpPr>
            <p:nvPr/>
          </p:nvSpPr>
          <p:spPr bwMode="auto">
            <a:xfrm flipV="1">
              <a:off x="4032250" y="2865438"/>
              <a:ext cx="0" cy="119063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81" name="Line 108"/>
            <p:cNvSpPr>
              <a:spLocks noChangeShapeType="1"/>
            </p:cNvSpPr>
            <p:nvPr/>
          </p:nvSpPr>
          <p:spPr bwMode="auto">
            <a:xfrm flipV="1">
              <a:off x="4032250" y="2628900"/>
              <a:ext cx="0" cy="119063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82" name="Line 109"/>
            <p:cNvSpPr>
              <a:spLocks noChangeShapeType="1"/>
            </p:cNvSpPr>
            <p:nvPr/>
          </p:nvSpPr>
          <p:spPr bwMode="auto">
            <a:xfrm flipV="1">
              <a:off x="4032250" y="2392363"/>
              <a:ext cx="0" cy="117475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83" name="Line 110"/>
            <p:cNvSpPr>
              <a:spLocks noChangeShapeType="1"/>
            </p:cNvSpPr>
            <p:nvPr/>
          </p:nvSpPr>
          <p:spPr bwMode="auto">
            <a:xfrm flipV="1">
              <a:off x="4032250" y="2155825"/>
              <a:ext cx="0" cy="117475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84" name="Line 111"/>
            <p:cNvSpPr>
              <a:spLocks noChangeShapeType="1"/>
            </p:cNvSpPr>
            <p:nvPr/>
          </p:nvSpPr>
          <p:spPr bwMode="auto">
            <a:xfrm flipV="1">
              <a:off x="4032250" y="1919288"/>
              <a:ext cx="0" cy="117475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85" name="Line 112"/>
            <p:cNvSpPr>
              <a:spLocks noChangeShapeType="1"/>
            </p:cNvSpPr>
            <p:nvPr/>
          </p:nvSpPr>
          <p:spPr bwMode="auto">
            <a:xfrm flipV="1">
              <a:off x="4032250" y="1681163"/>
              <a:ext cx="0" cy="119063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86" name="Line 113"/>
            <p:cNvSpPr>
              <a:spLocks noChangeShapeType="1"/>
            </p:cNvSpPr>
            <p:nvPr/>
          </p:nvSpPr>
          <p:spPr bwMode="auto">
            <a:xfrm flipV="1">
              <a:off x="4032250" y="1444625"/>
              <a:ext cx="0" cy="119063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87" name="Line 114"/>
            <p:cNvSpPr>
              <a:spLocks noChangeShapeType="1"/>
            </p:cNvSpPr>
            <p:nvPr/>
          </p:nvSpPr>
          <p:spPr bwMode="auto">
            <a:xfrm flipV="1">
              <a:off x="4032250" y="1208088"/>
              <a:ext cx="0" cy="119063"/>
            </a:xfrm>
            <a:prstGeom prst="line">
              <a:avLst/>
            </a:prstGeom>
            <a:noFill/>
            <a:ln w="19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08119" name="Group 508118"/>
          <p:cNvGrpSpPr/>
          <p:nvPr/>
        </p:nvGrpSpPr>
        <p:grpSpPr>
          <a:xfrm>
            <a:off x="2971800" y="3023368"/>
            <a:ext cx="1327150" cy="366713"/>
            <a:chOff x="2971800" y="3023368"/>
            <a:chExt cx="1327150" cy="366713"/>
          </a:xfrm>
        </p:grpSpPr>
        <p:sp>
          <p:nvSpPr>
            <p:cNvPr id="508046" name="Text Box 142"/>
            <p:cNvSpPr txBox="1">
              <a:spLocks noChangeArrowheads="1"/>
            </p:cNvSpPr>
            <p:nvPr/>
          </p:nvSpPr>
          <p:spPr bwMode="auto">
            <a:xfrm>
              <a:off x="2971800" y="3023368"/>
              <a:ext cx="10858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dirty="0"/>
                <a:t>(</a:t>
              </a:r>
              <a:r>
                <a:rPr lang="en-US" sz="1800" dirty="0" err="1"/>
                <a:t>lmb,bg</a:t>
              </a:r>
              <a:r>
                <a:rPr lang="en-US" sz="1800" dirty="0"/>
                <a:t>)</a:t>
              </a:r>
            </a:p>
          </p:txBody>
        </p:sp>
        <p:grpSp>
          <p:nvGrpSpPr>
            <p:cNvPr id="508118" name="Group 508117"/>
            <p:cNvGrpSpPr/>
            <p:nvPr/>
          </p:nvGrpSpPr>
          <p:grpSpPr>
            <a:xfrm>
              <a:off x="4002088" y="3087688"/>
              <a:ext cx="296862" cy="295275"/>
              <a:chOff x="4002088" y="3087688"/>
              <a:chExt cx="296862" cy="295275"/>
            </a:xfrm>
          </p:grpSpPr>
          <p:sp>
            <p:nvSpPr>
              <p:cNvPr id="508099" name="Oval 126"/>
              <p:cNvSpPr>
                <a:spLocks noChangeArrowheads="1"/>
              </p:cNvSpPr>
              <p:nvPr/>
            </p:nvSpPr>
            <p:spPr bwMode="auto">
              <a:xfrm>
                <a:off x="4076700" y="3162300"/>
                <a:ext cx="147637" cy="147638"/>
              </a:xfrm>
              <a:prstGeom prst="ellipse">
                <a:avLst/>
              </a:prstGeom>
              <a:solidFill>
                <a:schemeClr val="tx1"/>
              </a:solidFill>
              <a:ln w="9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8112" name="Line 139"/>
              <p:cNvSpPr>
                <a:spLocks noChangeShapeType="1"/>
              </p:cNvSpPr>
              <p:nvPr/>
            </p:nvSpPr>
            <p:spPr bwMode="auto">
              <a:xfrm>
                <a:off x="4002088" y="3235325"/>
                <a:ext cx="296862" cy="0"/>
              </a:xfrm>
              <a:prstGeom prst="line">
                <a:avLst/>
              </a:prstGeom>
              <a:noFill/>
              <a:ln w="19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8113" name="Line 140"/>
              <p:cNvSpPr>
                <a:spLocks noChangeShapeType="1"/>
              </p:cNvSpPr>
              <p:nvPr/>
            </p:nvSpPr>
            <p:spPr bwMode="auto">
              <a:xfrm flipV="1">
                <a:off x="4149725" y="3087688"/>
                <a:ext cx="0" cy="295275"/>
              </a:xfrm>
              <a:prstGeom prst="line">
                <a:avLst/>
              </a:prstGeom>
              <a:noFill/>
              <a:ln w="19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508121" name="Group 508120"/>
          <p:cNvGrpSpPr/>
          <p:nvPr/>
        </p:nvGrpSpPr>
        <p:grpSpPr>
          <a:xfrm>
            <a:off x="6089650" y="4641850"/>
            <a:ext cx="1225550" cy="920750"/>
            <a:chOff x="6089650" y="4641850"/>
            <a:chExt cx="1225550" cy="920750"/>
          </a:xfrm>
        </p:grpSpPr>
        <p:sp>
          <p:nvSpPr>
            <p:cNvPr id="508047" name="Text Box 143"/>
            <p:cNvSpPr txBox="1">
              <a:spLocks noChangeArrowheads="1"/>
            </p:cNvSpPr>
            <p:nvPr/>
          </p:nvSpPr>
          <p:spPr bwMode="auto">
            <a:xfrm>
              <a:off x="6089650" y="5195888"/>
              <a:ext cx="12255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(wae,yep)</a:t>
              </a:r>
            </a:p>
          </p:txBody>
        </p:sp>
        <p:grpSp>
          <p:nvGrpSpPr>
            <p:cNvPr id="508120" name="Group 508119"/>
            <p:cNvGrpSpPr/>
            <p:nvPr/>
          </p:nvGrpSpPr>
          <p:grpSpPr>
            <a:xfrm>
              <a:off x="6418263" y="4641850"/>
              <a:ext cx="517525" cy="561975"/>
              <a:chOff x="6418263" y="4641850"/>
              <a:chExt cx="517525" cy="561975"/>
            </a:xfrm>
          </p:grpSpPr>
          <p:sp>
            <p:nvSpPr>
              <p:cNvPr id="508111" name="Oval 138"/>
              <p:cNvSpPr>
                <a:spLocks noChangeArrowheads="1"/>
              </p:cNvSpPr>
              <p:nvPr/>
            </p:nvSpPr>
            <p:spPr bwMode="auto">
              <a:xfrm>
                <a:off x="6654800" y="4878388"/>
                <a:ext cx="147637" cy="147638"/>
              </a:xfrm>
              <a:prstGeom prst="ellipse">
                <a:avLst/>
              </a:prstGeom>
              <a:solidFill>
                <a:schemeClr val="tx1"/>
              </a:solidFill>
              <a:ln w="9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8114" name="Line 141"/>
              <p:cNvSpPr>
                <a:spLocks noChangeShapeType="1"/>
              </p:cNvSpPr>
              <p:nvPr/>
            </p:nvSpPr>
            <p:spPr bwMode="auto">
              <a:xfrm>
                <a:off x="6418263" y="4953000"/>
                <a:ext cx="517525" cy="0"/>
              </a:xfrm>
              <a:prstGeom prst="line">
                <a:avLst/>
              </a:prstGeom>
              <a:noFill/>
              <a:ln w="19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8115" name="Line 142"/>
              <p:cNvSpPr>
                <a:spLocks noChangeShapeType="1"/>
              </p:cNvSpPr>
              <p:nvPr/>
            </p:nvSpPr>
            <p:spPr bwMode="auto">
              <a:xfrm flipV="1">
                <a:off x="6729413" y="4641850"/>
                <a:ext cx="0" cy="561975"/>
              </a:xfrm>
              <a:prstGeom prst="line">
                <a:avLst/>
              </a:prstGeom>
              <a:noFill/>
              <a:ln w="19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Structure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C0C0"/>
                </a:solidFill>
              </a:rPr>
              <a:t>Length frequencies</a:t>
            </a:r>
          </a:p>
          <a:p>
            <a:endParaRPr lang="en-US" dirty="0"/>
          </a:p>
          <a:p>
            <a:r>
              <a:rPr lang="en-US" dirty="0"/>
              <a:t>Proportional Size Distribution (PSD)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Proportional Size Distribution </a:t>
            </a:r>
            <a:r>
              <a:rPr lang="en-US" dirty="0" smtClean="0">
                <a:solidFill>
                  <a:srgbClr val="C0C0C0"/>
                </a:solidFill>
              </a:rPr>
              <a:t>(P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</a:t>
            </a:r>
            <a:r>
              <a:rPr lang="en-US" dirty="0" smtClean="0">
                <a:solidFill>
                  <a:srgbClr val="C0C0C0"/>
                </a:solidFill>
              </a:rPr>
              <a:t>D-X)</a:t>
            </a:r>
            <a:endParaRPr lang="en-US" dirty="0">
              <a:solidFill>
                <a:srgbClr val="C0C0C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FDCD8-8055-4CF6-BB61-4C5B273065F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9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11E9D8-4EAB-4544-9BDF-F282A996BADE}" type="slidenum">
              <a:rPr lang="en-US"/>
              <a:pPr/>
              <a:t>3</a:t>
            </a:fld>
            <a:endParaRPr lang="en-US"/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000" dirty="0"/>
              <a:t>Proportional </a:t>
            </a:r>
            <a:r>
              <a:rPr lang="en-US" sz="4000" dirty="0" smtClean="0"/>
              <a:t>Size Distribution (</a:t>
            </a:r>
            <a:r>
              <a:rPr lang="en-US" sz="4000" i="1" dirty="0" smtClean="0"/>
              <a:t>PSD</a:t>
            </a:r>
            <a:r>
              <a:rPr lang="en-US" sz="4000" dirty="0"/>
              <a:t>)</a:t>
            </a:r>
            <a:endParaRPr lang="en-US" sz="4200" dirty="0">
              <a:solidFill>
                <a:schemeClr val="tx1"/>
              </a:solidFill>
            </a:endParaRPr>
          </a:p>
        </p:txBody>
      </p:sp>
      <p:graphicFrame>
        <p:nvGraphicFramePr>
          <p:cNvPr id="4843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0350024"/>
              </p:ext>
            </p:extLst>
          </p:nvPr>
        </p:nvGraphicFramePr>
        <p:xfrm>
          <a:off x="2057400" y="1379538"/>
          <a:ext cx="5181600" cy="1287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382" r:id="rId3" imgW="1574800" imgH="393700" progId="Equation.3">
                  <p:embed/>
                </p:oleObj>
              </mc:Choice>
              <mc:Fallback>
                <p:oleObj r:id="rId3" imgW="1574800" imgH="3937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379538"/>
                        <a:ext cx="5181600" cy="1287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685800" y="3124200"/>
            <a:ext cx="77724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28600" lvl="1" indent="-228600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</a:rPr>
              <a:t>Stock </a:t>
            </a:r>
            <a:r>
              <a:rPr lang="en-US" dirty="0" smtClean="0">
                <a:latin typeface="Times New Roman" pitchFamily="18" charset="0"/>
              </a:rPr>
              <a:t>length</a:t>
            </a:r>
          </a:p>
          <a:p>
            <a:pPr lvl="2" indent="-4572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b="0" dirty="0" smtClean="0">
                <a:latin typeface="Times New Roman" pitchFamily="18" charset="0"/>
              </a:rPr>
              <a:t>mature </a:t>
            </a:r>
            <a:r>
              <a:rPr lang="en-US" b="0" dirty="0">
                <a:latin typeface="Times New Roman" pitchFamily="18" charset="0"/>
              </a:rPr>
              <a:t>length; fully vulnerable length; or minimum size acceptable to anglers</a:t>
            </a:r>
            <a:r>
              <a:rPr lang="en-US" b="0" dirty="0" smtClean="0">
                <a:latin typeface="Times New Roman" pitchFamily="18" charset="0"/>
              </a:rPr>
              <a:t>.</a:t>
            </a:r>
          </a:p>
          <a:p>
            <a:pPr lvl="2" indent="-457200">
              <a:spcBef>
                <a:spcPct val="20000"/>
              </a:spcBef>
              <a:buFont typeface="Wingdings" pitchFamily="2" charset="2"/>
              <a:buChar char="§"/>
            </a:pPr>
            <a:endParaRPr lang="en-US" b="0" dirty="0">
              <a:latin typeface="Times New Roman" pitchFamily="18" charset="0"/>
            </a:endParaRPr>
          </a:p>
          <a:p>
            <a:pPr marL="228600" lvl="1" indent="-228600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</a:rPr>
              <a:t>Quality </a:t>
            </a:r>
            <a:r>
              <a:rPr lang="en-US" dirty="0" smtClean="0">
                <a:latin typeface="Times New Roman" pitchFamily="18" charset="0"/>
              </a:rPr>
              <a:t>length</a:t>
            </a:r>
          </a:p>
          <a:p>
            <a:pPr lvl="2" indent="-4572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b="0" dirty="0" smtClean="0">
                <a:latin typeface="Times New Roman" pitchFamily="18" charset="0"/>
              </a:rPr>
              <a:t>minimum </a:t>
            </a:r>
            <a:r>
              <a:rPr lang="en-US" b="0" dirty="0">
                <a:latin typeface="Times New Roman" pitchFamily="18" charset="0"/>
              </a:rPr>
              <a:t>size anglers like to harvest.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0869" cy="762000"/>
          </a:xfrm>
        </p:spPr>
        <p:txBody>
          <a:bodyPr>
            <a:noAutofit/>
          </a:bodyPr>
          <a:lstStyle/>
          <a:p>
            <a:r>
              <a:rPr lang="en-US" b="1" dirty="0" smtClean="0"/>
              <a:t>PSD</a:t>
            </a:r>
            <a:endParaRPr lang="en-US" b="1" dirty="0"/>
          </a:p>
        </p:txBody>
      </p:sp>
      <p:pic>
        <p:nvPicPr>
          <p:cNvPr id="12290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524000"/>
            <a:ext cx="2505075" cy="154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067052"/>
            <a:ext cx="2124075" cy="1308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485" y="2438400"/>
            <a:ext cx="1745030" cy="107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7397" y="5314949"/>
            <a:ext cx="2505075" cy="154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062" y="3886200"/>
            <a:ext cx="2047875" cy="126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747219"/>
            <a:ext cx="1307015" cy="80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395318"/>
            <a:ext cx="1307015" cy="80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852518"/>
            <a:ext cx="1307015" cy="80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385918"/>
            <a:ext cx="1307015" cy="80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507" y="2928718"/>
            <a:ext cx="1183308" cy="728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843118"/>
            <a:ext cx="1154615" cy="71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669" y="3513286"/>
            <a:ext cx="1223946" cy="753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785" y="4605118"/>
            <a:ext cx="1307015" cy="80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224118"/>
            <a:ext cx="1307015" cy="80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727" y="2614765"/>
            <a:ext cx="874687" cy="53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127" y="3271219"/>
            <a:ext cx="874687" cy="53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890219"/>
            <a:ext cx="874687" cy="53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652219"/>
            <a:ext cx="874687" cy="53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127" y="4033219"/>
            <a:ext cx="874687" cy="53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819" y="3293159"/>
            <a:ext cx="839068" cy="51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127" y="4642819"/>
            <a:ext cx="874687" cy="53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185619"/>
            <a:ext cx="722287" cy="444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652219"/>
            <a:ext cx="874687" cy="53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127" y="5404819"/>
            <a:ext cx="874687" cy="53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072" y="5007659"/>
            <a:ext cx="777215" cy="478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913" y="5023819"/>
            <a:ext cx="874687" cy="53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133600"/>
            <a:ext cx="874687" cy="53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828800"/>
            <a:ext cx="874687" cy="53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127" y="2362200"/>
            <a:ext cx="874687" cy="53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514601"/>
            <a:ext cx="798487" cy="49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127" y="5023819"/>
            <a:ext cx="874687" cy="53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490419"/>
            <a:ext cx="874687" cy="53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107" y="5562600"/>
            <a:ext cx="750980" cy="462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913" y="5862019"/>
            <a:ext cx="874687" cy="53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9" name="Group 128"/>
          <p:cNvGrpSpPr/>
          <p:nvPr/>
        </p:nvGrpSpPr>
        <p:grpSpPr>
          <a:xfrm>
            <a:off x="152400" y="1905000"/>
            <a:ext cx="3048000" cy="4267200"/>
            <a:chOff x="152400" y="1905000"/>
            <a:chExt cx="3048000" cy="4267200"/>
          </a:xfrm>
        </p:grpSpPr>
        <p:pic>
          <p:nvPicPr>
            <p:cNvPr id="96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3200" y="32235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1" y="2667001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201" y="29187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30711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2133600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0200" y="2385378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1599" y="2537778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400" y="3352801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36045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199" y="37569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2667000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2918778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0199" y="3071178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3048001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600" y="32997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4999" y="34521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1" y="2667000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8401" y="2918778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9800" y="3071178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2133600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600" y="2385378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4999" y="2537778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201" y="4114801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1601" y="43665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00" y="45189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3810001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40617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2599" y="42141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3810001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0200" y="40617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1599" y="42141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0" y="3657601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8400" y="39093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9799" y="40617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0200" y="4572001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2600" y="48237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3999" y="49761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9800" y="4343401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2200" y="45951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599" y="47475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201" y="4876801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1601" y="51285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00" y="52809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5105401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9800" y="53571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199" y="55095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0" y="5334001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55857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799" y="57381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1" y="5486401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01" y="57381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58905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1" y="2057400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0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1" y="2309178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1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2461578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3352800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3604579"/>
              <a:ext cx="380999" cy="234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4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199" y="3803915"/>
              <a:ext cx="380999" cy="234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0800" y="2971801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4599" y="33759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45189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9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1" y="4114800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0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1" y="4366579"/>
              <a:ext cx="380999" cy="234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1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4565915"/>
              <a:ext cx="380999" cy="234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31473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1" y="2743200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1" y="2994979"/>
              <a:ext cx="380999" cy="234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3194315"/>
              <a:ext cx="380999" cy="234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51285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1" y="4724400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1" y="4976179"/>
              <a:ext cx="380999" cy="234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5175515"/>
              <a:ext cx="380999" cy="234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38331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1" y="3429000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1" y="3680779"/>
              <a:ext cx="380999" cy="234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3880115"/>
              <a:ext cx="380999" cy="234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4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55095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5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1" y="5105400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6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1" y="5357179"/>
              <a:ext cx="380999" cy="234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7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5556515"/>
              <a:ext cx="380999" cy="234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8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45189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9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1" y="4114800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0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1" y="4366579"/>
              <a:ext cx="380999" cy="234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1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4565915"/>
              <a:ext cx="380999" cy="234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2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1599" y="2309179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3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1905000"/>
              <a:ext cx="457200" cy="281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4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00" y="2156779"/>
              <a:ext cx="380999" cy="234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5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599" y="2356115"/>
              <a:ext cx="380999" cy="234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6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5138518"/>
            <a:ext cx="1538965" cy="947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835" y="5627211"/>
            <a:ext cx="1750717" cy="1078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Picture 2" descr="http://www.anglersfishinginfo.com/articles/fishident/bluegill/bluegil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325" y="4148770"/>
            <a:ext cx="2295290" cy="141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5" name="Group 164"/>
          <p:cNvGrpSpPr/>
          <p:nvPr/>
        </p:nvGrpSpPr>
        <p:grpSpPr>
          <a:xfrm>
            <a:off x="3733800" y="1524000"/>
            <a:ext cx="5411803" cy="5334000"/>
            <a:chOff x="3733800" y="1524000"/>
            <a:chExt cx="5411803" cy="5334000"/>
          </a:xfrm>
        </p:grpSpPr>
        <p:pic>
          <p:nvPicPr>
            <p:cNvPr id="142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0131" y="1524000"/>
              <a:ext cx="2505075" cy="1543051"/>
            </a:xfrm>
            <a:prstGeom prst="rect">
              <a:avLst/>
            </a:prstGeom>
            <a:noFill/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3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3931" y="3067052"/>
              <a:ext cx="2124075" cy="1308366"/>
            </a:xfrm>
            <a:prstGeom prst="rect">
              <a:avLst/>
            </a:prstGeom>
            <a:noFill/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4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7616" y="2438400"/>
              <a:ext cx="1745030" cy="1074886"/>
            </a:xfrm>
            <a:prstGeom prst="rect">
              <a:avLst/>
            </a:prstGeom>
            <a:noFill/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5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0528" y="5314949"/>
              <a:ext cx="2505075" cy="1543051"/>
            </a:xfrm>
            <a:prstGeom prst="rect">
              <a:avLst/>
            </a:prstGeom>
            <a:noFill/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6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6193" y="3886200"/>
              <a:ext cx="2047875" cy="1261430"/>
            </a:xfrm>
            <a:prstGeom prst="rect">
              <a:avLst/>
            </a:prstGeom>
            <a:noFill/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7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8931" y="1747219"/>
              <a:ext cx="1307015" cy="805082"/>
            </a:xfrm>
            <a:prstGeom prst="rect">
              <a:avLst/>
            </a:prstGeom>
            <a:noFill/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8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531" y="2395318"/>
              <a:ext cx="1307015" cy="805082"/>
            </a:xfrm>
            <a:prstGeom prst="rect">
              <a:avLst/>
            </a:prstGeom>
            <a:noFill/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9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1331" y="2852518"/>
              <a:ext cx="1307015" cy="805082"/>
            </a:xfrm>
            <a:prstGeom prst="rect">
              <a:avLst/>
            </a:prstGeom>
            <a:noFill/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0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1331" y="3385918"/>
              <a:ext cx="1307015" cy="805082"/>
            </a:xfrm>
            <a:prstGeom prst="rect">
              <a:avLst/>
            </a:prstGeom>
            <a:noFill/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1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0638" y="2928718"/>
              <a:ext cx="1183308" cy="728882"/>
            </a:xfrm>
            <a:prstGeom prst="rect">
              <a:avLst/>
            </a:prstGeom>
            <a:noFill/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2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3731" y="3843118"/>
              <a:ext cx="1154615" cy="711208"/>
            </a:xfrm>
            <a:prstGeom prst="rect">
              <a:avLst/>
            </a:prstGeom>
            <a:noFill/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3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3800" y="3513286"/>
              <a:ext cx="1223946" cy="753914"/>
            </a:xfrm>
            <a:prstGeom prst="rect">
              <a:avLst/>
            </a:prstGeom>
            <a:noFill/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4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5916" y="4605118"/>
              <a:ext cx="1307015" cy="805082"/>
            </a:xfrm>
            <a:prstGeom prst="rect">
              <a:avLst/>
            </a:prstGeom>
            <a:noFill/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5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9331" y="4224118"/>
              <a:ext cx="1307015" cy="805082"/>
            </a:xfrm>
            <a:prstGeom prst="rect">
              <a:avLst/>
            </a:prstGeom>
            <a:noFill/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6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1331" y="5138518"/>
              <a:ext cx="1538965" cy="947956"/>
            </a:xfrm>
            <a:prstGeom prst="rect">
              <a:avLst/>
            </a:prstGeom>
            <a:noFill/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7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5966" y="5627211"/>
              <a:ext cx="1750717" cy="1078389"/>
            </a:xfrm>
            <a:prstGeom prst="rect">
              <a:avLst/>
            </a:prstGeom>
            <a:noFill/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8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4456" y="4148770"/>
              <a:ext cx="2295290" cy="1413830"/>
            </a:xfrm>
            <a:prstGeom prst="rect">
              <a:avLst/>
            </a:prstGeom>
            <a:noFill/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0" name="Group 129"/>
          <p:cNvGrpSpPr/>
          <p:nvPr/>
        </p:nvGrpSpPr>
        <p:grpSpPr>
          <a:xfrm>
            <a:off x="5444590" y="1524000"/>
            <a:ext cx="3699410" cy="5334000"/>
            <a:chOff x="7730590" y="1524000"/>
            <a:chExt cx="3699410" cy="5334000"/>
          </a:xfrm>
        </p:grpSpPr>
        <p:pic>
          <p:nvPicPr>
            <p:cNvPr id="168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54528" y="1524000"/>
              <a:ext cx="2505075" cy="1543051"/>
            </a:xfrm>
            <a:prstGeom prst="rect">
              <a:avLst/>
            </a:prstGeom>
            <a:noFill/>
            <a:effectLst>
              <a:glow rad="101600">
                <a:srgbClr val="CC9900">
                  <a:alpha val="50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9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78328" y="3067052"/>
              <a:ext cx="2124075" cy="1308366"/>
            </a:xfrm>
            <a:prstGeom prst="rect">
              <a:avLst/>
            </a:prstGeom>
            <a:noFill/>
            <a:effectLst>
              <a:glow rad="101600">
                <a:srgbClr val="CC9900">
                  <a:alpha val="50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0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4925" y="5314949"/>
              <a:ext cx="2505075" cy="1543051"/>
            </a:xfrm>
            <a:prstGeom prst="rect">
              <a:avLst/>
            </a:prstGeom>
            <a:noFill/>
            <a:effectLst>
              <a:glow rad="101600">
                <a:srgbClr val="CC9900">
                  <a:alpha val="50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1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0590" y="3886200"/>
              <a:ext cx="2047875" cy="1261430"/>
            </a:xfrm>
            <a:prstGeom prst="rect">
              <a:avLst/>
            </a:prstGeom>
            <a:noFill/>
            <a:effectLst>
              <a:glow rad="101600">
                <a:srgbClr val="CC9900">
                  <a:alpha val="50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http://www.anglersfishinginfo.com/articles/fishident/bluegill/bluegill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68853" y="4148770"/>
              <a:ext cx="2295290" cy="1413830"/>
            </a:xfrm>
            <a:prstGeom prst="rect">
              <a:avLst/>
            </a:prstGeom>
            <a:noFill/>
            <a:effectLst>
              <a:glow rad="101600">
                <a:srgbClr val="CC9900">
                  <a:alpha val="50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6" name="TextBox 165"/>
          <p:cNvSpPr txBox="1"/>
          <p:nvPr/>
        </p:nvSpPr>
        <p:spPr>
          <a:xfrm>
            <a:off x="2968871" y="685800"/>
            <a:ext cx="110716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Stock</a:t>
            </a:r>
          </a:p>
          <a:p>
            <a:pPr algn="ctr"/>
            <a:r>
              <a:rPr lang="en-US" sz="3200" b="1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(37)</a:t>
            </a:r>
            <a:endParaRPr lang="en-US" sz="32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4575264" y="685800"/>
            <a:ext cx="157286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FF"/>
                </a:solidFill>
              </a:rPr>
              <a:t>Quality</a:t>
            </a:r>
          </a:p>
          <a:p>
            <a:pPr algn="ctr"/>
            <a:r>
              <a:rPr lang="en-US" sz="3200" b="1" dirty="0" smtClean="0">
                <a:solidFill>
                  <a:srgbClr val="0000FF"/>
                </a:solidFill>
              </a:rPr>
              <a:t>(17)</a:t>
            </a:r>
            <a:endParaRPr lang="en-US" sz="3200" b="1" dirty="0">
              <a:solidFill>
                <a:srgbClr val="0000FF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6629400" y="685800"/>
            <a:ext cx="17906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92994D"/>
                </a:solidFill>
              </a:rPr>
              <a:t>Preferred</a:t>
            </a:r>
          </a:p>
          <a:p>
            <a:pPr algn="ctr"/>
            <a:r>
              <a:rPr lang="en-US" sz="3200" b="1" dirty="0" smtClean="0">
                <a:solidFill>
                  <a:srgbClr val="92994D"/>
                </a:solidFill>
              </a:rPr>
              <a:t>(5)</a:t>
            </a:r>
            <a:endParaRPr lang="en-US" sz="3200" b="1" dirty="0">
              <a:solidFill>
                <a:srgbClr val="92994D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-76200" y="5840850"/>
            <a:ext cx="3657600" cy="1017150"/>
            <a:chOff x="-3429000" y="3788228"/>
            <a:chExt cx="3657600" cy="1017150"/>
          </a:xfrm>
        </p:grpSpPr>
        <p:sp>
          <p:nvSpPr>
            <p:cNvPr id="178" name="TextBox 177"/>
            <p:cNvSpPr txBox="1"/>
            <p:nvPr/>
          </p:nvSpPr>
          <p:spPr>
            <a:xfrm>
              <a:off x="-1319905" y="3788228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rgbClr val="92994D"/>
                  </a:solidFill>
                </a:rPr>
                <a:t>5</a:t>
              </a:r>
              <a:endParaRPr lang="en-US" sz="3200" b="1" dirty="0">
                <a:solidFill>
                  <a:srgbClr val="92994D"/>
                </a:solidFill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-1472305" y="4220603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rgbClr val="0000FF"/>
                  </a:solidFill>
                </a:rPr>
                <a:t>17</a:t>
              </a:r>
              <a:endParaRPr lang="en-US" sz="3200" b="1" dirty="0">
                <a:solidFill>
                  <a:srgbClr val="0000FF"/>
                </a:solidFill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-3429000" y="4038600"/>
              <a:ext cx="211307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PSD-PQ =</a:t>
              </a:r>
              <a:endParaRPr lang="en-US" sz="3200" b="1" dirty="0"/>
            </a:p>
          </p:txBody>
        </p:sp>
        <p:cxnSp>
          <p:nvCxnSpPr>
            <p:cNvPr id="182" name="Straight Connector 181"/>
            <p:cNvCxnSpPr/>
            <p:nvPr/>
          </p:nvCxnSpPr>
          <p:spPr>
            <a:xfrm flipV="1">
              <a:off x="-1424183" y="4310039"/>
              <a:ext cx="497334" cy="82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TextBox 189"/>
            <p:cNvSpPr txBox="1"/>
            <p:nvPr/>
          </p:nvSpPr>
          <p:spPr>
            <a:xfrm>
              <a:off x="-988400" y="4038600"/>
              <a:ext cx="12170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= 0.29</a:t>
              </a:r>
              <a:endParaRPr lang="en-US" sz="3200" b="1" dirty="0"/>
            </a:p>
          </p:txBody>
        </p:sp>
      </p:grpSp>
      <p:grpSp>
        <p:nvGrpSpPr>
          <p:cNvPr id="12289" name="Group 12288"/>
          <p:cNvGrpSpPr/>
          <p:nvPr/>
        </p:nvGrpSpPr>
        <p:grpSpPr>
          <a:xfrm>
            <a:off x="-76200" y="2590800"/>
            <a:ext cx="3073878" cy="1093350"/>
            <a:chOff x="-76200" y="2667000"/>
            <a:chExt cx="3073878" cy="1093350"/>
          </a:xfrm>
        </p:grpSpPr>
        <p:sp>
          <p:nvSpPr>
            <p:cNvPr id="176" name="TextBox 175"/>
            <p:cNvSpPr txBox="1"/>
            <p:nvPr/>
          </p:nvSpPr>
          <p:spPr>
            <a:xfrm>
              <a:off x="1295400" y="3175575"/>
              <a:ext cx="6014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37</a:t>
              </a:r>
              <a:endParaRPr lang="en-US" sz="3200" b="1" dirty="0">
                <a:solidFill>
                  <a:schemeClr val="tx2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1288128" y="2667000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rgbClr val="0000FF"/>
                  </a:solidFill>
                </a:rPr>
                <a:t>17</a:t>
              </a:r>
              <a:endParaRPr lang="en-US" sz="3200" b="1" dirty="0">
                <a:solidFill>
                  <a:srgbClr val="0000FF"/>
                </a:solidFill>
              </a:endParaRP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-76200" y="2946975"/>
              <a:ext cx="138371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PSD =</a:t>
              </a:r>
              <a:endParaRPr lang="en-US" sz="3200" b="1" dirty="0"/>
            </a:p>
          </p:txBody>
        </p:sp>
        <p:cxnSp>
          <p:nvCxnSpPr>
            <p:cNvPr id="184" name="Straight Connector 183"/>
            <p:cNvCxnSpPr/>
            <p:nvPr/>
          </p:nvCxnSpPr>
          <p:spPr>
            <a:xfrm>
              <a:off x="1381622" y="3251777"/>
              <a:ext cx="459234" cy="32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/>
            <p:cNvSpPr txBox="1"/>
            <p:nvPr/>
          </p:nvSpPr>
          <p:spPr>
            <a:xfrm>
              <a:off x="1780678" y="2943045"/>
              <a:ext cx="12170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= 0.46</a:t>
              </a: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68317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/>
      <p:bldP spid="174" grpId="0"/>
      <p:bldP spid="17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115638-D390-4C1F-9059-788BC1CA429A}" type="slidenum">
              <a:rPr lang="en-US"/>
              <a:pPr/>
              <a:t>5</a:t>
            </a:fld>
            <a:endParaRPr lang="en-US"/>
          </a:p>
        </p:txBody>
      </p:sp>
      <p:sp>
        <p:nvSpPr>
          <p:cNvPr id="487431" name="Rectangle 7"/>
          <p:cNvSpPr>
            <a:spLocks noChangeArrowheads="1"/>
          </p:cNvSpPr>
          <p:nvPr/>
        </p:nvSpPr>
        <p:spPr bwMode="auto">
          <a:xfrm>
            <a:off x="3835400" y="2106613"/>
            <a:ext cx="1127125" cy="264318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7430" name="Rectangle 6"/>
          <p:cNvSpPr>
            <a:spLocks noChangeArrowheads="1"/>
          </p:cNvSpPr>
          <p:nvPr/>
        </p:nvSpPr>
        <p:spPr bwMode="auto">
          <a:xfrm>
            <a:off x="2514600" y="2108200"/>
            <a:ext cx="1127125" cy="264318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7432" name="Rectangle 8"/>
          <p:cNvSpPr>
            <a:spLocks noChangeArrowheads="1"/>
          </p:cNvSpPr>
          <p:nvPr/>
        </p:nvSpPr>
        <p:spPr bwMode="auto">
          <a:xfrm>
            <a:off x="2657475" y="3709988"/>
            <a:ext cx="592138" cy="252412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7433" name="Rectangle 9"/>
          <p:cNvSpPr>
            <a:spLocks noChangeArrowheads="1"/>
          </p:cNvSpPr>
          <p:nvPr/>
        </p:nvSpPr>
        <p:spPr bwMode="auto">
          <a:xfrm>
            <a:off x="3981450" y="3708400"/>
            <a:ext cx="592138" cy="252413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4874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" y="2097088"/>
            <a:ext cx="8763000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87429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200" dirty="0" smtClean="0"/>
              <a:t>PSD</a:t>
            </a:r>
            <a:endParaRPr lang="en-US" sz="4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874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74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74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8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874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874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874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8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32" grpId="0" animBg="1"/>
      <p:bldP spid="4874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12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ECC7BE-0831-49E3-A97D-F45EDF6CBC9E}" type="slidenum">
              <a:rPr lang="en-US"/>
              <a:pPr/>
              <a:t>6</a:t>
            </a:fld>
            <a:endParaRPr lang="en-US"/>
          </a:p>
        </p:txBody>
      </p:sp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200" dirty="0" smtClean="0">
                <a:solidFill>
                  <a:schemeClr val="tx1"/>
                </a:solidFill>
              </a:rPr>
              <a:t>PSD</a:t>
            </a:r>
            <a:endParaRPr lang="en-US" sz="4200" dirty="0">
              <a:solidFill>
                <a:schemeClr val="tx1"/>
              </a:solidFill>
            </a:endParaRPr>
          </a:p>
        </p:txBody>
      </p:sp>
      <p:grpSp>
        <p:nvGrpSpPr>
          <p:cNvPr id="504946" name="Group 114"/>
          <p:cNvGrpSpPr>
            <a:grpSpLocks/>
          </p:cNvGrpSpPr>
          <p:nvPr/>
        </p:nvGrpSpPr>
        <p:grpSpPr bwMode="auto">
          <a:xfrm>
            <a:off x="304800" y="838200"/>
            <a:ext cx="5942013" cy="5919788"/>
            <a:chOff x="1008" y="528"/>
            <a:chExt cx="3743" cy="3729"/>
          </a:xfrm>
        </p:grpSpPr>
        <p:sp>
          <p:nvSpPr>
            <p:cNvPr id="504837" name="AutoShape 5"/>
            <p:cNvSpPr>
              <a:spLocks noChangeAspect="1" noChangeArrowheads="1" noTextEdit="1"/>
            </p:cNvSpPr>
            <p:nvPr/>
          </p:nvSpPr>
          <p:spPr bwMode="auto">
            <a:xfrm>
              <a:off x="1008" y="528"/>
              <a:ext cx="3743" cy="37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39" name="Rectangle 7"/>
            <p:cNvSpPr>
              <a:spLocks noChangeArrowheads="1"/>
            </p:cNvSpPr>
            <p:nvPr/>
          </p:nvSpPr>
          <p:spPr bwMode="auto">
            <a:xfrm>
              <a:off x="2386" y="4033"/>
              <a:ext cx="143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0">
                  <a:solidFill>
                    <a:srgbClr val="000000"/>
                  </a:solidFill>
                </a:rPr>
                <a:t>Total Length (inches)</a:t>
              </a:r>
              <a:endParaRPr lang="en-US"/>
            </a:p>
          </p:txBody>
        </p:sp>
        <p:sp>
          <p:nvSpPr>
            <p:cNvPr id="504840" name="Rectangle 8"/>
            <p:cNvSpPr>
              <a:spLocks noChangeArrowheads="1"/>
            </p:cNvSpPr>
            <p:nvPr/>
          </p:nvSpPr>
          <p:spPr bwMode="auto">
            <a:xfrm rot="16200000">
              <a:off x="667" y="2095"/>
              <a:ext cx="1067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0">
                  <a:solidFill>
                    <a:srgbClr val="000000"/>
                  </a:solidFill>
                </a:rPr>
                <a:t>Number of LMB</a:t>
              </a:r>
              <a:endParaRPr lang="en-US"/>
            </a:p>
          </p:txBody>
        </p:sp>
        <p:sp>
          <p:nvSpPr>
            <p:cNvPr id="504841" name="Line 9"/>
            <p:cNvSpPr>
              <a:spLocks noChangeShapeType="1"/>
            </p:cNvSpPr>
            <p:nvPr/>
          </p:nvSpPr>
          <p:spPr bwMode="auto">
            <a:xfrm>
              <a:off x="2119" y="3670"/>
              <a:ext cx="2081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42" name="Line 10"/>
            <p:cNvSpPr>
              <a:spLocks noChangeShapeType="1"/>
            </p:cNvSpPr>
            <p:nvPr/>
          </p:nvSpPr>
          <p:spPr bwMode="auto">
            <a:xfrm>
              <a:off x="2119" y="3670"/>
              <a:ext cx="0" cy="84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43" name="Line 11"/>
            <p:cNvSpPr>
              <a:spLocks noChangeShapeType="1"/>
            </p:cNvSpPr>
            <p:nvPr/>
          </p:nvSpPr>
          <p:spPr bwMode="auto">
            <a:xfrm>
              <a:off x="2809" y="3670"/>
              <a:ext cx="0" cy="84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44" name="Line 12"/>
            <p:cNvSpPr>
              <a:spLocks noChangeShapeType="1"/>
            </p:cNvSpPr>
            <p:nvPr/>
          </p:nvSpPr>
          <p:spPr bwMode="auto">
            <a:xfrm>
              <a:off x="3510" y="3670"/>
              <a:ext cx="0" cy="84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45" name="Line 13"/>
            <p:cNvSpPr>
              <a:spLocks noChangeShapeType="1"/>
            </p:cNvSpPr>
            <p:nvPr/>
          </p:nvSpPr>
          <p:spPr bwMode="auto">
            <a:xfrm>
              <a:off x="4200" y="3670"/>
              <a:ext cx="0" cy="84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46" name="Rectangle 14"/>
            <p:cNvSpPr>
              <a:spLocks noChangeArrowheads="1"/>
            </p:cNvSpPr>
            <p:nvPr/>
          </p:nvSpPr>
          <p:spPr bwMode="auto">
            <a:xfrm>
              <a:off x="2045" y="3819"/>
              <a:ext cx="8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0">
                  <a:solidFill>
                    <a:srgbClr val="000000"/>
                  </a:solidFill>
                </a:rPr>
                <a:t>5</a:t>
              </a:r>
              <a:endParaRPr lang="en-US"/>
            </a:p>
          </p:txBody>
        </p:sp>
        <p:sp>
          <p:nvSpPr>
            <p:cNvPr id="504847" name="Rectangle 15"/>
            <p:cNvSpPr>
              <a:spLocks noChangeArrowheads="1"/>
            </p:cNvSpPr>
            <p:nvPr/>
          </p:nvSpPr>
          <p:spPr bwMode="auto">
            <a:xfrm>
              <a:off x="2693" y="3819"/>
              <a:ext cx="170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0">
                  <a:solidFill>
                    <a:srgbClr val="000000"/>
                  </a:solidFill>
                </a:rPr>
                <a:t>10</a:t>
              </a:r>
              <a:endParaRPr lang="en-US"/>
            </a:p>
          </p:txBody>
        </p:sp>
        <p:sp>
          <p:nvSpPr>
            <p:cNvPr id="504848" name="Rectangle 16"/>
            <p:cNvSpPr>
              <a:spLocks noChangeArrowheads="1"/>
            </p:cNvSpPr>
            <p:nvPr/>
          </p:nvSpPr>
          <p:spPr bwMode="auto">
            <a:xfrm>
              <a:off x="3394" y="3819"/>
              <a:ext cx="170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0">
                  <a:solidFill>
                    <a:srgbClr val="000000"/>
                  </a:solidFill>
                </a:rPr>
                <a:t>15</a:t>
              </a:r>
              <a:endParaRPr lang="en-US"/>
            </a:p>
          </p:txBody>
        </p:sp>
        <p:sp>
          <p:nvSpPr>
            <p:cNvPr id="504849" name="Rectangle 17"/>
            <p:cNvSpPr>
              <a:spLocks noChangeArrowheads="1"/>
            </p:cNvSpPr>
            <p:nvPr/>
          </p:nvSpPr>
          <p:spPr bwMode="auto">
            <a:xfrm>
              <a:off x="4084" y="3819"/>
              <a:ext cx="170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0">
                  <a:solidFill>
                    <a:srgbClr val="000000"/>
                  </a:solidFill>
                </a:rPr>
                <a:t>20</a:t>
              </a:r>
              <a:endParaRPr lang="en-US"/>
            </a:p>
          </p:txBody>
        </p:sp>
        <p:sp>
          <p:nvSpPr>
            <p:cNvPr id="504850" name="Line 18"/>
            <p:cNvSpPr>
              <a:spLocks noChangeShapeType="1"/>
            </p:cNvSpPr>
            <p:nvPr/>
          </p:nvSpPr>
          <p:spPr bwMode="auto">
            <a:xfrm flipV="1">
              <a:off x="1596" y="1031"/>
              <a:ext cx="0" cy="253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51" name="Line 19"/>
            <p:cNvSpPr>
              <a:spLocks noChangeShapeType="1"/>
            </p:cNvSpPr>
            <p:nvPr/>
          </p:nvSpPr>
          <p:spPr bwMode="auto">
            <a:xfrm flipH="1">
              <a:off x="1512" y="3567"/>
              <a:ext cx="84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52" name="Line 20"/>
            <p:cNvSpPr>
              <a:spLocks noChangeShapeType="1"/>
            </p:cNvSpPr>
            <p:nvPr/>
          </p:nvSpPr>
          <p:spPr bwMode="auto">
            <a:xfrm flipH="1">
              <a:off x="1512" y="3054"/>
              <a:ext cx="84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53" name="Line 21"/>
            <p:cNvSpPr>
              <a:spLocks noChangeShapeType="1"/>
            </p:cNvSpPr>
            <p:nvPr/>
          </p:nvSpPr>
          <p:spPr bwMode="auto">
            <a:xfrm flipH="1">
              <a:off x="1512" y="2551"/>
              <a:ext cx="84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54" name="Line 22"/>
            <p:cNvSpPr>
              <a:spLocks noChangeShapeType="1"/>
            </p:cNvSpPr>
            <p:nvPr/>
          </p:nvSpPr>
          <p:spPr bwMode="auto">
            <a:xfrm flipH="1">
              <a:off x="1512" y="2048"/>
              <a:ext cx="84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55" name="Line 23"/>
            <p:cNvSpPr>
              <a:spLocks noChangeShapeType="1"/>
            </p:cNvSpPr>
            <p:nvPr/>
          </p:nvSpPr>
          <p:spPr bwMode="auto">
            <a:xfrm flipH="1">
              <a:off x="1512" y="1535"/>
              <a:ext cx="84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56" name="Line 24"/>
            <p:cNvSpPr>
              <a:spLocks noChangeShapeType="1"/>
            </p:cNvSpPr>
            <p:nvPr/>
          </p:nvSpPr>
          <p:spPr bwMode="auto">
            <a:xfrm flipH="1">
              <a:off x="1512" y="1031"/>
              <a:ext cx="84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57" name="Rectangle 25"/>
            <p:cNvSpPr>
              <a:spLocks noChangeArrowheads="1"/>
            </p:cNvSpPr>
            <p:nvPr/>
          </p:nvSpPr>
          <p:spPr bwMode="auto">
            <a:xfrm rot="16200000">
              <a:off x="1364" y="3508"/>
              <a:ext cx="8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504858" name="Rectangle 26"/>
            <p:cNvSpPr>
              <a:spLocks noChangeArrowheads="1"/>
            </p:cNvSpPr>
            <p:nvPr/>
          </p:nvSpPr>
          <p:spPr bwMode="auto">
            <a:xfrm rot="16200000">
              <a:off x="1322" y="2992"/>
              <a:ext cx="170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0">
                  <a:solidFill>
                    <a:srgbClr val="000000"/>
                  </a:solidFill>
                </a:rPr>
                <a:t>20</a:t>
              </a:r>
              <a:endParaRPr lang="en-US"/>
            </a:p>
          </p:txBody>
        </p:sp>
        <p:sp>
          <p:nvSpPr>
            <p:cNvPr id="504859" name="Rectangle 27"/>
            <p:cNvSpPr>
              <a:spLocks noChangeArrowheads="1"/>
            </p:cNvSpPr>
            <p:nvPr/>
          </p:nvSpPr>
          <p:spPr bwMode="auto">
            <a:xfrm rot="16200000">
              <a:off x="1322" y="2491"/>
              <a:ext cx="170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0">
                  <a:solidFill>
                    <a:srgbClr val="000000"/>
                  </a:solidFill>
                </a:rPr>
                <a:t>40</a:t>
              </a:r>
              <a:endParaRPr lang="en-US"/>
            </a:p>
          </p:txBody>
        </p:sp>
        <p:sp>
          <p:nvSpPr>
            <p:cNvPr id="504860" name="Rectangle 28"/>
            <p:cNvSpPr>
              <a:spLocks noChangeArrowheads="1"/>
            </p:cNvSpPr>
            <p:nvPr/>
          </p:nvSpPr>
          <p:spPr bwMode="auto">
            <a:xfrm rot="16200000">
              <a:off x="1322" y="1988"/>
              <a:ext cx="170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0">
                  <a:solidFill>
                    <a:srgbClr val="000000"/>
                  </a:solidFill>
                </a:rPr>
                <a:t>60</a:t>
              </a:r>
              <a:endParaRPr lang="en-US"/>
            </a:p>
          </p:txBody>
        </p:sp>
        <p:sp>
          <p:nvSpPr>
            <p:cNvPr id="504861" name="Rectangle 29"/>
            <p:cNvSpPr>
              <a:spLocks noChangeArrowheads="1"/>
            </p:cNvSpPr>
            <p:nvPr/>
          </p:nvSpPr>
          <p:spPr bwMode="auto">
            <a:xfrm rot="16200000">
              <a:off x="1322" y="1473"/>
              <a:ext cx="170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0">
                  <a:solidFill>
                    <a:srgbClr val="000000"/>
                  </a:solidFill>
                </a:rPr>
                <a:t>80</a:t>
              </a:r>
              <a:endParaRPr lang="en-US"/>
            </a:p>
          </p:txBody>
        </p:sp>
        <p:sp>
          <p:nvSpPr>
            <p:cNvPr id="504862" name="Rectangle 30"/>
            <p:cNvSpPr>
              <a:spLocks noChangeArrowheads="1"/>
            </p:cNvSpPr>
            <p:nvPr/>
          </p:nvSpPr>
          <p:spPr bwMode="auto">
            <a:xfrm rot="16200000">
              <a:off x="1279" y="969"/>
              <a:ext cx="25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0">
                  <a:solidFill>
                    <a:srgbClr val="000000"/>
                  </a:solidFill>
                </a:rPr>
                <a:t>100</a:t>
              </a:r>
              <a:endParaRPr lang="en-US"/>
            </a:p>
          </p:txBody>
        </p:sp>
        <p:sp>
          <p:nvSpPr>
            <p:cNvPr id="504863" name="Rectangle 31"/>
            <p:cNvSpPr>
              <a:spLocks noChangeArrowheads="1"/>
            </p:cNvSpPr>
            <p:nvPr/>
          </p:nvSpPr>
          <p:spPr bwMode="auto">
            <a:xfrm>
              <a:off x="1699" y="3567"/>
              <a:ext cx="74" cy="1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64" name="Rectangle 32"/>
            <p:cNvSpPr>
              <a:spLocks noChangeArrowheads="1"/>
            </p:cNvSpPr>
            <p:nvPr/>
          </p:nvSpPr>
          <p:spPr bwMode="auto">
            <a:xfrm>
              <a:off x="1699" y="3567"/>
              <a:ext cx="74" cy="1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65" name="Rectangle 33"/>
            <p:cNvSpPr>
              <a:spLocks noChangeArrowheads="1"/>
            </p:cNvSpPr>
            <p:nvPr/>
          </p:nvSpPr>
          <p:spPr bwMode="auto">
            <a:xfrm>
              <a:off x="1773" y="3567"/>
              <a:ext cx="66" cy="1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66" name="Rectangle 34"/>
            <p:cNvSpPr>
              <a:spLocks noChangeArrowheads="1"/>
            </p:cNvSpPr>
            <p:nvPr/>
          </p:nvSpPr>
          <p:spPr bwMode="auto">
            <a:xfrm>
              <a:off x="1773" y="3567"/>
              <a:ext cx="66" cy="1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67" name="Rectangle 35"/>
            <p:cNvSpPr>
              <a:spLocks noChangeArrowheads="1"/>
            </p:cNvSpPr>
            <p:nvPr/>
          </p:nvSpPr>
          <p:spPr bwMode="auto">
            <a:xfrm>
              <a:off x="1839" y="3511"/>
              <a:ext cx="74" cy="56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68" name="Rectangle 36"/>
            <p:cNvSpPr>
              <a:spLocks noChangeArrowheads="1"/>
            </p:cNvSpPr>
            <p:nvPr/>
          </p:nvSpPr>
          <p:spPr bwMode="auto">
            <a:xfrm>
              <a:off x="1839" y="3511"/>
              <a:ext cx="74" cy="56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69" name="Rectangle 37"/>
            <p:cNvSpPr>
              <a:spLocks noChangeArrowheads="1"/>
            </p:cNvSpPr>
            <p:nvPr/>
          </p:nvSpPr>
          <p:spPr bwMode="auto">
            <a:xfrm>
              <a:off x="1913" y="3437"/>
              <a:ext cx="66" cy="130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70" name="Rectangle 38"/>
            <p:cNvSpPr>
              <a:spLocks noChangeArrowheads="1"/>
            </p:cNvSpPr>
            <p:nvPr/>
          </p:nvSpPr>
          <p:spPr bwMode="auto">
            <a:xfrm>
              <a:off x="1913" y="3437"/>
              <a:ext cx="66" cy="130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71" name="Rectangle 39"/>
            <p:cNvSpPr>
              <a:spLocks noChangeArrowheads="1"/>
            </p:cNvSpPr>
            <p:nvPr/>
          </p:nvSpPr>
          <p:spPr bwMode="auto">
            <a:xfrm>
              <a:off x="1979" y="3483"/>
              <a:ext cx="74" cy="84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72" name="Rectangle 40"/>
            <p:cNvSpPr>
              <a:spLocks noChangeArrowheads="1"/>
            </p:cNvSpPr>
            <p:nvPr/>
          </p:nvSpPr>
          <p:spPr bwMode="auto">
            <a:xfrm>
              <a:off x="1979" y="3483"/>
              <a:ext cx="74" cy="84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73" name="Rectangle 41"/>
            <p:cNvSpPr>
              <a:spLocks noChangeArrowheads="1"/>
            </p:cNvSpPr>
            <p:nvPr/>
          </p:nvSpPr>
          <p:spPr bwMode="auto">
            <a:xfrm>
              <a:off x="2053" y="3483"/>
              <a:ext cx="66" cy="84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74" name="Rectangle 42"/>
            <p:cNvSpPr>
              <a:spLocks noChangeArrowheads="1"/>
            </p:cNvSpPr>
            <p:nvPr/>
          </p:nvSpPr>
          <p:spPr bwMode="auto">
            <a:xfrm>
              <a:off x="2053" y="3483"/>
              <a:ext cx="66" cy="84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75" name="Rectangle 43"/>
            <p:cNvSpPr>
              <a:spLocks noChangeArrowheads="1"/>
            </p:cNvSpPr>
            <p:nvPr/>
          </p:nvSpPr>
          <p:spPr bwMode="auto">
            <a:xfrm>
              <a:off x="2119" y="3306"/>
              <a:ext cx="65" cy="261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76" name="Rectangle 44"/>
            <p:cNvSpPr>
              <a:spLocks noChangeArrowheads="1"/>
            </p:cNvSpPr>
            <p:nvPr/>
          </p:nvSpPr>
          <p:spPr bwMode="auto">
            <a:xfrm>
              <a:off x="2119" y="3306"/>
              <a:ext cx="65" cy="261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77" name="Rectangle 45"/>
            <p:cNvSpPr>
              <a:spLocks noChangeArrowheads="1"/>
            </p:cNvSpPr>
            <p:nvPr/>
          </p:nvSpPr>
          <p:spPr bwMode="auto">
            <a:xfrm>
              <a:off x="2184" y="2803"/>
              <a:ext cx="75" cy="764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78" name="Rectangle 46"/>
            <p:cNvSpPr>
              <a:spLocks noChangeArrowheads="1"/>
            </p:cNvSpPr>
            <p:nvPr/>
          </p:nvSpPr>
          <p:spPr bwMode="auto">
            <a:xfrm>
              <a:off x="2184" y="2803"/>
              <a:ext cx="75" cy="764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79" name="Rectangle 47"/>
            <p:cNvSpPr>
              <a:spLocks noChangeArrowheads="1"/>
            </p:cNvSpPr>
            <p:nvPr/>
          </p:nvSpPr>
          <p:spPr bwMode="auto">
            <a:xfrm>
              <a:off x="2259" y="1842"/>
              <a:ext cx="65" cy="1725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80" name="Rectangle 48"/>
            <p:cNvSpPr>
              <a:spLocks noChangeArrowheads="1"/>
            </p:cNvSpPr>
            <p:nvPr/>
          </p:nvSpPr>
          <p:spPr bwMode="auto">
            <a:xfrm>
              <a:off x="2259" y="1842"/>
              <a:ext cx="65" cy="1725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81" name="Rectangle 49"/>
            <p:cNvSpPr>
              <a:spLocks noChangeArrowheads="1"/>
            </p:cNvSpPr>
            <p:nvPr/>
          </p:nvSpPr>
          <p:spPr bwMode="auto">
            <a:xfrm>
              <a:off x="2324" y="2122"/>
              <a:ext cx="75" cy="1445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82" name="Rectangle 50"/>
            <p:cNvSpPr>
              <a:spLocks noChangeArrowheads="1"/>
            </p:cNvSpPr>
            <p:nvPr/>
          </p:nvSpPr>
          <p:spPr bwMode="auto">
            <a:xfrm>
              <a:off x="2324" y="2122"/>
              <a:ext cx="75" cy="1445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83" name="Rectangle 51"/>
            <p:cNvSpPr>
              <a:spLocks noChangeArrowheads="1"/>
            </p:cNvSpPr>
            <p:nvPr/>
          </p:nvSpPr>
          <p:spPr bwMode="auto">
            <a:xfrm>
              <a:off x="2399" y="2980"/>
              <a:ext cx="65" cy="587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84" name="Rectangle 52"/>
            <p:cNvSpPr>
              <a:spLocks noChangeArrowheads="1"/>
            </p:cNvSpPr>
            <p:nvPr/>
          </p:nvSpPr>
          <p:spPr bwMode="auto">
            <a:xfrm>
              <a:off x="2399" y="2980"/>
              <a:ext cx="65" cy="587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85" name="Rectangle 53"/>
            <p:cNvSpPr>
              <a:spLocks noChangeArrowheads="1"/>
            </p:cNvSpPr>
            <p:nvPr/>
          </p:nvSpPr>
          <p:spPr bwMode="auto">
            <a:xfrm>
              <a:off x="2464" y="3334"/>
              <a:ext cx="75" cy="233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86" name="Rectangle 54"/>
            <p:cNvSpPr>
              <a:spLocks noChangeArrowheads="1"/>
            </p:cNvSpPr>
            <p:nvPr/>
          </p:nvSpPr>
          <p:spPr bwMode="auto">
            <a:xfrm>
              <a:off x="2464" y="3334"/>
              <a:ext cx="75" cy="233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87" name="Rectangle 55"/>
            <p:cNvSpPr>
              <a:spLocks noChangeArrowheads="1"/>
            </p:cNvSpPr>
            <p:nvPr/>
          </p:nvSpPr>
          <p:spPr bwMode="auto">
            <a:xfrm>
              <a:off x="2539" y="3054"/>
              <a:ext cx="65" cy="513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88" name="Rectangle 56"/>
            <p:cNvSpPr>
              <a:spLocks noChangeArrowheads="1"/>
            </p:cNvSpPr>
            <p:nvPr/>
          </p:nvSpPr>
          <p:spPr bwMode="auto">
            <a:xfrm>
              <a:off x="2539" y="3054"/>
              <a:ext cx="65" cy="513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89" name="Rectangle 57"/>
            <p:cNvSpPr>
              <a:spLocks noChangeArrowheads="1"/>
            </p:cNvSpPr>
            <p:nvPr/>
          </p:nvSpPr>
          <p:spPr bwMode="auto">
            <a:xfrm>
              <a:off x="2604" y="2448"/>
              <a:ext cx="65" cy="1119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90" name="Rectangle 58"/>
            <p:cNvSpPr>
              <a:spLocks noChangeArrowheads="1"/>
            </p:cNvSpPr>
            <p:nvPr/>
          </p:nvSpPr>
          <p:spPr bwMode="auto">
            <a:xfrm>
              <a:off x="2604" y="2448"/>
              <a:ext cx="65" cy="1119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91" name="Rectangle 59"/>
            <p:cNvSpPr>
              <a:spLocks noChangeArrowheads="1"/>
            </p:cNvSpPr>
            <p:nvPr/>
          </p:nvSpPr>
          <p:spPr bwMode="auto">
            <a:xfrm>
              <a:off x="2669" y="2197"/>
              <a:ext cx="75" cy="1370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92" name="Rectangle 60"/>
            <p:cNvSpPr>
              <a:spLocks noChangeArrowheads="1"/>
            </p:cNvSpPr>
            <p:nvPr/>
          </p:nvSpPr>
          <p:spPr bwMode="auto">
            <a:xfrm>
              <a:off x="2669" y="2197"/>
              <a:ext cx="75" cy="1370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93" name="Rectangle 61"/>
            <p:cNvSpPr>
              <a:spLocks noChangeArrowheads="1"/>
            </p:cNvSpPr>
            <p:nvPr/>
          </p:nvSpPr>
          <p:spPr bwMode="auto">
            <a:xfrm>
              <a:off x="2744" y="1945"/>
              <a:ext cx="65" cy="1622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94" name="Rectangle 62"/>
            <p:cNvSpPr>
              <a:spLocks noChangeArrowheads="1"/>
            </p:cNvSpPr>
            <p:nvPr/>
          </p:nvSpPr>
          <p:spPr bwMode="auto">
            <a:xfrm>
              <a:off x="2744" y="1945"/>
              <a:ext cx="65" cy="1622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95" name="Rectangle 63"/>
            <p:cNvSpPr>
              <a:spLocks noChangeArrowheads="1"/>
            </p:cNvSpPr>
            <p:nvPr/>
          </p:nvSpPr>
          <p:spPr bwMode="auto">
            <a:xfrm>
              <a:off x="2809" y="798"/>
              <a:ext cx="75" cy="2769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96" name="Rectangle 64"/>
            <p:cNvSpPr>
              <a:spLocks noChangeArrowheads="1"/>
            </p:cNvSpPr>
            <p:nvPr/>
          </p:nvSpPr>
          <p:spPr bwMode="auto">
            <a:xfrm>
              <a:off x="2809" y="798"/>
              <a:ext cx="75" cy="2769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97" name="Rectangle 65"/>
            <p:cNvSpPr>
              <a:spLocks noChangeArrowheads="1"/>
            </p:cNvSpPr>
            <p:nvPr/>
          </p:nvSpPr>
          <p:spPr bwMode="auto">
            <a:xfrm>
              <a:off x="2884" y="1591"/>
              <a:ext cx="66" cy="1976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98" name="Rectangle 66"/>
            <p:cNvSpPr>
              <a:spLocks noChangeArrowheads="1"/>
            </p:cNvSpPr>
            <p:nvPr/>
          </p:nvSpPr>
          <p:spPr bwMode="auto">
            <a:xfrm>
              <a:off x="2884" y="1591"/>
              <a:ext cx="66" cy="1976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99" name="Rectangle 67"/>
            <p:cNvSpPr>
              <a:spLocks noChangeArrowheads="1"/>
            </p:cNvSpPr>
            <p:nvPr/>
          </p:nvSpPr>
          <p:spPr bwMode="auto">
            <a:xfrm>
              <a:off x="2950" y="1591"/>
              <a:ext cx="74" cy="1976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00" name="Rectangle 68"/>
            <p:cNvSpPr>
              <a:spLocks noChangeArrowheads="1"/>
            </p:cNvSpPr>
            <p:nvPr/>
          </p:nvSpPr>
          <p:spPr bwMode="auto">
            <a:xfrm>
              <a:off x="2950" y="1591"/>
              <a:ext cx="74" cy="1976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01" name="Rectangle 69"/>
            <p:cNvSpPr>
              <a:spLocks noChangeArrowheads="1"/>
            </p:cNvSpPr>
            <p:nvPr/>
          </p:nvSpPr>
          <p:spPr bwMode="auto">
            <a:xfrm>
              <a:off x="3024" y="1460"/>
              <a:ext cx="66" cy="2107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02" name="Rectangle 70"/>
            <p:cNvSpPr>
              <a:spLocks noChangeArrowheads="1"/>
            </p:cNvSpPr>
            <p:nvPr/>
          </p:nvSpPr>
          <p:spPr bwMode="auto">
            <a:xfrm>
              <a:off x="3024" y="1460"/>
              <a:ext cx="66" cy="2107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03" name="Rectangle 71"/>
            <p:cNvSpPr>
              <a:spLocks noChangeArrowheads="1"/>
            </p:cNvSpPr>
            <p:nvPr/>
          </p:nvSpPr>
          <p:spPr bwMode="auto">
            <a:xfrm>
              <a:off x="3090" y="1414"/>
              <a:ext cx="65" cy="2153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04" name="Rectangle 72"/>
            <p:cNvSpPr>
              <a:spLocks noChangeArrowheads="1"/>
            </p:cNvSpPr>
            <p:nvPr/>
          </p:nvSpPr>
          <p:spPr bwMode="auto">
            <a:xfrm>
              <a:off x="3090" y="1414"/>
              <a:ext cx="65" cy="2153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05" name="Rectangle 73"/>
            <p:cNvSpPr>
              <a:spLocks noChangeArrowheads="1"/>
            </p:cNvSpPr>
            <p:nvPr/>
          </p:nvSpPr>
          <p:spPr bwMode="auto">
            <a:xfrm>
              <a:off x="3155" y="2402"/>
              <a:ext cx="75" cy="1165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06" name="Rectangle 74"/>
            <p:cNvSpPr>
              <a:spLocks noChangeArrowheads="1"/>
            </p:cNvSpPr>
            <p:nvPr/>
          </p:nvSpPr>
          <p:spPr bwMode="auto">
            <a:xfrm>
              <a:off x="3155" y="2402"/>
              <a:ext cx="75" cy="1165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07" name="Rectangle 75"/>
            <p:cNvSpPr>
              <a:spLocks noChangeArrowheads="1"/>
            </p:cNvSpPr>
            <p:nvPr/>
          </p:nvSpPr>
          <p:spPr bwMode="auto">
            <a:xfrm>
              <a:off x="3230" y="2579"/>
              <a:ext cx="65" cy="988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08" name="Rectangle 76"/>
            <p:cNvSpPr>
              <a:spLocks noChangeArrowheads="1"/>
            </p:cNvSpPr>
            <p:nvPr/>
          </p:nvSpPr>
          <p:spPr bwMode="auto">
            <a:xfrm>
              <a:off x="3230" y="2579"/>
              <a:ext cx="65" cy="988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09" name="Rectangle 77"/>
            <p:cNvSpPr>
              <a:spLocks noChangeArrowheads="1"/>
            </p:cNvSpPr>
            <p:nvPr/>
          </p:nvSpPr>
          <p:spPr bwMode="auto">
            <a:xfrm>
              <a:off x="3295" y="2859"/>
              <a:ext cx="75" cy="708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10" name="Rectangle 78"/>
            <p:cNvSpPr>
              <a:spLocks noChangeArrowheads="1"/>
            </p:cNvSpPr>
            <p:nvPr/>
          </p:nvSpPr>
          <p:spPr bwMode="auto">
            <a:xfrm>
              <a:off x="3295" y="2859"/>
              <a:ext cx="75" cy="708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11" name="Rectangle 79"/>
            <p:cNvSpPr>
              <a:spLocks noChangeArrowheads="1"/>
            </p:cNvSpPr>
            <p:nvPr/>
          </p:nvSpPr>
          <p:spPr bwMode="auto">
            <a:xfrm>
              <a:off x="3370" y="3129"/>
              <a:ext cx="65" cy="438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12" name="Rectangle 80"/>
            <p:cNvSpPr>
              <a:spLocks noChangeArrowheads="1"/>
            </p:cNvSpPr>
            <p:nvPr/>
          </p:nvSpPr>
          <p:spPr bwMode="auto">
            <a:xfrm>
              <a:off x="3370" y="3129"/>
              <a:ext cx="65" cy="438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13" name="Rectangle 81"/>
            <p:cNvSpPr>
              <a:spLocks noChangeArrowheads="1"/>
            </p:cNvSpPr>
            <p:nvPr/>
          </p:nvSpPr>
          <p:spPr bwMode="auto">
            <a:xfrm>
              <a:off x="3435" y="3437"/>
              <a:ext cx="75" cy="130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14" name="Rectangle 82"/>
            <p:cNvSpPr>
              <a:spLocks noChangeArrowheads="1"/>
            </p:cNvSpPr>
            <p:nvPr/>
          </p:nvSpPr>
          <p:spPr bwMode="auto">
            <a:xfrm>
              <a:off x="3435" y="3437"/>
              <a:ext cx="75" cy="130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15" name="Rectangle 83"/>
            <p:cNvSpPr>
              <a:spLocks noChangeArrowheads="1"/>
            </p:cNvSpPr>
            <p:nvPr/>
          </p:nvSpPr>
          <p:spPr bwMode="auto">
            <a:xfrm>
              <a:off x="3510" y="3437"/>
              <a:ext cx="65" cy="130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16" name="Rectangle 84"/>
            <p:cNvSpPr>
              <a:spLocks noChangeArrowheads="1"/>
            </p:cNvSpPr>
            <p:nvPr/>
          </p:nvSpPr>
          <p:spPr bwMode="auto">
            <a:xfrm>
              <a:off x="3510" y="3437"/>
              <a:ext cx="65" cy="130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17" name="Rectangle 85"/>
            <p:cNvSpPr>
              <a:spLocks noChangeArrowheads="1"/>
            </p:cNvSpPr>
            <p:nvPr/>
          </p:nvSpPr>
          <p:spPr bwMode="auto">
            <a:xfrm>
              <a:off x="3575" y="3511"/>
              <a:ext cx="65" cy="56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18" name="Rectangle 86"/>
            <p:cNvSpPr>
              <a:spLocks noChangeArrowheads="1"/>
            </p:cNvSpPr>
            <p:nvPr/>
          </p:nvSpPr>
          <p:spPr bwMode="auto">
            <a:xfrm>
              <a:off x="3575" y="3511"/>
              <a:ext cx="65" cy="56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19" name="Rectangle 87"/>
            <p:cNvSpPr>
              <a:spLocks noChangeArrowheads="1"/>
            </p:cNvSpPr>
            <p:nvPr/>
          </p:nvSpPr>
          <p:spPr bwMode="auto">
            <a:xfrm>
              <a:off x="3640" y="3567"/>
              <a:ext cx="75" cy="1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20" name="Rectangle 88"/>
            <p:cNvSpPr>
              <a:spLocks noChangeArrowheads="1"/>
            </p:cNvSpPr>
            <p:nvPr/>
          </p:nvSpPr>
          <p:spPr bwMode="auto">
            <a:xfrm>
              <a:off x="3640" y="3567"/>
              <a:ext cx="75" cy="1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21" name="Rectangle 89"/>
            <p:cNvSpPr>
              <a:spLocks noChangeArrowheads="1"/>
            </p:cNvSpPr>
            <p:nvPr/>
          </p:nvSpPr>
          <p:spPr bwMode="auto">
            <a:xfrm>
              <a:off x="3715" y="3567"/>
              <a:ext cx="65" cy="1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22" name="Rectangle 90"/>
            <p:cNvSpPr>
              <a:spLocks noChangeArrowheads="1"/>
            </p:cNvSpPr>
            <p:nvPr/>
          </p:nvSpPr>
          <p:spPr bwMode="auto">
            <a:xfrm>
              <a:off x="3715" y="3567"/>
              <a:ext cx="65" cy="1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23" name="Rectangle 91"/>
            <p:cNvSpPr>
              <a:spLocks noChangeArrowheads="1"/>
            </p:cNvSpPr>
            <p:nvPr/>
          </p:nvSpPr>
          <p:spPr bwMode="auto">
            <a:xfrm>
              <a:off x="3780" y="3567"/>
              <a:ext cx="75" cy="1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24" name="Rectangle 92"/>
            <p:cNvSpPr>
              <a:spLocks noChangeArrowheads="1"/>
            </p:cNvSpPr>
            <p:nvPr/>
          </p:nvSpPr>
          <p:spPr bwMode="auto">
            <a:xfrm>
              <a:off x="3780" y="3567"/>
              <a:ext cx="75" cy="1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25" name="Rectangle 93"/>
            <p:cNvSpPr>
              <a:spLocks noChangeArrowheads="1"/>
            </p:cNvSpPr>
            <p:nvPr/>
          </p:nvSpPr>
          <p:spPr bwMode="auto">
            <a:xfrm>
              <a:off x="3855" y="3465"/>
              <a:ext cx="65" cy="102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26" name="Rectangle 94"/>
            <p:cNvSpPr>
              <a:spLocks noChangeArrowheads="1"/>
            </p:cNvSpPr>
            <p:nvPr/>
          </p:nvSpPr>
          <p:spPr bwMode="auto">
            <a:xfrm>
              <a:off x="3855" y="3465"/>
              <a:ext cx="65" cy="102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27" name="Rectangle 95"/>
            <p:cNvSpPr>
              <a:spLocks noChangeArrowheads="1"/>
            </p:cNvSpPr>
            <p:nvPr/>
          </p:nvSpPr>
          <p:spPr bwMode="auto">
            <a:xfrm>
              <a:off x="3920" y="3511"/>
              <a:ext cx="75" cy="56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28" name="Rectangle 96"/>
            <p:cNvSpPr>
              <a:spLocks noChangeArrowheads="1"/>
            </p:cNvSpPr>
            <p:nvPr/>
          </p:nvSpPr>
          <p:spPr bwMode="auto">
            <a:xfrm>
              <a:off x="3920" y="3511"/>
              <a:ext cx="75" cy="56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29" name="Rectangle 97"/>
            <p:cNvSpPr>
              <a:spLocks noChangeArrowheads="1"/>
            </p:cNvSpPr>
            <p:nvPr/>
          </p:nvSpPr>
          <p:spPr bwMode="auto">
            <a:xfrm>
              <a:off x="3995" y="3511"/>
              <a:ext cx="65" cy="56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30" name="Rectangle 98"/>
            <p:cNvSpPr>
              <a:spLocks noChangeArrowheads="1"/>
            </p:cNvSpPr>
            <p:nvPr/>
          </p:nvSpPr>
          <p:spPr bwMode="auto">
            <a:xfrm>
              <a:off x="3995" y="3511"/>
              <a:ext cx="65" cy="56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31" name="Rectangle 99"/>
            <p:cNvSpPr>
              <a:spLocks noChangeArrowheads="1"/>
            </p:cNvSpPr>
            <p:nvPr/>
          </p:nvSpPr>
          <p:spPr bwMode="auto">
            <a:xfrm>
              <a:off x="4060" y="3539"/>
              <a:ext cx="66" cy="28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32" name="Rectangle 100"/>
            <p:cNvSpPr>
              <a:spLocks noChangeArrowheads="1"/>
            </p:cNvSpPr>
            <p:nvPr/>
          </p:nvSpPr>
          <p:spPr bwMode="auto">
            <a:xfrm>
              <a:off x="4060" y="3539"/>
              <a:ext cx="66" cy="28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33" name="Rectangle 101"/>
            <p:cNvSpPr>
              <a:spLocks noChangeArrowheads="1"/>
            </p:cNvSpPr>
            <p:nvPr/>
          </p:nvSpPr>
          <p:spPr bwMode="auto">
            <a:xfrm>
              <a:off x="4126" y="3511"/>
              <a:ext cx="74" cy="56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34" name="Rectangle 102"/>
            <p:cNvSpPr>
              <a:spLocks noChangeArrowheads="1"/>
            </p:cNvSpPr>
            <p:nvPr/>
          </p:nvSpPr>
          <p:spPr bwMode="auto">
            <a:xfrm>
              <a:off x="4126" y="3511"/>
              <a:ext cx="74" cy="56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35" name="Rectangle 103"/>
            <p:cNvSpPr>
              <a:spLocks noChangeArrowheads="1"/>
            </p:cNvSpPr>
            <p:nvPr/>
          </p:nvSpPr>
          <p:spPr bwMode="auto">
            <a:xfrm>
              <a:off x="4200" y="3483"/>
              <a:ext cx="66" cy="84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36" name="Rectangle 104"/>
            <p:cNvSpPr>
              <a:spLocks noChangeArrowheads="1"/>
            </p:cNvSpPr>
            <p:nvPr/>
          </p:nvSpPr>
          <p:spPr bwMode="auto">
            <a:xfrm>
              <a:off x="4200" y="3483"/>
              <a:ext cx="66" cy="84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37" name="Rectangle 105"/>
            <p:cNvSpPr>
              <a:spLocks noChangeArrowheads="1"/>
            </p:cNvSpPr>
            <p:nvPr/>
          </p:nvSpPr>
          <p:spPr bwMode="auto">
            <a:xfrm>
              <a:off x="4266" y="3567"/>
              <a:ext cx="74" cy="1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38" name="Rectangle 106"/>
            <p:cNvSpPr>
              <a:spLocks noChangeArrowheads="1"/>
            </p:cNvSpPr>
            <p:nvPr/>
          </p:nvSpPr>
          <p:spPr bwMode="auto">
            <a:xfrm>
              <a:off x="4266" y="3567"/>
              <a:ext cx="74" cy="1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39" name="Rectangle 107"/>
            <p:cNvSpPr>
              <a:spLocks noChangeArrowheads="1"/>
            </p:cNvSpPr>
            <p:nvPr/>
          </p:nvSpPr>
          <p:spPr bwMode="auto">
            <a:xfrm>
              <a:off x="4340" y="3567"/>
              <a:ext cx="66" cy="1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40" name="Rectangle 108"/>
            <p:cNvSpPr>
              <a:spLocks noChangeArrowheads="1"/>
            </p:cNvSpPr>
            <p:nvPr/>
          </p:nvSpPr>
          <p:spPr bwMode="auto">
            <a:xfrm>
              <a:off x="4340" y="3567"/>
              <a:ext cx="66" cy="1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41" name="Rectangle 109"/>
            <p:cNvSpPr>
              <a:spLocks noChangeArrowheads="1"/>
            </p:cNvSpPr>
            <p:nvPr/>
          </p:nvSpPr>
          <p:spPr bwMode="auto">
            <a:xfrm>
              <a:off x="4406" y="3567"/>
              <a:ext cx="74" cy="1"/>
            </a:xfrm>
            <a:prstGeom prst="rect">
              <a:avLst/>
            </a:prstGeom>
            <a:solidFill>
              <a:srgbClr val="A9A9A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42" name="Rectangle 110"/>
            <p:cNvSpPr>
              <a:spLocks noChangeArrowheads="1"/>
            </p:cNvSpPr>
            <p:nvPr/>
          </p:nvSpPr>
          <p:spPr bwMode="auto">
            <a:xfrm>
              <a:off x="4406" y="3567"/>
              <a:ext cx="74" cy="1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04943" name="Line 111"/>
          <p:cNvSpPr>
            <a:spLocks noChangeShapeType="1"/>
          </p:cNvSpPr>
          <p:nvPr/>
        </p:nvSpPr>
        <p:spPr bwMode="auto">
          <a:xfrm flipV="1">
            <a:off x="2735263" y="1905000"/>
            <a:ext cx="7937" cy="3921125"/>
          </a:xfrm>
          <a:prstGeom prst="line">
            <a:avLst/>
          </a:prstGeom>
          <a:noFill/>
          <a:ln w="30163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4944" name="Line 112"/>
          <p:cNvSpPr>
            <a:spLocks noChangeShapeType="1"/>
          </p:cNvSpPr>
          <p:nvPr/>
        </p:nvSpPr>
        <p:spPr bwMode="auto">
          <a:xfrm flipV="1">
            <a:off x="3608388" y="1298575"/>
            <a:ext cx="1587" cy="4527550"/>
          </a:xfrm>
          <a:prstGeom prst="line">
            <a:avLst/>
          </a:prstGeom>
          <a:noFill/>
          <a:ln w="30163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4947" name="Line 115"/>
          <p:cNvSpPr>
            <a:spLocks noChangeShapeType="1"/>
          </p:cNvSpPr>
          <p:nvPr/>
        </p:nvSpPr>
        <p:spPr bwMode="auto">
          <a:xfrm flipH="1" flipV="1">
            <a:off x="2751138" y="1905000"/>
            <a:ext cx="3802062" cy="0"/>
          </a:xfrm>
          <a:prstGeom prst="line">
            <a:avLst/>
          </a:prstGeom>
          <a:noFill/>
          <a:ln w="30163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4948" name="Line 116"/>
          <p:cNvSpPr>
            <a:spLocks noChangeShapeType="1"/>
          </p:cNvSpPr>
          <p:nvPr/>
        </p:nvSpPr>
        <p:spPr bwMode="auto">
          <a:xfrm flipH="1" flipV="1">
            <a:off x="3606800" y="1311275"/>
            <a:ext cx="2897188" cy="3175"/>
          </a:xfrm>
          <a:prstGeom prst="line">
            <a:avLst/>
          </a:prstGeom>
          <a:noFill/>
          <a:ln w="30163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4949" name="Text Box 117"/>
          <p:cNvSpPr txBox="1">
            <a:spLocks noChangeArrowheads="1"/>
          </p:cNvSpPr>
          <p:nvPr/>
        </p:nvSpPr>
        <p:spPr bwMode="auto">
          <a:xfrm>
            <a:off x="2565400" y="57531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CC0000"/>
                </a:solidFill>
              </a:rPr>
              <a:t>8</a:t>
            </a:r>
          </a:p>
        </p:txBody>
      </p:sp>
      <p:sp>
        <p:nvSpPr>
          <p:cNvPr id="504950" name="Text Box 118"/>
          <p:cNvSpPr txBox="1">
            <a:spLocks noChangeArrowheads="1"/>
          </p:cNvSpPr>
          <p:nvPr/>
        </p:nvSpPr>
        <p:spPr bwMode="auto">
          <a:xfrm>
            <a:off x="6553200" y="1676400"/>
            <a:ext cx="693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CC0000"/>
                </a:solidFill>
              </a:rPr>
              <a:t>773</a:t>
            </a:r>
          </a:p>
        </p:txBody>
      </p:sp>
      <p:sp>
        <p:nvSpPr>
          <p:cNvPr id="504951" name="Text Box 119"/>
          <p:cNvSpPr txBox="1">
            <a:spLocks noChangeArrowheads="1"/>
          </p:cNvSpPr>
          <p:nvPr/>
        </p:nvSpPr>
        <p:spPr bwMode="auto">
          <a:xfrm>
            <a:off x="3327400" y="57531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12</a:t>
            </a:r>
          </a:p>
        </p:txBody>
      </p:sp>
      <p:sp>
        <p:nvSpPr>
          <p:cNvPr id="504952" name="Text Box 120"/>
          <p:cNvSpPr txBox="1">
            <a:spLocks noChangeArrowheads="1"/>
          </p:cNvSpPr>
          <p:nvPr/>
        </p:nvSpPr>
        <p:spPr bwMode="auto">
          <a:xfrm>
            <a:off x="6562725" y="1066800"/>
            <a:ext cx="693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253</a:t>
            </a:r>
          </a:p>
        </p:txBody>
      </p:sp>
      <p:sp>
        <p:nvSpPr>
          <p:cNvPr id="504953" name="Line 121"/>
          <p:cNvSpPr>
            <a:spLocks noChangeShapeType="1"/>
          </p:cNvSpPr>
          <p:nvPr/>
        </p:nvSpPr>
        <p:spPr bwMode="auto">
          <a:xfrm>
            <a:off x="6553200" y="1600200"/>
            <a:ext cx="685800" cy="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4954" name="Text Box 122"/>
          <p:cNvSpPr txBox="1">
            <a:spLocks noChangeArrowheads="1"/>
          </p:cNvSpPr>
          <p:nvPr/>
        </p:nvSpPr>
        <p:spPr bwMode="auto">
          <a:xfrm>
            <a:off x="7307263" y="1371600"/>
            <a:ext cx="1209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= 0.327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76007" y="838200"/>
            <a:ext cx="1402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Quality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008099" y="1457980"/>
            <a:ext cx="1164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Stock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04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04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4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04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04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04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04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04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943" grpId="0" animBg="1"/>
      <p:bldP spid="504944" grpId="0" animBg="1"/>
      <p:bldP spid="504947" grpId="0" animBg="1"/>
      <p:bldP spid="504948" grpId="0" animBg="1"/>
      <p:bldP spid="504949" grpId="0"/>
      <p:bldP spid="504950" grpId="0"/>
      <p:bldP spid="504951" grpId="0"/>
      <p:bldP spid="504952" grpId="0"/>
      <p:bldP spid="504953" grpId="0" animBg="1"/>
      <p:bldP spid="504954" grpId="0"/>
      <p:bldP spid="2" grpId="0"/>
      <p:bldP spid="1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PSD --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FDCD8-8055-4CF6-BB61-4C5B273065F1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2428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838200"/>
            <a:ext cx="4267200" cy="5999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 bwMode="auto">
          <a:xfrm>
            <a:off x="1981200" y="896112"/>
            <a:ext cx="228600" cy="152400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24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19750" y="833439"/>
            <a:ext cx="1764063" cy="457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029200" y="5715000"/>
            <a:ext cx="3581399" cy="5334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200" dirty="0" smtClean="0"/>
              <a:t>From Stone and Lott.  2002</a:t>
            </a:r>
            <a:r>
              <a:rPr lang="en-US" sz="1200" i="1" dirty="0" smtClean="0"/>
              <a:t>. North American Journal of Fisheries Management 22:975–984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2577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PSD --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Size Structure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FDCD8-8055-4CF6-BB61-4C5B273065F1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25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925" y="985837"/>
            <a:ext cx="7550150" cy="411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5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0888" y="5246687"/>
            <a:ext cx="7640637" cy="84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143000" y="6324600"/>
            <a:ext cx="3581399" cy="5334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200" dirty="0" smtClean="0"/>
              <a:t>From </a:t>
            </a:r>
            <a:r>
              <a:rPr lang="en-US" sz="1200" dirty="0" err="1" smtClean="0"/>
              <a:t>Paukert</a:t>
            </a:r>
            <a:r>
              <a:rPr lang="en-US" sz="1200" dirty="0" smtClean="0"/>
              <a:t> et al.  2002</a:t>
            </a:r>
            <a:r>
              <a:rPr lang="en-US" sz="1200" i="1" dirty="0" smtClean="0"/>
              <a:t>. North American Journal of Fisheries Management 22:86–95.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3261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PSD --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Size Structure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FDCD8-8055-4CF6-BB61-4C5B273065F1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26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798576"/>
            <a:ext cx="5105400" cy="603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715001" y="3581400"/>
            <a:ext cx="3581399" cy="5334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200" dirty="0" smtClean="0"/>
              <a:t>From Pierce et al.  2003</a:t>
            </a:r>
            <a:r>
              <a:rPr lang="en-US" sz="1200" i="1" dirty="0" smtClean="0"/>
              <a:t>. North American Journal of Fisheries Management </a:t>
            </a:r>
            <a:r>
              <a:rPr lang="en-US" sz="1200" dirty="0" smtClean="0"/>
              <a:t>23:331–339</a:t>
            </a:r>
            <a:r>
              <a:rPr lang="en-US" sz="1200" i="1" dirty="0" smtClean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4474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9763</TotalTime>
  <Words>359</Words>
  <Application>Microsoft Office PowerPoint</Application>
  <PresentationFormat>On-screen Show (4:3)</PresentationFormat>
  <Paragraphs>134</Paragraphs>
  <Slides>14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Times New Roman</vt:lpstr>
      <vt:lpstr>Wingdings</vt:lpstr>
      <vt:lpstr>Default Design</vt:lpstr>
      <vt:lpstr>Equation.3</vt:lpstr>
      <vt:lpstr>Equation</vt:lpstr>
      <vt:lpstr>Size Structure Dynamics</vt:lpstr>
      <vt:lpstr>Size Structure Methods</vt:lpstr>
      <vt:lpstr>Proportional Size Distribution (PSD)</vt:lpstr>
      <vt:lpstr>PSD</vt:lpstr>
      <vt:lpstr>PSD</vt:lpstr>
      <vt:lpstr>PSD</vt:lpstr>
      <vt:lpstr>PSD -- Example</vt:lpstr>
      <vt:lpstr>PSD -- Example</vt:lpstr>
      <vt:lpstr>PSD -- Example</vt:lpstr>
      <vt:lpstr>Size Structure Methods</vt:lpstr>
      <vt:lpstr>Size Structure – Summary Measure</vt:lpstr>
      <vt:lpstr>PSD – Interpretation</vt:lpstr>
      <vt:lpstr>Size Structure – Interpretation</vt:lpstr>
      <vt:lpstr>Size Structure – Interpreting PSD</vt:lpstr>
    </vt:vector>
  </TitlesOfParts>
  <Company>Northland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232</cp:revision>
  <dcterms:created xsi:type="dcterms:W3CDTF">2005-12-26T20:44:58Z</dcterms:created>
  <dcterms:modified xsi:type="dcterms:W3CDTF">2021-12-26T21:37:05Z</dcterms:modified>
</cp:coreProperties>
</file>