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05" r:id="rId2"/>
    <p:sldId id="306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30" r:id="rId12"/>
    <p:sldId id="332" r:id="rId13"/>
    <p:sldId id="334" r:id="rId14"/>
    <p:sldId id="333" r:id="rId15"/>
    <p:sldId id="335" r:id="rId16"/>
    <p:sldId id="257" r:id="rId17"/>
    <p:sldId id="264" r:id="rId18"/>
    <p:sldId id="266" r:id="rId19"/>
    <p:sldId id="267" r:id="rId20"/>
    <p:sldId id="272" r:id="rId21"/>
    <p:sldId id="340" r:id="rId22"/>
    <p:sldId id="270" r:id="rId23"/>
    <p:sldId id="276" r:id="rId24"/>
    <p:sldId id="298" r:id="rId25"/>
    <p:sldId id="286" r:id="rId26"/>
    <p:sldId id="290" r:id="rId27"/>
    <p:sldId id="336" r:id="rId28"/>
    <p:sldId id="337" r:id="rId29"/>
    <p:sldId id="338" r:id="rId30"/>
    <p:sldId id="339" r:id="rId31"/>
    <p:sldId id="34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6" autoAdjust="0"/>
  </p:normalViewPr>
  <p:slideViewPr>
    <p:cSldViewPr>
      <p:cViewPr varScale="1">
        <p:scale>
          <a:sx n="71" d="100"/>
          <a:sy n="71" d="100"/>
        </p:scale>
        <p:origin x="148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(Ct/</a:t>
            </a:r>
            <a:r>
              <a:rPr lang="en-US" dirty="0" err="1" smtClean="0"/>
              <a:t>ft</a:t>
            </a:r>
            <a:r>
              <a:rPr lang="en-US" dirty="0" smtClean="0"/>
              <a:t>)=</a:t>
            </a:r>
            <a:r>
              <a:rPr lang="en-US" dirty="0" err="1" smtClean="0"/>
              <a:t>qNt</a:t>
            </a:r>
            <a:r>
              <a:rPr lang="en-US" dirty="0" smtClean="0"/>
              <a:t>, solve for </a:t>
            </a:r>
            <a:r>
              <a:rPr lang="en-US" dirty="0" err="1" smtClean="0"/>
              <a:t>Nt</a:t>
            </a:r>
            <a:r>
              <a:rPr lang="en-US" dirty="0" smtClean="0"/>
              <a:t> and substitute into </a:t>
            </a:r>
            <a:r>
              <a:rPr lang="en-US" dirty="0" err="1" smtClean="0"/>
              <a:t>Nt</a:t>
            </a:r>
            <a:r>
              <a:rPr lang="en-US" dirty="0" smtClean="0"/>
              <a:t>=N0-Kt-1 to get</a:t>
            </a:r>
          </a:p>
          <a:p>
            <a:endParaRPr lang="en-US" dirty="0" smtClean="0"/>
          </a:p>
          <a:p>
            <a:r>
              <a:rPr lang="en-US" dirty="0" smtClean="0"/>
              <a:t>(Ct/</a:t>
            </a:r>
            <a:r>
              <a:rPr lang="en-US" dirty="0" err="1" smtClean="0"/>
              <a:t>ft</a:t>
            </a:r>
            <a:r>
              <a:rPr lang="en-US" dirty="0" smtClean="0"/>
              <a:t>) = qN0 – qKt-1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Abundance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2.wmf"/><Relationship Id="rId7" Type="http://schemas.openxmlformats.org/officeDocument/2006/relationships/image" Target="../media/image20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– Depletion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/>
          <a:lstStyle/>
          <a:p>
            <a:r>
              <a:rPr lang="en-US" dirty="0" smtClean="0"/>
              <a:t>Define (along with N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, C</a:t>
            </a:r>
            <a:r>
              <a:rPr lang="en-US" baseline="-25000" dirty="0" smtClean="0"/>
              <a:t>t</a:t>
            </a:r>
            <a:r>
              <a:rPr lang="en-US" dirty="0" smtClean="0"/>
              <a:t>, and q)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t-1</a:t>
            </a:r>
            <a:r>
              <a:rPr lang="en-US" dirty="0" smtClean="0"/>
              <a:t> = cumulative catch prior to time t</a:t>
            </a:r>
          </a:p>
          <a:p>
            <a:pPr lvl="2"/>
            <a:r>
              <a:rPr lang="en-US" dirty="0" smtClean="0"/>
              <a:t>i.e., 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  <a:p>
            <a:r>
              <a:rPr lang="en-US" dirty="0" smtClean="0"/>
              <a:t>Key relationship</a:t>
            </a:r>
          </a:p>
          <a:p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Substitute CPE equation for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and simplify</a:t>
            </a:r>
          </a:p>
          <a:p>
            <a:pPr lvl="1"/>
            <a:r>
              <a:rPr lang="en-US" dirty="0" smtClean="0"/>
              <a:t>What type of function is this?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235937"/>
            <a:ext cx="6018213" cy="118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178300"/>
            <a:ext cx="3289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35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Depletion Estimate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377983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35501" y="2209800"/>
            <a:ext cx="420220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1066800"/>
            <a:ext cx="411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 regression to fit linear model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q </a:t>
            </a:r>
            <a:r>
              <a:rPr lang="en-US" dirty="0"/>
              <a:t>= -slope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N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intercept/q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9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Leslie Model Assumptions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228600" indent="-228600"/>
            <a:r>
              <a:rPr lang="en-US" sz="3000" dirty="0" smtClean="0"/>
              <a:t>The population is closed.</a:t>
            </a:r>
          </a:p>
          <a:p>
            <a:pPr marL="228600" indent="-228600"/>
            <a:r>
              <a:rPr lang="en-US" sz="3000" dirty="0" err="1" smtClean="0"/>
              <a:t>Catchability</a:t>
            </a:r>
            <a:r>
              <a:rPr lang="en-US" sz="3000" dirty="0" smtClean="0"/>
              <a:t> (q) is constant.</a:t>
            </a:r>
          </a:p>
          <a:p>
            <a:pPr marL="228600" indent="-228600"/>
            <a:r>
              <a:rPr lang="en-US" sz="3000" dirty="0"/>
              <a:t>All fish are equally vulnerable to capture method.</a:t>
            </a:r>
          </a:p>
          <a:p>
            <a:pPr marL="228600" indent="-228600"/>
            <a:r>
              <a:rPr lang="en-US" sz="3000" dirty="0" smtClean="0"/>
              <a:t>CPE is substantially reduced by fish removal.</a:t>
            </a:r>
          </a:p>
          <a:p>
            <a:pPr marL="228600" indent="-228600"/>
            <a:r>
              <a:rPr lang="en-US" sz="3000" dirty="0" smtClean="0"/>
              <a:t>Catches remove more than 2% of population.</a:t>
            </a:r>
          </a:p>
          <a:p>
            <a:pPr marL="228600" indent="-228600"/>
            <a:r>
              <a:rPr lang="en-US" sz="3000" dirty="0" smtClean="0"/>
              <a:t>Units of effort are independent - i.e., the individual units of capture method do not compete with each other.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9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Leslie Model 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HO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depletion()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K-pass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Common in stream work</a:t>
            </a:r>
          </a:p>
          <a:p>
            <a:r>
              <a:rPr lang="en-US" dirty="0" smtClean="0"/>
              <a:t>Several “passes” through an area are made</a:t>
            </a:r>
          </a:p>
          <a:p>
            <a:pPr lvl="1"/>
            <a:r>
              <a:rPr lang="en-US" dirty="0" smtClean="0"/>
              <a:t>Number of fish captured are counted</a:t>
            </a:r>
          </a:p>
          <a:p>
            <a:pPr lvl="1"/>
            <a:r>
              <a:rPr lang="en-US" dirty="0" smtClean="0"/>
              <a:t>Captured fish are physically removed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Derivation of estimates is complex.</a:t>
            </a:r>
          </a:p>
          <a:p>
            <a:pPr lvl="1"/>
            <a:r>
              <a:rPr lang="en-US" dirty="0" err="1" smtClean="0"/>
              <a:t>Zippin</a:t>
            </a:r>
            <a:r>
              <a:rPr lang="en-US" dirty="0" smtClean="0"/>
              <a:t> and Carle-</a:t>
            </a:r>
            <a:r>
              <a:rPr lang="en-US" dirty="0" err="1" smtClean="0"/>
              <a:t>Strub</a:t>
            </a:r>
            <a:r>
              <a:rPr lang="en-US" dirty="0" smtClean="0"/>
              <a:t> methods are common</a:t>
            </a:r>
          </a:p>
          <a:p>
            <a:pPr lvl="2"/>
            <a:r>
              <a:rPr lang="en-US" dirty="0" smtClean="0"/>
              <a:t>Carle-</a:t>
            </a:r>
            <a:r>
              <a:rPr lang="en-US" dirty="0" err="1" smtClean="0"/>
              <a:t>Strub</a:t>
            </a:r>
            <a:r>
              <a:rPr lang="en-US" dirty="0" smtClean="0"/>
              <a:t> somewhat more general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CPE/CPUE (relative density)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Depletion/Removal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estimate of N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2C896B-50C5-4E3F-9773-60B9FA17BFD1}" type="slidenum">
              <a:rPr lang="en-US"/>
              <a:pPr/>
              <a:t>16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Methods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Marking/Tagging</a:t>
            </a:r>
          </a:p>
          <a:p>
            <a:pPr lvl="1"/>
            <a:r>
              <a:rPr lang="en-US" dirty="0" smtClean="0"/>
              <a:t>Batch</a:t>
            </a:r>
          </a:p>
          <a:p>
            <a:pPr lvl="2"/>
            <a:r>
              <a:rPr lang="en-US" dirty="0" smtClean="0"/>
              <a:t>Cheaper, but has limitations</a:t>
            </a:r>
          </a:p>
          <a:p>
            <a:pPr lvl="1"/>
            <a:r>
              <a:rPr lang="en-US" dirty="0" smtClean="0"/>
              <a:t>Individual</a:t>
            </a:r>
          </a:p>
          <a:p>
            <a:pPr lvl="2"/>
            <a:r>
              <a:rPr lang="en-US" dirty="0" smtClean="0"/>
              <a:t>Expensive, but also allows estimates of mortality </a:t>
            </a:r>
            <a:r>
              <a:rPr lang="en-US" dirty="0"/>
              <a:t>/ </a:t>
            </a:r>
            <a:r>
              <a:rPr lang="en-US" dirty="0" smtClean="0"/>
              <a:t>survival, recruitment, movement</a:t>
            </a:r>
            <a:endParaRPr lang="en-US" dirty="0"/>
          </a:p>
          <a:p>
            <a:pPr lvl="2"/>
            <a:r>
              <a:rPr lang="en-US" dirty="0" smtClean="0"/>
              <a:t>Recapture </a:t>
            </a:r>
            <a:r>
              <a:rPr lang="en-US" dirty="0"/>
              <a:t>information </a:t>
            </a:r>
            <a:r>
              <a:rPr lang="en-US" dirty="0" smtClean="0"/>
              <a:t>recorded </a:t>
            </a:r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“capture history”</a:t>
            </a:r>
            <a:r>
              <a:rPr lang="en-US" dirty="0"/>
              <a:t> format.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7370B-8ACA-4848-A91B-EFDC40BFD950}" type="slidenum">
              <a:rPr lang="en-US"/>
              <a:pPr/>
              <a:t>17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– Single-Census M/R</a:t>
            </a:r>
            <a:endParaRPr lang="en-US" dirty="0"/>
          </a:p>
        </p:txBody>
      </p:sp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03463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143000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8900" y="2303463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1143000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5486400"/>
            <a:ext cx="86868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First sample is called the “marking run”</a:t>
            </a:r>
          </a:p>
          <a:p>
            <a:pPr>
              <a:lnSpc>
                <a:spcPct val="90000"/>
              </a:lnSpc>
            </a:pPr>
            <a:r>
              <a:rPr lang="en-US" dirty="0"/>
              <a:t>Second sample is called the “recapture run”</a:t>
            </a:r>
          </a:p>
        </p:txBody>
      </p:sp>
      <p:sp>
        <p:nvSpPr>
          <p:cNvPr id="320523" name="Line 11"/>
          <p:cNvSpPr>
            <a:spLocks noChangeShapeType="1"/>
          </p:cNvSpPr>
          <p:nvPr/>
        </p:nvSpPr>
        <p:spPr bwMode="auto">
          <a:xfrm flipV="1">
            <a:off x="2667000" y="161607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 flipV="1">
            <a:off x="5334000" y="161607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>
            <a:off x="4343400" y="1616075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6" name="Line 14"/>
          <p:cNvSpPr>
            <a:spLocks noChangeShapeType="1"/>
          </p:cNvSpPr>
          <p:nvPr/>
        </p:nvSpPr>
        <p:spPr bwMode="auto">
          <a:xfrm>
            <a:off x="3787775" y="220345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6465888" y="220503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3546475" y="4740275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6226175" y="4740275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pic>
        <p:nvPicPr>
          <p:cNvPr id="320530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143000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49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2" grpId="0" uiExpand="1" build="p"/>
      <p:bldP spid="320523" grpId="0" uiExpand="1" animBg="1"/>
      <p:bldP spid="320524" grpId="0" animBg="1"/>
      <p:bldP spid="320525" grpId="0" uiExpand="1" animBg="1"/>
      <p:bldP spid="320526" grpId="0" uiExpand="1" animBg="1"/>
      <p:bldP spid="320527" grpId="0" animBg="1"/>
      <p:bldP spid="320528" grpId="0" uiExpand="1"/>
      <p:bldP spid="3205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18F470-A481-471A-AEFA-92D9555A072F}" type="slidenum">
              <a:rPr lang="en-US"/>
              <a:pPr/>
              <a:t>18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/ Statistics Definitions</a:t>
            </a:r>
          </a:p>
        </p:txBody>
      </p:sp>
      <p:pic>
        <p:nvPicPr>
          <p:cNvPr id="322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525" y="36591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225" y="36591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8925" y="249872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2568" name="Line 8"/>
          <p:cNvSpPr>
            <a:spLocks noChangeShapeType="1"/>
          </p:cNvSpPr>
          <p:nvPr/>
        </p:nvSpPr>
        <p:spPr bwMode="auto">
          <a:xfrm flipV="1">
            <a:off x="4632325" y="2971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 flipV="1">
            <a:off x="7299325" y="2971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6308725" y="29718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>
            <a:off x="5753100" y="35591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>
            <a:off x="8431213" y="35607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511800" y="6096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8191500" y="6096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4184650" y="6096000"/>
            <a:ext cx="92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05588" y="6096000"/>
            <a:ext cx="92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5340350" y="20574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M=16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8020050" y="1676400"/>
            <a:ext cx="8771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m=7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n=19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32258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41925" y="249237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83"/>
          <p:cNvSpPr txBox="1">
            <a:spLocks noChangeArrowheads="1"/>
          </p:cNvSpPr>
          <p:nvPr/>
        </p:nvSpPr>
        <p:spPr bwMode="auto">
          <a:xfrm>
            <a:off x="76200" y="990600"/>
            <a:ext cx="4953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lvl="1" indent="-679450">
              <a:buNone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 population size</a:t>
            </a:r>
          </a:p>
          <a:p>
            <a:pPr marL="685800" lvl="1" indent="-67945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= number marked in </a:t>
            </a:r>
            <a:r>
              <a:rPr lang="en-US" dirty="0" err="1" smtClean="0"/>
              <a:t>popn</a:t>
            </a:r>
            <a:endParaRPr lang="en-US" dirty="0" smtClean="0"/>
          </a:p>
          <a:p>
            <a:pPr marL="685800" lvl="1" indent="-67945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= recapture sample size</a:t>
            </a:r>
          </a:p>
          <a:p>
            <a:pPr marL="685800" lvl="1" indent="-67945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= number marked in recapture sample</a:t>
            </a:r>
          </a:p>
        </p:txBody>
      </p:sp>
    </p:spTree>
    <p:extLst>
      <p:ext uri="{BB962C8B-B14F-4D97-AF65-F5344CB8AC3E}">
        <p14:creationId xmlns:p14="http://schemas.microsoft.com/office/powerpoint/2010/main" val="36983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6" grpId="0"/>
      <p:bldP spid="322577" grpId="0"/>
      <p:bldP spid="322578" grpId="0"/>
      <p:bldP spid="322579" grpId="0" uiExpand="1" build="allAtOnce"/>
      <p:bldP spid="2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A36DF0-8167-4423-AE9F-DEBEC6932024}" type="slidenum">
              <a:rPr lang="en-US"/>
              <a:pPr/>
              <a:t>19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Concept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Central concept ...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 smtClean="0"/>
              <a:t>… which is immediately </a:t>
            </a:r>
            <a:r>
              <a:rPr lang="en-US" dirty="0"/>
              <a:t>rewritten </a:t>
            </a:r>
            <a:r>
              <a:rPr lang="en-US" dirty="0" smtClean="0"/>
              <a:t>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400" dirty="0"/>
          </a:p>
          <a:p>
            <a:r>
              <a:rPr lang="en-US" dirty="0"/>
              <a:t>Explore with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mrClosed1Sim()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Use defaults, re-randomize several times</a:t>
            </a:r>
          </a:p>
          <a:p>
            <a:endParaRPr lang="en-US" dirty="0"/>
          </a:p>
        </p:txBody>
      </p:sp>
      <p:pic>
        <p:nvPicPr>
          <p:cNvPr id="323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590675"/>
            <a:ext cx="2133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5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0900" y="3724275"/>
            <a:ext cx="2362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77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dirty="0"/>
              <a:t>CPE/CPUE (relative density)</a:t>
            </a:r>
          </a:p>
          <a:p>
            <a:endParaRPr lang="en-US" dirty="0"/>
          </a:p>
          <a:p>
            <a:r>
              <a:rPr lang="en-US" dirty="0"/>
              <a:t>Depletion/Removal (estimate of N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3D0E8-B309-47E7-A66C-BF504C294BE9}" type="slidenum">
              <a:rPr lang="en-US"/>
              <a:pPr/>
              <a:t>20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Chapman Modification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r>
              <a:rPr lang="en-US" dirty="0"/>
              <a:t>Chapman </a:t>
            </a:r>
            <a:r>
              <a:rPr lang="en-US" dirty="0" smtClean="0"/>
              <a:t>modified the </a:t>
            </a:r>
            <a:r>
              <a:rPr lang="en-US" dirty="0"/>
              <a:t>Petersen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Bias is negligible if </a:t>
            </a:r>
            <a:r>
              <a:rPr lang="en-US" dirty="0" smtClean="0"/>
              <a:t>m</a:t>
            </a:r>
            <a:r>
              <a:rPr lang="en-US" u="sng" dirty="0" smtClean="0"/>
              <a:t>&gt;</a:t>
            </a:r>
            <a:r>
              <a:rPr lang="en-US" dirty="0" smtClean="0"/>
              <a:t>7</a:t>
            </a:r>
          </a:p>
          <a:p>
            <a:endParaRPr lang="en-US" dirty="0"/>
          </a:p>
          <a:p>
            <a:r>
              <a:rPr lang="en-US" dirty="0" smtClean="0"/>
              <a:t>Explore with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mrClosed1Sim(type=“C”)</a:t>
            </a:r>
          </a:p>
          <a:p>
            <a:pPr lvl="1"/>
            <a:r>
              <a:rPr lang="en-US" dirty="0" smtClean="0"/>
              <a:t>Use defaults, re-randomize several times</a:t>
            </a:r>
            <a:endParaRPr lang="en-US" dirty="0"/>
          </a:p>
        </p:txBody>
      </p:sp>
      <p:pic>
        <p:nvPicPr>
          <p:cNvPr id="3307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1914525"/>
            <a:ext cx="60674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95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18F470-A481-471A-AEFA-92D9555A072F}" type="slidenum">
              <a:rPr lang="en-US"/>
              <a:pPr/>
              <a:t>21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Example</a:t>
            </a:r>
            <a:endParaRPr lang="en-US" dirty="0"/>
          </a:p>
        </p:txBody>
      </p:sp>
      <p:pic>
        <p:nvPicPr>
          <p:cNvPr id="322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525" y="36591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225" y="36591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8925" y="249872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2568" name="Line 8"/>
          <p:cNvSpPr>
            <a:spLocks noChangeShapeType="1"/>
          </p:cNvSpPr>
          <p:nvPr/>
        </p:nvSpPr>
        <p:spPr bwMode="auto">
          <a:xfrm flipV="1">
            <a:off x="4632325" y="2971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 flipV="1">
            <a:off x="7299325" y="2971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6308725" y="29718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>
            <a:off x="5753100" y="35591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>
            <a:off x="8431213" y="35607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511800" y="6096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8191500" y="6096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4184650" y="6096000"/>
            <a:ext cx="92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05588" y="6096000"/>
            <a:ext cx="92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5340350" y="20574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M=16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8020050" y="1676400"/>
            <a:ext cx="97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 n=19</a:t>
            </a:r>
          </a:p>
          <a:p>
            <a:r>
              <a:rPr lang="en-US" sz="2400">
                <a:solidFill>
                  <a:schemeClr val="accent2"/>
                </a:solidFill>
              </a:rPr>
              <a:t>m=7</a:t>
            </a:r>
          </a:p>
        </p:txBody>
      </p:sp>
      <p:pic>
        <p:nvPicPr>
          <p:cNvPr id="32258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41925" y="249237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3581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Hand Calculation</a:t>
            </a:r>
            <a:endParaRPr lang="en-US" sz="1400" dirty="0" smtClean="0"/>
          </a:p>
          <a:p>
            <a:endParaRPr lang="en-US" sz="2800" dirty="0" smtClean="0"/>
          </a:p>
          <a:p>
            <a:r>
              <a:rPr lang="en-US" sz="2800" dirty="0" smtClean="0"/>
              <a:t>Examine handout</a:t>
            </a:r>
          </a:p>
          <a:p>
            <a:pPr lvl="1"/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mrClosed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4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D5B980-645D-491E-AA81-2CE3B4905DC1}" type="slidenum">
              <a:rPr lang="en-US"/>
              <a:pPr/>
              <a:t>22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Confidence Intervals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791200"/>
          </a:xfrm>
        </p:spPr>
        <p:txBody>
          <a:bodyPr/>
          <a:lstStyle/>
          <a:p>
            <a:r>
              <a:rPr lang="en-US" dirty="0" err="1" smtClean="0"/>
              <a:t>Seber</a:t>
            </a:r>
            <a:r>
              <a:rPr lang="en-US" dirty="0" smtClean="0"/>
              <a:t> </a:t>
            </a:r>
            <a:r>
              <a:rPr lang="en-US" dirty="0"/>
              <a:t>(1982) suggests using …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binomial</a:t>
            </a:r>
            <a:r>
              <a:rPr lang="en-US" dirty="0"/>
              <a:t> distribution of m/n &gt; 0.10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normal</a:t>
            </a:r>
            <a:r>
              <a:rPr lang="en-US" dirty="0"/>
              <a:t> approximation if m &gt; 50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Poisson</a:t>
            </a:r>
            <a:r>
              <a:rPr lang="en-US" dirty="0"/>
              <a:t> approximation otherwise</a:t>
            </a:r>
          </a:p>
        </p:txBody>
      </p:sp>
    </p:spTree>
    <p:extLst>
      <p:ext uri="{BB962C8B-B14F-4D97-AF65-F5344CB8AC3E}">
        <p14:creationId xmlns:p14="http://schemas.microsoft.com/office/powerpoint/2010/main" val="150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657104-BF60-47CD-83B8-BC3D5D8013CD}" type="slidenum">
              <a:rPr lang="en-US"/>
              <a:pPr/>
              <a:t>23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Petersen Methods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population is closed.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losses due to e</a:t>
            </a:r>
            <a:r>
              <a:rPr lang="en-US" sz="2400" dirty="0" smtClean="0"/>
              <a:t>migration </a:t>
            </a:r>
            <a:r>
              <a:rPr lang="en-US" sz="2400" dirty="0"/>
              <a:t>or mortality.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gains due </a:t>
            </a:r>
            <a:r>
              <a:rPr lang="en-US" sz="2400"/>
              <a:t>to </a:t>
            </a:r>
            <a:r>
              <a:rPr lang="en-US" sz="2400" smtClean="0"/>
              <a:t>immigration </a:t>
            </a:r>
            <a:r>
              <a:rPr lang="en-US" sz="2400" dirty="0"/>
              <a:t>or recruitment.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All fish have the same chance of being </a:t>
            </a:r>
            <a:r>
              <a:rPr lang="en-US" sz="2800" dirty="0" smtClean="0"/>
              <a:t>caught.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Tagging fish does not affect their </a:t>
            </a:r>
            <a:r>
              <a:rPr lang="en-US" sz="2800" dirty="0" err="1"/>
              <a:t>catchability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Fish do not lose their </a:t>
            </a:r>
            <a:r>
              <a:rPr lang="en-US" sz="2800" dirty="0" smtClean="0"/>
              <a:t>tags.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800" dirty="0"/>
              <a:t>All </a:t>
            </a:r>
            <a:r>
              <a:rPr lang="en-US" sz="2800" dirty="0" smtClean="0"/>
              <a:t>tagged fish </a:t>
            </a:r>
            <a:r>
              <a:rPr lang="en-US" sz="2800" dirty="0"/>
              <a:t>are </a:t>
            </a:r>
            <a:r>
              <a:rPr lang="en-US" sz="2800" dirty="0" smtClean="0"/>
              <a:t>observed/reported when recaptured.</a:t>
            </a:r>
          </a:p>
        </p:txBody>
      </p:sp>
    </p:spTree>
    <p:extLst>
      <p:ext uri="{BB962C8B-B14F-4D97-AF65-F5344CB8AC3E}">
        <p14:creationId xmlns:p14="http://schemas.microsoft.com/office/powerpoint/2010/main" val="34157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FFBDE3-B8DC-4EF5-A551-AEF3389E9832}" type="slidenum">
              <a:rPr lang="en-US"/>
              <a:pPr/>
              <a:t>24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– Effect of Violations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943600"/>
          </a:xfrm>
        </p:spPr>
        <p:txBody>
          <a:bodyPr/>
          <a:lstStyle/>
          <a:p>
            <a:r>
              <a:rPr lang="en-US" dirty="0"/>
              <a:t>The Petersen estimate can be rewritten as</a:t>
            </a:r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pPr lvl="1"/>
            <a:r>
              <a:rPr lang="en-US" dirty="0"/>
              <a:t>where the denominator can be thought of as the probability of capturing a marked fish.</a:t>
            </a:r>
          </a:p>
          <a:p>
            <a:endParaRPr lang="en-US" sz="1600" dirty="0"/>
          </a:p>
          <a:p>
            <a:r>
              <a:rPr lang="en-US" dirty="0" smtClean="0"/>
              <a:t>If probability of capturing a marked fish is lower after the violation then N is overestimated.</a:t>
            </a:r>
          </a:p>
          <a:p>
            <a:pPr lvl="1"/>
            <a:r>
              <a:rPr lang="en-US" dirty="0" smtClean="0"/>
              <a:t>If … higher … then N is underestimated.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Examine M/R Bias Simulation Case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36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447800"/>
            <a:ext cx="3810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4521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0AD92-23F9-4FC9-89EE-1A757291B1BE}" type="slidenum">
              <a:rPr lang="en-US"/>
              <a:pPr/>
              <a:t>25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– Multiple-Census M/R</a:t>
            </a:r>
            <a:endParaRPr lang="en-US" dirty="0"/>
          </a:p>
        </p:txBody>
      </p:sp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388" y="289718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3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6088" y="289718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0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23" name="Line 11"/>
          <p:cNvSpPr>
            <a:spLocks noChangeShapeType="1"/>
          </p:cNvSpPr>
          <p:nvPr/>
        </p:nvSpPr>
        <p:spPr bwMode="auto">
          <a:xfrm flipV="1">
            <a:off x="1754188" y="2209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 flipV="1">
            <a:off x="4421188" y="22098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>
            <a:off x="3430588" y="22098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6" name="Line 14"/>
          <p:cNvSpPr>
            <a:spLocks noChangeShapeType="1"/>
          </p:cNvSpPr>
          <p:nvPr/>
        </p:nvSpPr>
        <p:spPr bwMode="auto">
          <a:xfrm>
            <a:off x="2874963" y="27971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5553075" y="27987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2633663" y="5334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i=1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5313363" y="5334000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i=2</a:t>
            </a:r>
          </a:p>
        </p:txBody>
      </p:sp>
      <p:pic>
        <p:nvPicPr>
          <p:cNvPr id="320530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3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32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0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33" name="Line 21"/>
          <p:cNvSpPr>
            <a:spLocks noChangeShapeType="1"/>
          </p:cNvSpPr>
          <p:nvPr/>
        </p:nvSpPr>
        <p:spPr bwMode="auto">
          <a:xfrm flipV="1">
            <a:off x="7086600" y="2193925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4" name="Line 22"/>
          <p:cNvSpPr>
            <a:spLocks noChangeShapeType="1"/>
          </p:cNvSpPr>
          <p:nvPr/>
        </p:nvSpPr>
        <p:spPr bwMode="auto">
          <a:xfrm>
            <a:off x="6096000" y="2193925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5" name="Line 23"/>
          <p:cNvSpPr>
            <a:spLocks noChangeShapeType="1"/>
          </p:cNvSpPr>
          <p:nvPr/>
        </p:nvSpPr>
        <p:spPr bwMode="auto">
          <a:xfrm>
            <a:off x="8218488" y="278288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36" name="Text Box 24"/>
          <p:cNvSpPr txBox="1">
            <a:spLocks noChangeArrowheads="1"/>
          </p:cNvSpPr>
          <p:nvPr/>
        </p:nvSpPr>
        <p:spPr bwMode="auto">
          <a:xfrm>
            <a:off x="7978775" y="5318125"/>
            <a:ext cx="60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0"/>
              <a:t>i=3</a:t>
            </a:r>
          </a:p>
        </p:txBody>
      </p:sp>
      <p:pic>
        <p:nvPicPr>
          <p:cNvPr id="320537" name="Picture 2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65788" y="2897188"/>
            <a:ext cx="2433637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38" name="Picture 2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97788" y="1736725"/>
            <a:ext cx="10652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728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33" grpId="0" animBg="1"/>
      <p:bldP spid="320534" grpId="0" animBg="1"/>
      <p:bldP spid="320535" grpId="0" animBg="1"/>
      <p:bldP spid="3205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83590-6B5F-45C1-B193-2649152091D5}" type="slidenum">
              <a:rPr lang="en-US"/>
              <a:pPr/>
              <a:t>26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1173162"/>
          </a:xfrm>
        </p:spPr>
        <p:txBody>
          <a:bodyPr/>
          <a:lstStyle/>
          <a:p>
            <a:r>
              <a:rPr lang="en-US" dirty="0"/>
              <a:t>Schnabel </a:t>
            </a:r>
            <a:r>
              <a:rPr lang="en-US" dirty="0" smtClean="0"/>
              <a:t>Method </a:t>
            </a:r>
            <a:br>
              <a:rPr lang="en-US" dirty="0" smtClean="0"/>
            </a:br>
            <a:r>
              <a:rPr lang="en-US" sz="3600" dirty="0" smtClean="0"/>
              <a:t>(Chapman Modification)</a:t>
            </a:r>
            <a:endParaRPr lang="en-US" sz="360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Basically </a:t>
            </a:r>
            <a:r>
              <a:rPr lang="en-US" dirty="0"/>
              <a:t>a weighted version of individual Petersen estimates </a:t>
            </a:r>
          </a:p>
        </p:txBody>
      </p:sp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819400"/>
            <a:ext cx="2362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5546725" y="2209800"/>
            <a:ext cx="2662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b="0">
                <a:solidFill>
                  <a:schemeClr val="accent2"/>
                </a:solidFill>
              </a:rPr>
              <a:t> Very similar to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9725"/>
            <a:ext cx="4867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68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  <p:bldP spid="3450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EB2CB-A00F-458D-8A7E-AD4338500CCE}" type="slidenum">
              <a:rPr lang="en-US"/>
              <a:pPr/>
              <a:t>27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History Format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rows are </a:t>
            </a:r>
            <a:r>
              <a:rPr lang="en-US" dirty="0"/>
              <a:t>individual </a:t>
            </a:r>
            <a:r>
              <a:rPr lang="en-US" dirty="0" smtClean="0"/>
              <a:t>fish</a:t>
            </a:r>
          </a:p>
          <a:p>
            <a:pPr lvl="1"/>
            <a:r>
              <a:rPr lang="en-US" dirty="0" smtClean="0"/>
              <a:t>columns are </a:t>
            </a:r>
            <a:r>
              <a:rPr lang="en-US" dirty="0"/>
              <a:t>capture events.</a:t>
            </a:r>
          </a:p>
          <a:p>
            <a:r>
              <a:rPr lang="en-US" dirty="0"/>
              <a:t>Each cell contains a …</a:t>
            </a:r>
          </a:p>
          <a:p>
            <a:pPr lvl="1"/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” if the fish was </a:t>
            </a:r>
            <a:r>
              <a:rPr lang="en-US" dirty="0" smtClean="0"/>
              <a:t>captured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” if the fish was not </a:t>
            </a:r>
            <a:r>
              <a:rPr lang="en-US" dirty="0" smtClean="0"/>
              <a:t>captured </a:t>
            </a:r>
            <a:r>
              <a:rPr lang="en-US" dirty="0"/>
              <a:t>(but was captured </a:t>
            </a:r>
            <a:r>
              <a:rPr lang="en-US" dirty="0" smtClean="0"/>
              <a:t>sometime)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9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CAEC2-EF81-4358-9396-F6993BD6841A}" type="slidenum">
              <a:rPr lang="en-US"/>
              <a:pPr/>
              <a:t>28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History – Example #1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r>
              <a:rPr lang="en-US" dirty="0"/>
              <a:t>Suppose that a researcher captured and individually marked 75 fish on day 1.  Two days later, a total of 100 fish were captured of which 25 were marked.</a:t>
            </a:r>
          </a:p>
          <a:p>
            <a:pPr lvl="1"/>
            <a:r>
              <a:rPr lang="en-US" dirty="0"/>
              <a:t>How many columns in the capture history matrix?</a:t>
            </a:r>
          </a:p>
          <a:p>
            <a:pPr lvl="1"/>
            <a:r>
              <a:rPr lang="en-US" dirty="0"/>
              <a:t>How many rows in the capture history matrix?</a:t>
            </a:r>
          </a:p>
          <a:p>
            <a:pPr lvl="1"/>
            <a:r>
              <a:rPr lang="en-US" dirty="0"/>
              <a:t>What does a row look like for …</a:t>
            </a:r>
          </a:p>
          <a:p>
            <a:pPr lvl="2"/>
            <a:r>
              <a:rPr lang="en-US" dirty="0"/>
              <a:t>… a fish captured in both samples?</a:t>
            </a:r>
          </a:p>
          <a:p>
            <a:pPr lvl="2"/>
            <a:r>
              <a:rPr lang="en-US" dirty="0"/>
              <a:t>… a fish captured in the first but not the second?</a:t>
            </a:r>
          </a:p>
          <a:p>
            <a:pPr lvl="2"/>
            <a:r>
              <a:rPr lang="en-US" dirty="0"/>
              <a:t>… a fish captured in the second but not the first?</a:t>
            </a:r>
          </a:p>
          <a:p>
            <a:pPr lvl="2"/>
            <a:r>
              <a:rPr lang="en-US" dirty="0"/>
              <a:t>… a fish captured in neither sample?</a:t>
            </a:r>
          </a:p>
        </p:txBody>
      </p:sp>
    </p:spTree>
    <p:extLst>
      <p:ext uri="{BB962C8B-B14F-4D97-AF65-F5344CB8AC3E}">
        <p14:creationId xmlns:p14="http://schemas.microsoft.com/office/powerpoint/2010/main" val="178935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AFBFBA-A716-4FC7-9CAC-8082667CCAA1}" type="slidenum">
              <a:rPr lang="en-US"/>
              <a:pPr/>
              <a:t>29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History – Example #2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105400"/>
          </a:xfrm>
        </p:spPr>
        <p:txBody>
          <a:bodyPr/>
          <a:lstStyle/>
          <a:p>
            <a:r>
              <a:rPr lang="en-US" sz="2800" dirty="0" smtClean="0"/>
              <a:t>A researcher </a:t>
            </a:r>
            <a:r>
              <a:rPr lang="en-US" sz="2800" dirty="0"/>
              <a:t>samples a stream weekly for 8 weeks.  </a:t>
            </a:r>
            <a:r>
              <a:rPr lang="en-US" sz="2800" dirty="0" smtClean="0"/>
              <a:t>What is the capture history row for a fish …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marked </a:t>
            </a:r>
            <a:r>
              <a:rPr lang="en-US" dirty="0"/>
              <a:t>in week 2 </a:t>
            </a:r>
            <a:r>
              <a:rPr lang="en-US" dirty="0" smtClean="0"/>
              <a:t>and </a:t>
            </a:r>
            <a:r>
              <a:rPr lang="en-US" dirty="0"/>
              <a:t>re-captured </a:t>
            </a:r>
            <a:r>
              <a:rPr lang="en-US" dirty="0" smtClean="0"/>
              <a:t>in </a:t>
            </a:r>
            <a:r>
              <a:rPr lang="en-US" dirty="0"/>
              <a:t>weeks 7 </a:t>
            </a:r>
            <a:r>
              <a:rPr lang="en-US" dirty="0" smtClean="0"/>
              <a:t>&amp; 8?</a:t>
            </a:r>
            <a:endParaRPr lang="en-US" dirty="0"/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marked </a:t>
            </a:r>
            <a:r>
              <a:rPr lang="en-US" dirty="0"/>
              <a:t>in week 3 and then not seen again</a:t>
            </a:r>
            <a:r>
              <a:rPr lang="en-US" dirty="0" smtClean="0"/>
              <a:t>?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marked </a:t>
            </a:r>
            <a:r>
              <a:rPr lang="en-US" dirty="0"/>
              <a:t>in the first week, captured again in week 3, and captured again in week 5 but </a:t>
            </a:r>
            <a:r>
              <a:rPr lang="en-US" dirty="0" smtClean="0"/>
              <a:t>not again?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two situations …</a:t>
            </a:r>
          </a:p>
          <a:p>
            <a:pPr lvl="1"/>
            <a:r>
              <a:rPr lang="en-US" dirty="0" smtClean="0"/>
              <a:t>Lake A – 4 nets, 40 total fish</a:t>
            </a:r>
          </a:p>
          <a:p>
            <a:pPr lvl="1"/>
            <a:r>
              <a:rPr lang="en-US" dirty="0" smtClean="0"/>
              <a:t>Lake B – 2 nets, 30 total fish</a:t>
            </a:r>
          </a:p>
          <a:p>
            <a:pPr lvl="1"/>
            <a:r>
              <a:rPr lang="en-US" dirty="0" smtClean="0"/>
              <a:t>Which lake has a higher density of fish?</a:t>
            </a:r>
          </a:p>
          <a:p>
            <a:pPr lvl="1"/>
            <a:endParaRPr lang="en-US" dirty="0"/>
          </a:p>
          <a:p>
            <a:r>
              <a:rPr lang="en-US" dirty="0" smtClean="0"/>
              <a:t>Consider another two situations …</a:t>
            </a:r>
          </a:p>
          <a:p>
            <a:pPr lvl="1"/>
            <a:r>
              <a:rPr lang="en-US" dirty="0" smtClean="0"/>
              <a:t>Stream A – 50 fish in 25 minutes of shocking</a:t>
            </a:r>
          </a:p>
          <a:p>
            <a:pPr lvl="1"/>
            <a:r>
              <a:rPr lang="en-US" dirty="0" smtClean="0"/>
              <a:t>Stream B – 60 fish in 35 minutes of shocking</a:t>
            </a:r>
          </a:p>
          <a:p>
            <a:pPr lvl="1"/>
            <a:r>
              <a:rPr lang="en-US" dirty="0" smtClean="0"/>
              <a:t>Which stream has a higher density of fish?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BE36AD-FF50-4263-94F2-1E829811477C}" type="slidenum">
              <a:rPr lang="en-US"/>
              <a:pPr/>
              <a:t>30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History – Example #3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r>
              <a:rPr lang="en-US" sz="2800" dirty="0"/>
              <a:t>Suppose </a:t>
            </a:r>
            <a:r>
              <a:rPr lang="en-US" sz="2800" dirty="0" smtClean="0"/>
              <a:t>the </a:t>
            </a:r>
            <a:r>
              <a:rPr lang="en-US" sz="2800" dirty="0"/>
              <a:t>following summary </a:t>
            </a:r>
            <a:r>
              <a:rPr lang="en-US" sz="2800" dirty="0" smtClean="0"/>
              <a:t>of </a:t>
            </a:r>
            <a:r>
              <a:rPr lang="en-US" sz="2800" dirty="0"/>
              <a:t>capture histories.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800" b="1" u="sng" dirty="0">
                <a:solidFill>
                  <a:schemeClr val="accent2"/>
                </a:solidFill>
                <a:latin typeface="Courier New" pitchFamily="49" charset="0"/>
              </a:rPr>
              <a:t>CH    001 010 011 100 101 110 111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		Fish   17  20   4  19   5   8   2</a:t>
            </a:r>
          </a:p>
          <a:p>
            <a:pPr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r>
              <a:rPr lang="en-US" sz="2800" dirty="0"/>
              <a:t>How many capture events? Captured fish?</a:t>
            </a:r>
          </a:p>
          <a:p>
            <a:r>
              <a:rPr lang="en-US" sz="2800" dirty="0"/>
              <a:t>How many fish captured in first sample and then not seen again?</a:t>
            </a:r>
          </a:p>
          <a:p>
            <a:r>
              <a:rPr lang="en-US" sz="2800" dirty="0"/>
              <a:t>How many fish captured in first sample and seen again?</a:t>
            </a:r>
          </a:p>
          <a:p>
            <a:r>
              <a:rPr lang="en-US" sz="2800" dirty="0"/>
              <a:t>How many fish were captured twice?</a:t>
            </a:r>
          </a:p>
          <a:p>
            <a:r>
              <a:rPr lang="en-US" sz="2800" dirty="0"/>
              <a:t>How many fish were never captured?</a:t>
            </a:r>
          </a:p>
        </p:txBody>
      </p:sp>
    </p:spTree>
    <p:extLst>
      <p:ext uri="{BB962C8B-B14F-4D97-AF65-F5344CB8AC3E}">
        <p14:creationId xmlns:p14="http://schemas.microsoft.com/office/powerpoint/2010/main" val="29100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EB2CB-A00F-458D-8A7E-AD4338500CCE}" type="slidenum">
              <a:rPr lang="en-US"/>
              <a:pPr/>
              <a:t>31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capHistSum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mrClosed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plot()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CPUE or CPE</a:t>
            </a:r>
          </a:p>
          <a:p>
            <a:endParaRPr lang="en-US" dirty="0" smtClean="0"/>
          </a:p>
          <a:p>
            <a:r>
              <a:rPr lang="en-US" dirty="0" smtClean="0"/>
              <a:t>Calculated as </a:t>
            </a:r>
          </a:p>
          <a:p>
            <a:pPr lvl="1"/>
            <a:r>
              <a:rPr lang="en-US" dirty="0" smtClean="0"/>
              <a:t>(Catch / Effort)*scaling factor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50 lake trout in 1600 m of gillnet set for 2 nights</a:t>
            </a:r>
          </a:p>
          <a:p>
            <a:pPr lvl="1"/>
            <a:r>
              <a:rPr lang="en-US" dirty="0" smtClean="0"/>
              <a:t>50 brook trout in 1600 s of electrofishing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3450"/>
            <a:ext cx="420052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nap.edu/books/030910050X/xhtml/images/p2000ef8bg25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83091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rem.okstate.edu/shouplab/Research/BCF%20sampling/Temperature%20BCF%20EF%20CPUE%20gra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42" y="1236345"/>
            <a:ext cx="516575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ll-size image (31 K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716405"/>
            <a:ext cx="668655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88139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Gillnet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1845" y="685800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Longlines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8580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Electrofishing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1721" y="1219200"/>
            <a:ext cx="15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1" grpId="0"/>
      <p:bldP spid="11" grpId="1"/>
      <p:bldP spid="12" grpId="0"/>
      <p:bldP spid="12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= catch at time t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= fishing effort at time t</a:t>
            </a:r>
          </a:p>
          <a:p>
            <a:pPr lvl="1"/>
            <a:r>
              <a:rPr lang="en-US" dirty="0" smtClean="0"/>
              <a:t>q = </a:t>
            </a:r>
            <a:r>
              <a:rPr lang="en-US" dirty="0" err="1"/>
              <a:t>catchability</a:t>
            </a:r>
            <a:r>
              <a:rPr lang="en-US" dirty="0"/>
              <a:t> coefficient</a:t>
            </a:r>
          </a:p>
          <a:p>
            <a:pPr lvl="2"/>
            <a:r>
              <a:rPr lang="en-US" dirty="0" smtClean="0"/>
              <a:t>proportion </a:t>
            </a:r>
            <a:r>
              <a:rPr lang="en-US" dirty="0"/>
              <a:t>of </a:t>
            </a:r>
            <a:r>
              <a:rPr lang="en-US" dirty="0" smtClean="0"/>
              <a:t>population </a:t>
            </a:r>
            <a:r>
              <a:rPr lang="en-US" dirty="0"/>
              <a:t>captured </a:t>
            </a:r>
            <a:r>
              <a:rPr lang="en-US" dirty="0" smtClean="0"/>
              <a:t>w/ </a:t>
            </a:r>
            <a:r>
              <a:rPr lang="en-US" dirty="0"/>
              <a:t>one unit of effort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What is …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  <a:p>
            <a:r>
              <a:rPr lang="en-US" dirty="0" smtClean="0"/>
              <a:t>Thus, CPE measures relative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CPE/CPUE (relative density)</a:t>
            </a:r>
          </a:p>
          <a:p>
            <a:endParaRPr lang="en-US" dirty="0" smtClean="0"/>
          </a:p>
          <a:p>
            <a:r>
              <a:rPr lang="en-US" dirty="0" smtClean="0"/>
              <a:t>Depletion/Removal (</a:t>
            </a:r>
            <a:r>
              <a:rPr lang="en-US" dirty="0"/>
              <a:t>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Mark-Recapture (estimate of N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– Depletion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this situation …</a:t>
            </a:r>
          </a:p>
          <a:p>
            <a:pPr lvl="1"/>
            <a:r>
              <a:rPr lang="en-US" dirty="0" smtClean="0"/>
              <a:t>Sampling a pond with three </a:t>
            </a:r>
            <a:r>
              <a:rPr lang="en-US" dirty="0" err="1" smtClean="0"/>
              <a:t>fyke</a:t>
            </a:r>
            <a:r>
              <a:rPr lang="en-US" dirty="0" smtClean="0"/>
              <a:t> nets</a:t>
            </a:r>
          </a:p>
          <a:p>
            <a:pPr lvl="1"/>
            <a:r>
              <a:rPr lang="en-US" dirty="0" smtClean="0"/>
              <a:t>No limit on number of sampling events (days)</a:t>
            </a:r>
          </a:p>
          <a:p>
            <a:pPr lvl="1"/>
            <a:r>
              <a:rPr lang="en-US" dirty="0" smtClean="0"/>
              <a:t>Fish are removed from pond when captured</a:t>
            </a:r>
          </a:p>
          <a:p>
            <a:pPr lvl="1"/>
            <a:r>
              <a:rPr lang="en-US" dirty="0" smtClean="0"/>
              <a:t>Compute CPE as … total fish/day</a:t>
            </a:r>
          </a:p>
          <a:p>
            <a:pPr lvl="1"/>
            <a:r>
              <a:rPr lang="en-US" dirty="0" smtClean="0"/>
              <a:t>Compute cumulative catch prior to each day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would the following graph look like?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– Depletion Estimate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30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4673</TotalTime>
  <Words>1105</Words>
  <Application>Microsoft Office PowerPoint</Application>
  <PresentationFormat>On-screen Show (4:3)</PresentationFormat>
  <Paragraphs>310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Courier New</vt:lpstr>
      <vt:lpstr>Wingdings</vt:lpstr>
      <vt:lpstr>Default Design</vt:lpstr>
      <vt:lpstr>Abundance Estimates</vt:lpstr>
      <vt:lpstr>Common Abundance Estimates</vt:lpstr>
      <vt:lpstr>Catch-Per-Unit-Effort</vt:lpstr>
      <vt:lpstr>Catch-Per-Unit-Effort</vt:lpstr>
      <vt:lpstr>Catch-Per-Unit-Effort</vt:lpstr>
      <vt:lpstr>Catch-Per-Unit-Effort</vt:lpstr>
      <vt:lpstr>Common Abundance Estimates</vt:lpstr>
      <vt:lpstr>Concept – Depletion Estimate</vt:lpstr>
      <vt:lpstr>Concept – Depletion Estimate</vt:lpstr>
      <vt:lpstr>Development – Depletion Estimate</vt:lpstr>
      <vt:lpstr>Development – Depletion Estimate</vt:lpstr>
      <vt:lpstr>Leslie Model Assumptions</vt:lpstr>
      <vt:lpstr>Leslie Model HO</vt:lpstr>
      <vt:lpstr>K-pass Removal</vt:lpstr>
      <vt:lpstr>Common Abundance Estimates</vt:lpstr>
      <vt:lpstr>Mark-Recapture Methods</vt:lpstr>
      <vt:lpstr>Concept – Single-Census M/R</vt:lpstr>
      <vt:lpstr>Parameter / Statistics Definitions</vt:lpstr>
      <vt:lpstr>Estimation Concept</vt:lpstr>
      <vt:lpstr>Chapman Modification</vt:lpstr>
      <vt:lpstr>Estimation Example</vt:lpstr>
      <vt:lpstr>Estimation Confidence Intervals</vt:lpstr>
      <vt:lpstr>Assumptions – Petersen Methods</vt:lpstr>
      <vt:lpstr>Assumptions – Effect of Violations</vt:lpstr>
      <vt:lpstr>Concept – Multiple-Census M/R</vt:lpstr>
      <vt:lpstr>Schnabel Method  (Chapman Modification)</vt:lpstr>
      <vt:lpstr>Capture History Format</vt:lpstr>
      <vt:lpstr>Capture History – Example #1</vt:lpstr>
      <vt:lpstr>Capture History – Example #2</vt:lpstr>
      <vt:lpstr>Capture History – Example #3</vt:lpstr>
      <vt:lpstr>Capture History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76</cp:revision>
  <dcterms:created xsi:type="dcterms:W3CDTF">2005-12-26T20:44:58Z</dcterms:created>
  <dcterms:modified xsi:type="dcterms:W3CDTF">2014-01-17T13:34:15Z</dcterms:modified>
</cp:coreProperties>
</file>