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261" r:id="rId4"/>
    <p:sldId id="324" r:id="rId5"/>
    <p:sldId id="263" r:id="rId6"/>
    <p:sldId id="278" r:id="rId7"/>
    <p:sldId id="316" r:id="rId8"/>
    <p:sldId id="317" r:id="rId9"/>
    <p:sldId id="318" r:id="rId10"/>
    <p:sldId id="322" r:id="rId11"/>
    <p:sldId id="323" r:id="rId12"/>
    <p:sldId id="279" r:id="rId13"/>
    <p:sldId id="321" r:id="rId14"/>
    <p:sldId id="281" r:id="rId15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00"/>
    <a:srgbClr val="FFE269"/>
    <a:srgbClr val="C0C0C0"/>
    <a:srgbClr val="FFCC00"/>
    <a:srgbClr val="E2F7FE"/>
    <a:srgbClr val="FFFF66"/>
    <a:srgbClr val="CC00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3" autoAdjust="0"/>
  </p:normalViewPr>
  <p:slideViewPr>
    <p:cSldViewPr>
      <p:cViewPr varScale="1">
        <p:scale>
          <a:sx n="77" d="100"/>
          <a:sy n="77" d="100"/>
        </p:scale>
        <p:origin x="15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3A9B19B-6957-41B3-B904-B2AD8271C3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F63E855-04FD-438A-8BD8-AE7BE6507A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2580C-94FB-4148-A191-C6698D3B77E3}" type="slidenum">
              <a:rPr lang="en-US"/>
              <a:pPr/>
              <a:t>11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0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F1B687-6113-4065-8D56-637CED519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CBFD9-645C-45FB-9153-C986B2ACD4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382B1B-3DA7-42C9-AD14-1F704BD61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FFDCD8-8055-4CF6-BB61-4C5B273065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2BEDB-9E35-419F-9513-0CCF0A8380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C4FD29-0E8A-4366-95A7-43C378A0A7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0E96C4-AD4C-4CC1-A97C-B189D91D61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CCA4C5-EF85-48DE-B0D0-DE57ADEA7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E752A7-BC50-4F94-AE88-0A0772DE5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B00C9-AD26-440A-B814-3F0258699C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ECFB0D-E732-4BDA-9EDD-B7CA204833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F85E747-043E-43DD-8A84-F2A86469E1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Size Structure Dynamics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0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/>
          <p:cNvCxnSpPr>
            <a:endCxn id="31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Oval 33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 useBgFill="1">
        <p:nvSpPr>
          <p:cNvPr id="36" name="Oval 35"/>
          <p:cNvSpPr/>
          <p:nvPr/>
        </p:nvSpPr>
        <p:spPr>
          <a:xfrm>
            <a:off x="1232648" y="238012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Oval 36"/>
          <p:cNvSpPr/>
          <p:nvPr/>
        </p:nvSpPr>
        <p:spPr>
          <a:xfrm>
            <a:off x="5957048" y="2362200"/>
            <a:ext cx="2196352" cy="208788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C0C0"/>
                </a:solidFill>
              </a:rPr>
              <a:t>Length frequencies</a:t>
            </a:r>
          </a:p>
          <a:p>
            <a:endParaRPr lang="en-US" dirty="0">
              <a:solidFill>
                <a:srgbClr val="C0C0C0"/>
              </a:solidFill>
            </a:endParaRPr>
          </a:p>
          <a:p>
            <a:r>
              <a:rPr lang="en-US" dirty="0" smtClean="0">
                <a:solidFill>
                  <a:srgbClr val="C0C0C0"/>
                </a:solidFill>
              </a:rPr>
              <a:t>Proportional Size Distribution (PSD)</a:t>
            </a:r>
          </a:p>
          <a:p>
            <a:endParaRPr lang="en-US" dirty="0"/>
          </a:p>
          <a:p>
            <a:r>
              <a:rPr lang="en-US" dirty="0" smtClean="0"/>
              <a:t>Proportional Size Distribution (PSD-X)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6DF681-759F-40F8-A60C-98CA56A2D218}" type="slidenum">
              <a:rPr lang="en-US"/>
              <a:pPr/>
              <a:t>11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>
                <a:solidFill>
                  <a:schemeClr val="tx1"/>
                </a:solidFill>
              </a:rPr>
              <a:t>Size Structure – Summary Measure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  <a:noFill/>
          <a:ln/>
        </p:spPr>
        <p:txBody>
          <a:bodyPr/>
          <a:lstStyle/>
          <a:p>
            <a:r>
              <a:rPr lang="en-US" dirty="0" smtClean="0"/>
              <a:t>Proportional Size Distribution (</a:t>
            </a:r>
            <a:r>
              <a:rPr lang="en-US" i="1" dirty="0"/>
              <a:t>P</a:t>
            </a:r>
            <a:r>
              <a:rPr lang="en-US" i="1" dirty="0" smtClean="0"/>
              <a:t>SD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SD-P </a:t>
            </a:r>
            <a:r>
              <a:rPr lang="en-US" dirty="0" smtClean="0">
                <a:sym typeface="Wingdings" pitchFamily="2" charset="2"/>
              </a:rPr>
              <a:t> numerator is “preferred” fish.</a:t>
            </a:r>
          </a:p>
          <a:p>
            <a:pPr lvl="1"/>
            <a:r>
              <a:rPr lang="en-US" dirty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SD-15 </a:t>
            </a:r>
            <a:r>
              <a:rPr lang="en-US" smtClean="0">
                <a:sym typeface="Wingdings" pitchFamily="2" charset="2"/>
              </a:rPr>
              <a:t> numerator </a:t>
            </a:r>
            <a:r>
              <a:rPr lang="en-US" dirty="0" smtClean="0">
                <a:sym typeface="Wingdings" pitchFamily="2" charset="2"/>
              </a:rPr>
              <a:t>is </a:t>
            </a:r>
            <a:r>
              <a:rPr lang="en-US" u="sng" dirty="0" smtClean="0">
                <a:sym typeface="Wingdings" pitchFamily="2" charset="2"/>
              </a:rPr>
              <a:t>&gt;</a:t>
            </a:r>
            <a:r>
              <a:rPr lang="en-US" dirty="0" smtClean="0">
                <a:sym typeface="Wingdings" pitchFamily="2" charset="2"/>
              </a:rPr>
              <a:t>15 fish.</a:t>
            </a:r>
            <a:endParaRPr lang="en-US" dirty="0"/>
          </a:p>
        </p:txBody>
      </p:sp>
      <p:graphicFrame>
        <p:nvGraphicFramePr>
          <p:cNvPr id="485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035978"/>
              </p:ext>
            </p:extLst>
          </p:nvPr>
        </p:nvGraphicFramePr>
        <p:xfrm>
          <a:off x="2276475" y="2044700"/>
          <a:ext cx="43640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0" name="Equation" r:id="rId4" imgW="1701720" imgH="393480" progId="Equation.3">
                  <p:embed/>
                </p:oleObj>
              </mc:Choice>
              <mc:Fallback>
                <p:oleObj name="Equation" r:id="rId4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044700"/>
                        <a:ext cx="43640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594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48A8CD-50E7-4BDB-A798-B6B74A468911}" type="slidenum">
              <a:rPr lang="en-US"/>
              <a:pPr/>
              <a:t>12</a:t>
            </a:fld>
            <a:endParaRPr 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0"/>
            <a:ext cx="9012237" cy="715962"/>
          </a:xfrm>
        </p:spPr>
        <p:txBody>
          <a:bodyPr/>
          <a:lstStyle/>
          <a:p>
            <a:r>
              <a:rPr lang="en-US" dirty="0" smtClean="0"/>
              <a:t>PSD – Interpretation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</a:t>
            </a:r>
            <a:r>
              <a:rPr lang="en-US" dirty="0"/>
              <a:t>authors suggest that </a:t>
            </a:r>
            <a:r>
              <a:rPr lang="en-US" dirty="0" smtClean="0"/>
              <a:t>values </a:t>
            </a:r>
            <a:r>
              <a:rPr lang="en-US" dirty="0"/>
              <a:t>of 40-60 or 30-70 represent “balanced” populations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4400" dirty="0" smtClean="0"/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sz="3200" dirty="0"/>
              <a:t>May depend on management goals.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18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6870" y="1650750"/>
            <a:ext cx="6087930" cy="2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079460"/>
            <a:ext cx="6553200" cy="177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6618AD-C437-4219-9A49-E4BCA2EC4EE6}" type="slidenum">
              <a:rPr lang="en-US"/>
              <a:pPr/>
              <a:t>13</a:t>
            </a:fld>
            <a:endParaRPr 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To strengthen conclusions of PSD analysis: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Evaluate </a:t>
            </a:r>
            <a:r>
              <a:rPr lang="en-US" dirty="0">
                <a:cs typeface="Times New Roman" pitchFamily="18" charset="0"/>
              </a:rPr>
              <a:t>condition, growth, and mortality of target species and other species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1400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Determine if </a:t>
            </a:r>
            <a:r>
              <a:rPr lang="en-US" dirty="0" smtClean="0">
                <a:cs typeface="Times New Roman" pitchFamily="18" charset="0"/>
              </a:rPr>
              <a:t>PSD, </a:t>
            </a:r>
            <a:r>
              <a:rPr lang="en-US" dirty="0">
                <a:cs typeface="Times New Roman" pitchFamily="18" charset="0"/>
              </a:rPr>
              <a:t>condition, growth, and mortality of all species are consistent with a single interpretation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1400" dirty="0" smtClean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Evaluate </a:t>
            </a:r>
            <a:r>
              <a:rPr lang="en-US" dirty="0" smtClean="0">
                <a:cs typeface="Times New Roman" pitchFamily="18" charset="0"/>
              </a:rPr>
              <a:t>PSD </a:t>
            </a:r>
            <a:r>
              <a:rPr lang="en-US" dirty="0">
                <a:cs typeface="Times New Roman" pitchFamily="18" charset="0"/>
              </a:rPr>
              <a:t>of other prey or predator species in the fish community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>
                <a:solidFill>
                  <a:schemeClr val="tx1"/>
                </a:solidFill>
              </a:rPr>
              <a:t>Size Structure –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78476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5D06E-FEB5-4F40-BEE8-DA5E835282E4}" type="slidenum">
              <a:rPr lang="en-US"/>
              <a:pPr/>
              <a:t>14</a:t>
            </a:fld>
            <a:endParaRPr lang="en-US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Size Structure – Interpreting PSD</a:t>
            </a:r>
          </a:p>
        </p:txBody>
      </p:sp>
      <p:grpSp>
        <p:nvGrpSpPr>
          <p:cNvPr id="508122" name="Group 508121"/>
          <p:cNvGrpSpPr/>
          <p:nvPr/>
        </p:nvGrpSpPr>
        <p:grpSpPr>
          <a:xfrm>
            <a:off x="1851926" y="1014413"/>
            <a:ext cx="5570137" cy="5580062"/>
            <a:chOff x="1851926" y="1014413"/>
            <a:chExt cx="5570137" cy="5580062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2698750" y="5826125"/>
              <a:ext cx="44148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698750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587750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460875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351463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224588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113588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38925" y="5943600"/>
              <a:ext cx="2349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61250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34375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24963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098088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20413" y="5943600"/>
              <a:ext cx="5016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535238" y="1266825"/>
              <a:ext cx="0" cy="439578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2401888" y="5662613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401888" y="4775200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401888" y="390207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401888" y="3028950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401888" y="215582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401888" y="126682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rot="16200000">
              <a:off x="2215463" y="5507038"/>
              <a:ext cx="2349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rot="16200000">
              <a:off x="2148788" y="4618038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2148788" y="37465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2148788" y="2873375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2148788" y="1998663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2082113" y="1109663"/>
              <a:ext cx="5016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2" name="Rectangle 31"/>
            <p:cNvSpPr>
              <a:spLocks noChangeArrowheads="1"/>
            </p:cNvSpPr>
            <p:nvPr/>
          </p:nvSpPr>
          <p:spPr bwMode="auto">
            <a:xfrm>
              <a:off x="2535238" y="1104900"/>
              <a:ext cx="4741862" cy="472122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3" name="Rectangle 32"/>
            <p:cNvSpPr>
              <a:spLocks noChangeArrowheads="1"/>
            </p:cNvSpPr>
            <p:nvPr/>
          </p:nvSpPr>
          <p:spPr bwMode="auto">
            <a:xfrm>
              <a:off x="4180388" y="6283325"/>
              <a:ext cx="15684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Predator PSD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4" name="Rectangle 33"/>
            <p:cNvSpPr>
              <a:spLocks noChangeArrowheads="1"/>
            </p:cNvSpPr>
            <p:nvPr/>
          </p:nvSpPr>
          <p:spPr bwMode="auto">
            <a:xfrm rot="16200000">
              <a:off x="1437588" y="3302000"/>
              <a:ext cx="11398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Prey PSD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5" name="Rectangle 34"/>
            <p:cNvSpPr>
              <a:spLocks noChangeArrowheads="1"/>
            </p:cNvSpPr>
            <p:nvPr/>
          </p:nvSpPr>
          <p:spPr bwMode="auto">
            <a:xfrm>
              <a:off x="4032250" y="2584450"/>
              <a:ext cx="1747837" cy="1760538"/>
            </a:xfrm>
            <a:prstGeom prst="rect">
              <a:avLst/>
            </a:prstGeom>
            <a:solidFill>
              <a:srgbClr val="F5DE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6" name="Line 35"/>
            <p:cNvSpPr>
              <a:spLocks noChangeShapeType="1"/>
            </p:cNvSpPr>
            <p:nvPr/>
          </p:nvSpPr>
          <p:spPr bwMode="auto">
            <a:xfrm>
              <a:off x="25352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7" name="Line 36"/>
            <p:cNvSpPr>
              <a:spLocks noChangeShapeType="1"/>
            </p:cNvSpPr>
            <p:nvPr/>
          </p:nvSpPr>
          <p:spPr bwMode="auto">
            <a:xfrm>
              <a:off x="27717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8" name="Line 37"/>
            <p:cNvSpPr>
              <a:spLocks noChangeShapeType="1"/>
            </p:cNvSpPr>
            <p:nvPr/>
          </p:nvSpPr>
          <p:spPr bwMode="auto">
            <a:xfrm>
              <a:off x="30099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9" name="Line 38"/>
            <p:cNvSpPr>
              <a:spLocks noChangeShapeType="1"/>
            </p:cNvSpPr>
            <p:nvPr/>
          </p:nvSpPr>
          <p:spPr bwMode="auto">
            <a:xfrm>
              <a:off x="32464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0" name="Line 39"/>
            <p:cNvSpPr>
              <a:spLocks noChangeShapeType="1"/>
            </p:cNvSpPr>
            <p:nvPr/>
          </p:nvSpPr>
          <p:spPr bwMode="auto">
            <a:xfrm>
              <a:off x="34829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1" name="Line 40"/>
            <p:cNvSpPr>
              <a:spLocks noChangeShapeType="1"/>
            </p:cNvSpPr>
            <p:nvPr/>
          </p:nvSpPr>
          <p:spPr bwMode="auto">
            <a:xfrm>
              <a:off x="37211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2" name="Line 41"/>
            <p:cNvSpPr>
              <a:spLocks noChangeShapeType="1"/>
            </p:cNvSpPr>
            <p:nvPr/>
          </p:nvSpPr>
          <p:spPr bwMode="auto">
            <a:xfrm>
              <a:off x="39576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3" name="Line 42"/>
            <p:cNvSpPr>
              <a:spLocks noChangeShapeType="1"/>
            </p:cNvSpPr>
            <p:nvPr/>
          </p:nvSpPr>
          <p:spPr bwMode="auto">
            <a:xfrm>
              <a:off x="41941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4" name="Line 43"/>
            <p:cNvSpPr>
              <a:spLocks noChangeShapeType="1"/>
            </p:cNvSpPr>
            <p:nvPr/>
          </p:nvSpPr>
          <p:spPr bwMode="auto">
            <a:xfrm>
              <a:off x="44323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5" name="Line 44"/>
            <p:cNvSpPr>
              <a:spLocks noChangeShapeType="1"/>
            </p:cNvSpPr>
            <p:nvPr/>
          </p:nvSpPr>
          <p:spPr bwMode="auto">
            <a:xfrm>
              <a:off x="46688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9" name="Line 45"/>
            <p:cNvSpPr>
              <a:spLocks noChangeShapeType="1"/>
            </p:cNvSpPr>
            <p:nvPr/>
          </p:nvSpPr>
          <p:spPr bwMode="auto">
            <a:xfrm>
              <a:off x="49069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0" name="Line 46"/>
            <p:cNvSpPr>
              <a:spLocks noChangeShapeType="1"/>
            </p:cNvSpPr>
            <p:nvPr/>
          </p:nvSpPr>
          <p:spPr bwMode="auto">
            <a:xfrm>
              <a:off x="51435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1" name="Line 47"/>
            <p:cNvSpPr>
              <a:spLocks noChangeShapeType="1"/>
            </p:cNvSpPr>
            <p:nvPr/>
          </p:nvSpPr>
          <p:spPr bwMode="auto">
            <a:xfrm>
              <a:off x="53800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2" name="Line 48"/>
            <p:cNvSpPr>
              <a:spLocks noChangeShapeType="1"/>
            </p:cNvSpPr>
            <p:nvPr/>
          </p:nvSpPr>
          <p:spPr bwMode="auto">
            <a:xfrm>
              <a:off x="56181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3" name="Line 49"/>
            <p:cNvSpPr>
              <a:spLocks noChangeShapeType="1"/>
            </p:cNvSpPr>
            <p:nvPr/>
          </p:nvSpPr>
          <p:spPr bwMode="auto">
            <a:xfrm>
              <a:off x="58547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4" name="Line 50"/>
            <p:cNvSpPr>
              <a:spLocks noChangeShapeType="1"/>
            </p:cNvSpPr>
            <p:nvPr/>
          </p:nvSpPr>
          <p:spPr bwMode="auto">
            <a:xfrm>
              <a:off x="60912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5" name="Line 51"/>
            <p:cNvSpPr>
              <a:spLocks noChangeShapeType="1"/>
            </p:cNvSpPr>
            <p:nvPr/>
          </p:nvSpPr>
          <p:spPr bwMode="auto">
            <a:xfrm>
              <a:off x="63293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6" name="Line 52"/>
            <p:cNvSpPr>
              <a:spLocks noChangeShapeType="1"/>
            </p:cNvSpPr>
            <p:nvPr/>
          </p:nvSpPr>
          <p:spPr bwMode="auto">
            <a:xfrm>
              <a:off x="65659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7" name="Line 53"/>
            <p:cNvSpPr>
              <a:spLocks noChangeShapeType="1"/>
            </p:cNvSpPr>
            <p:nvPr/>
          </p:nvSpPr>
          <p:spPr bwMode="auto">
            <a:xfrm>
              <a:off x="68024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8" name="Line 54"/>
            <p:cNvSpPr>
              <a:spLocks noChangeShapeType="1"/>
            </p:cNvSpPr>
            <p:nvPr/>
          </p:nvSpPr>
          <p:spPr bwMode="auto">
            <a:xfrm>
              <a:off x="70405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9" name="Line 55"/>
            <p:cNvSpPr>
              <a:spLocks noChangeShapeType="1"/>
            </p:cNvSpPr>
            <p:nvPr/>
          </p:nvSpPr>
          <p:spPr bwMode="auto">
            <a:xfrm>
              <a:off x="25352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0" name="Line 56"/>
            <p:cNvSpPr>
              <a:spLocks noChangeShapeType="1"/>
            </p:cNvSpPr>
            <p:nvPr/>
          </p:nvSpPr>
          <p:spPr bwMode="auto">
            <a:xfrm>
              <a:off x="27717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1" name="Line 57"/>
            <p:cNvSpPr>
              <a:spLocks noChangeShapeType="1"/>
            </p:cNvSpPr>
            <p:nvPr/>
          </p:nvSpPr>
          <p:spPr bwMode="auto">
            <a:xfrm>
              <a:off x="30099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2" name="Line 58"/>
            <p:cNvSpPr>
              <a:spLocks noChangeShapeType="1"/>
            </p:cNvSpPr>
            <p:nvPr/>
          </p:nvSpPr>
          <p:spPr bwMode="auto">
            <a:xfrm>
              <a:off x="32464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3" name="Line 59"/>
            <p:cNvSpPr>
              <a:spLocks noChangeShapeType="1"/>
            </p:cNvSpPr>
            <p:nvPr/>
          </p:nvSpPr>
          <p:spPr bwMode="auto">
            <a:xfrm>
              <a:off x="34829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4" name="Line 60"/>
            <p:cNvSpPr>
              <a:spLocks noChangeShapeType="1"/>
            </p:cNvSpPr>
            <p:nvPr/>
          </p:nvSpPr>
          <p:spPr bwMode="auto">
            <a:xfrm>
              <a:off x="37211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5" name="Line 61"/>
            <p:cNvSpPr>
              <a:spLocks noChangeShapeType="1"/>
            </p:cNvSpPr>
            <p:nvPr/>
          </p:nvSpPr>
          <p:spPr bwMode="auto">
            <a:xfrm>
              <a:off x="39576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7" name="Line 62"/>
            <p:cNvSpPr>
              <a:spLocks noChangeShapeType="1"/>
            </p:cNvSpPr>
            <p:nvPr/>
          </p:nvSpPr>
          <p:spPr bwMode="auto">
            <a:xfrm>
              <a:off x="41941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8" name="Line 63"/>
            <p:cNvSpPr>
              <a:spLocks noChangeShapeType="1"/>
            </p:cNvSpPr>
            <p:nvPr/>
          </p:nvSpPr>
          <p:spPr bwMode="auto">
            <a:xfrm>
              <a:off x="44323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9" name="Line 64"/>
            <p:cNvSpPr>
              <a:spLocks noChangeShapeType="1"/>
            </p:cNvSpPr>
            <p:nvPr/>
          </p:nvSpPr>
          <p:spPr bwMode="auto">
            <a:xfrm>
              <a:off x="46688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0" name="Line 65"/>
            <p:cNvSpPr>
              <a:spLocks noChangeShapeType="1"/>
            </p:cNvSpPr>
            <p:nvPr/>
          </p:nvSpPr>
          <p:spPr bwMode="auto">
            <a:xfrm>
              <a:off x="49069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1" name="Line 66"/>
            <p:cNvSpPr>
              <a:spLocks noChangeShapeType="1"/>
            </p:cNvSpPr>
            <p:nvPr/>
          </p:nvSpPr>
          <p:spPr bwMode="auto">
            <a:xfrm>
              <a:off x="51435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2" name="Line 67"/>
            <p:cNvSpPr>
              <a:spLocks noChangeShapeType="1"/>
            </p:cNvSpPr>
            <p:nvPr/>
          </p:nvSpPr>
          <p:spPr bwMode="auto">
            <a:xfrm>
              <a:off x="53800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3" name="Line 68"/>
            <p:cNvSpPr>
              <a:spLocks noChangeShapeType="1"/>
            </p:cNvSpPr>
            <p:nvPr/>
          </p:nvSpPr>
          <p:spPr bwMode="auto">
            <a:xfrm>
              <a:off x="56181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4" name="Line 69"/>
            <p:cNvSpPr>
              <a:spLocks noChangeShapeType="1"/>
            </p:cNvSpPr>
            <p:nvPr/>
          </p:nvSpPr>
          <p:spPr bwMode="auto">
            <a:xfrm>
              <a:off x="58547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5" name="Line 70"/>
            <p:cNvSpPr>
              <a:spLocks noChangeShapeType="1"/>
            </p:cNvSpPr>
            <p:nvPr/>
          </p:nvSpPr>
          <p:spPr bwMode="auto">
            <a:xfrm>
              <a:off x="60912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6" name="Line 71"/>
            <p:cNvSpPr>
              <a:spLocks noChangeShapeType="1"/>
            </p:cNvSpPr>
            <p:nvPr/>
          </p:nvSpPr>
          <p:spPr bwMode="auto">
            <a:xfrm>
              <a:off x="63293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7" name="Line 72"/>
            <p:cNvSpPr>
              <a:spLocks noChangeShapeType="1"/>
            </p:cNvSpPr>
            <p:nvPr/>
          </p:nvSpPr>
          <p:spPr bwMode="auto">
            <a:xfrm>
              <a:off x="65659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8" name="Line 73"/>
            <p:cNvSpPr>
              <a:spLocks noChangeShapeType="1"/>
            </p:cNvSpPr>
            <p:nvPr/>
          </p:nvSpPr>
          <p:spPr bwMode="auto">
            <a:xfrm>
              <a:off x="68024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9" name="Line 74"/>
            <p:cNvSpPr>
              <a:spLocks noChangeShapeType="1"/>
            </p:cNvSpPr>
            <p:nvPr/>
          </p:nvSpPr>
          <p:spPr bwMode="auto">
            <a:xfrm>
              <a:off x="70405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0" name="Line 75"/>
            <p:cNvSpPr>
              <a:spLocks noChangeShapeType="1"/>
            </p:cNvSpPr>
            <p:nvPr/>
          </p:nvSpPr>
          <p:spPr bwMode="auto">
            <a:xfrm flipV="1">
              <a:off x="5780088" y="57070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1" name="Line 76"/>
            <p:cNvSpPr>
              <a:spLocks noChangeShapeType="1"/>
            </p:cNvSpPr>
            <p:nvPr/>
          </p:nvSpPr>
          <p:spPr bwMode="auto">
            <a:xfrm flipV="1">
              <a:off x="5780088" y="54705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2" name="Line 77"/>
            <p:cNvSpPr>
              <a:spLocks noChangeShapeType="1"/>
            </p:cNvSpPr>
            <p:nvPr/>
          </p:nvSpPr>
          <p:spPr bwMode="auto">
            <a:xfrm flipV="1">
              <a:off x="5780088" y="52339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3" name="Line 78"/>
            <p:cNvSpPr>
              <a:spLocks noChangeShapeType="1"/>
            </p:cNvSpPr>
            <p:nvPr/>
          </p:nvSpPr>
          <p:spPr bwMode="auto">
            <a:xfrm flipV="1">
              <a:off x="5780088" y="499745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4" name="Line 79"/>
            <p:cNvSpPr>
              <a:spLocks noChangeShapeType="1"/>
            </p:cNvSpPr>
            <p:nvPr/>
          </p:nvSpPr>
          <p:spPr bwMode="auto">
            <a:xfrm flipV="1">
              <a:off x="5780088" y="47593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5" name="Line 80"/>
            <p:cNvSpPr>
              <a:spLocks noChangeShapeType="1"/>
            </p:cNvSpPr>
            <p:nvPr/>
          </p:nvSpPr>
          <p:spPr bwMode="auto">
            <a:xfrm flipV="1">
              <a:off x="5780088" y="45227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6" name="Line 81"/>
            <p:cNvSpPr>
              <a:spLocks noChangeShapeType="1"/>
            </p:cNvSpPr>
            <p:nvPr/>
          </p:nvSpPr>
          <p:spPr bwMode="auto">
            <a:xfrm flipV="1">
              <a:off x="5780088" y="428625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7" name="Line 82"/>
            <p:cNvSpPr>
              <a:spLocks noChangeShapeType="1"/>
            </p:cNvSpPr>
            <p:nvPr/>
          </p:nvSpPr>
          <p:spPr bwMode="auto">
            <a:xfrm flipV="1">
              <a:off x="5780088" y="404971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8" name="Line 83"/>
            <p:cNvSpPr>
              <a:spLocks noChangeShapeType="1"/>
            </p:cNvSpPr>
            <p:nvPr/>
          </p:nvSpPr>
          <p:spPr bwMode="auto">
            <a:xfrm flipV="1">
              <a:off x="5780088" y="381317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9" name="Line 84"/>
            <p:cNvSpPr>
              <a:spLocks noChangeShapeType="1"/>
            </p:cNvSpPr>
            <p:nvPr/>
          </p:nvSpPr>
          <p:spPr bwMode="auto">
            <a:xfrm flipV="1">
              <a:off x="5780088" y="357663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0" name="Line 85"/>
            <p:cNvSpPr>
              <a:spLocks noChangeShapeType="1"/>
            </p:cNvSpPr>
            <p:nvPr/>
          </p:nvSpPr>
          <p:spPr bwMode="auto">
            <a:xfrm flipV="1">
              <a:off x="5780088" y="334010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1" name="Line 86"/>
            <p:cNvSpPr>
              <a:spLocks noChangeShapeType="1"/>
            </p:cNvSpPr>
            <p:nvPr/>
          </p:nvSpPr>
          <p:spPr bwMode="auto">
            <a:xfrm flipV="1">
              <a:off x="5780088" y="310197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2" name="Line 87"/>
            <p:cNvSpPr>
              <a:spLocks noChangeShapeType="1"/>
            </p:cNvSpPr>
            <p:nvPr/>
          </p:nvSpPr>
          <p:spPr bwMode="auto">
            <a:xfrm flipV="1">
              <a:off x="5780088" y="286543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3" name="Line 88"/>
            <p:cNvSpPr>
              <a:spLocks noChangeShapeType="1"/>
            </p:cNvSpPr>
            <p:nvPr/>
          </p:nvSpPr>
          <p:spPr bwMode="auto">
            <a:xfrm flipV="1">
              <a:off x="5780088" y="262890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4" name="Line 89"/>
            <p:cNvSpPr>
              <a:spLocks noChangeShapeType="1"/>
            </p:cNvSpPr>
            <p:nvPr/>
          </p:nvSpPr>
          <p:spPr bwMode="auto">
            <a:xfrm flipV="1">
              <a:off x="5780088" y="2392363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5" name="Line 90"/>
            <p:cNvSpPr>
              <a:spLocks noChangeShapeType="1"/>
            </p:cNvSpPr>
            <p:nvPr/>
          </p:nvSpPr>
          <p:spPr bwMode="auto">
            <a:xfrm flipV="1">
              <a:off x="5780088" y="215582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4" name="Line 91"/>
            <p:cNvSpPr>
              <a:spLocks noChangeShapeType="1"/>
            </p:cNvSpPr>
            <p:nvPr/>
          </p:nvSpPr>
          <p:spPr bwMode="auto">
            <a:xfrm flipV="1">
              <a:off x="5780088" y="19192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5" name="Line 92"/>
            <p:cNvSpPr>
              <a:spLocks noChangeShapeType="1"/>
            </p:cNvSpPr>
            <p:nvPr/>
          </p:nvSpPr>
          <p:spPr bwMode="auto">
            <a:xfrm flipV="1">
              <a:off x="5780088" y="16811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6" name="Line 93"/>
            <p:cNvSpPr>
              <a:spLocks noChangeShapeType="1"/>
            </p:cNvSpPr>
            <p:nvPr/>
          </p:nvSpPr>
          <p:spPr bwMode="auto">
            <a:xfrm flipV="1">
              <a:off x="5780088" y="14446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7" name="Line 94"/>
            <p:cNvSpPr>
              <a:spLocks noChangeShapeType="1"/>
            </p:cNvSpPr>
            <p:nvPr/>
          </p:nvSpPr>
          <p:spPr bwMode="auto">
            <a:xfrm flipV="1">
              <a:off x="5780088" y="12080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8" name="Line 95"/>
            <p:cNvSpPr>
              <a:spLocks noChangeShapeType="1"/>
            </p:cNvSpPr>
            <p:nvPr/>
          </p:nvSpPr>
          <p:spPr bwMode="auto">
            <a:xfrm flipV="1">
              <a:off x="4032250" y="57070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9" name="Line 96"/>
            <p:cNvSpPr>
              <a:spLocks noChangeShapeType="1"/>
            </p:cNvSpPr>
            <p:nvPr/>
          </p:nvSpPr>
          <p:spPr bwMode="auto">
            <a:xfrm flipV="1">
              <a:off x="4032250" y="54705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0" name="Line 97"/>
            <p:cNvSpPr>
              <a:spLocks noChangeShapeType="1"/>
            </p:cNvSpPr>
            <p:nvPr/>
          </p:nvSpPr>
          <p:spPr bwMode="auto">
            <a:xfrm flipV="1">
              <a:off x="4032250" y="52339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1" name="Line 98"/>
            <p:cNvSpPr>
              <a:spLocks noChangeShapeType="1"/>
            </p:cNvSpPr>
            <p:nvPr/>
          </p:nvSpPr>
          <p:spPr bwMode="auto">
            <a:xfrm flipV="1">
              <a:off x="4032250" y="499745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2" name="Line 99"/>
            <p:cNvSpPr>
              <a:spLocks noChangeShapeType="1"/>
            </p:cNvSpPr>
            <p:nvPr/>
          </p:nvSpPr>
          <p:spPr bwMode="auto">
            <a:xfrm flipV="1">
              <a:off x="4032250" y="47593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3" name="Line 100"/>
            <p:cNvSpPr>
              <a:spLocks noChangeShapeType="1"/>
            </p:cNvSpPr>
            <p:nvPr/>
          </p:nvSpPr>
          <p:spPr bwMode="auto">
            <a:xfrm flipV="1">
              <a:off x="4032250" y="45227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4" name="Line 101"/>
            <p:cNvSpPr>
              <a:spLocks noChangeShapeType="1"/>
            </p:cNvSpPr>
            <p:nvPr/>
          </p:nvSpPr>
          <p:spPr bwMode="auto">
            <a:xfrm flipV="1">
              <a:off x="4032250" y="428625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5" name="Line 102"/>
            <p:cNvSpPr>
              <a:spLocks noChangeShapeType="1"/>
            </p:cNvSpPr>
            <p:nvPr/>
          </p:nvSpPr>
          <p:spPr bwMode="auto">
            <a:xfrm flipV="1">
              <a:off x="4032250" y="404971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6" name="Line 103"/>
            <p:cNvSpPr>
              <a:spLocks noChangeShapeType="1"/>
            </p:cNvSpPr>
            <p:nvPr/>
          </p:nvSpPr>
          <p:spPr bwMode="auto">
            <a:xfrm flipV="1">
              <a:off x="4032250" y="381317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7" name="Line 104"/>
            <p:cNvSpPr>
              <a:spLocks noChangeShapeType="1"/>
            </p:cNvSpPr>
            <p:nvPr/>
          </p:nvSpPr>
          <p:spPr bwMode="auto">
            <a:xfrm flipV="1">
              <a:off x="4032250" y="357663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8" name="Line 105"/>
            <p:cNvSpPr>
              <a:spLocks noChangeShapeType="1"/>
            </p:cNvSpPr>
            <p:nvPr/>
          </p:nvSpPr>
          <p:spPr bwMode="auto">
            <a:xfrm flipV="1">
              <a:off x="4032250" y="334010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9" name="Line 106"/>
            <p:cNvSpPr>
              <a:spLocks noChangeShapeType="1"/>
            </p:cNvSpPr>
            <p:nvPr/>
          </p:nvSpPr>
          <p:spPr bwMode="auto">
            <a:xfrm flipV="1">
              <a:off x="4032250" y="310197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0" name="Line 107"/>
            <p:cNvSpPr>
              <a:spLocks noChangeShapeType="1"/>
            </p:cNvSpPr>
            <p:nvPr/>
          </p:nvSpPr>
          <p:spPr bwMode="auto">
            <a:xfrm flipV="1">
              <a:off x="4032250" y="286543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1" name="Line 108"/>
            <p:cNvSpPr>
              <a:spLocks noChangeShapeType="1"/>
            </p:cNvSpPr>
            <p:nvPr/>
          </p:nvSpPr>
          <p:spPr bwMode="auto">
            <a:xfrm flipV="1">
              <a:off x="4032250" y="262890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2" name="Line 109"/>
            <p:cNvSpPr>
              <a:spLocks noChangeShapeType="1"/>
            </p:cNvSpPr>
            <p:nvPr/>
          </p:nvSpPr>
          <p:spPr bwMode="auto">
            <a:xfrm flipV="1">
              <a:off x="4032250" y="2392363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3" name="Line 110"/>
            <p:cNvSpPr>
              <a:spLocks noChangeShapeType="1"/>
            </p:cNvSpPr>
            <p:nvPr/>
          </p:nvSpPr>
          <p:spPr bwMode="auto">
            <a:xfrm flipV="1">
              <a:off x="4032250" y="215582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4" name="Line 111"/>
            <p:cNvSpPr>
              <a:spLocks noChangeShapeType="1"/>
            </p:cNvSpPr>
            <p:nvPr/>
          </p:nvSpPr>
          <p:spPr bwMode="auto">
            <a:xfrm flipV="1">
              <a:off x="4032250" y="19192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5" name="Line 112"/>
            <p:cNvSpPr>
              <a:spLocks noChangeShapeType="1"/>
            </p:cNvSpPr>
            <p:nvPr/>
          </p:nvSpPr>
          <p:spPr bwMode="auto">
            <a:xfrm flipV="1">
              <a:off x="4032250" y="16811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6" name="Line 113"/>
            <p:cNvSpPr>
              <a:spLocks noChangeShapeType="1"/>
            </p:cNvSpPr>
            <p:nvPr/>
          </p:nvSpPr>
          <p:spPr bwMode="auto">
            <a:xfrm flipV="1">
              <a:off x="4032250" y="14446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7" name="Line 114"/>
            <p:cNvSpPr>
              <a:spLocks noChangeShapeType="1"/>
            </p:cNvSpPr>
            <p:nvPr/>
          </p:nvSpPr>
          <p:spPr bwMode="auto">
            <a:xfrm flipV="1">
              <a:off x="4032250" y="12080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8119" name="Group 508118"/>
          <p:cNvGrpSpPr/>
          <p:nvPr/>
        </p:nvGrpSpPr>
        <p:grpSpPr>
          <a:xfrm>
            <a:off x="2971800" y="3023368"/>
            <a:ext cx="1327150" cy="366713"/>
            <a:chOff x="2971800" y="3023368"/>
            <a:chExt cx="1327150" cy="366713"/>
          </a:xfrm>
        </p:grpSpPr>
        <p:sp>
          <p:nvSpPr>
            <p:cNvPr id="508046" name="Text Box 142"/>
            <p:cNvSpPr txBox="1">
              <a:spLocks noChangeArrowheads="1"/>
            </p:cNvSpPr>
            <p:nvPr/>
          </p:nvSpPr>
          <p:spPr bwMode="auto">
            <a:xfrm>
              <a:off x="2971800" y="3023368"/>
              <a:ext cx="1085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(</a:t>
              </a:r>
              <a:r>
                <a:rPr lang="en-US" sz="1800" dirty="0" err="1"/>
                <a:t>lmb,bg</a:t>
              </a:r>
              <a:r>
                <a:rPr lang="en-US" sz="1800" dirty="0"/>
                <a:t>)</a:t>
              </a:r>
            </a:p>
          </p:txBody>
        </p:sp>
        <p:grpSp>
          <p:nvGrpSpPr>
            <p:cNvPr id="508118" name="Group 508117"/>
            <p:cNvGrpSpPr/>
            <p:nvPr/>
          </p:nvGrpSpPr>
          <p:grpSpPr>
            <a:xfrm>
              <a:off x="4002088" y="3087688"/>
              <a:ext cx="296862" cy="295275"/>
              <a:chOff x="4002088" y="3087688"/>
              <a:chExt cx="296862" cy="295275"/>
            </a:xfrm>
          </p:grpSpPr>
          <p:sp>
            <p:nvSpPr>
              <p:cNvPr id="508099" name="Oval 126"/>
              <p:cNvSpPr>
                <a:spLocks noChangeArrowheads="1"/>
              </p:cNvSpPr>
              <p:nvPr/>
            </p:nvSpPr>
            <p:spPr bwMode="auto">
              <a:xfrm>
                <a:off x="4076700" y="3162300"/>
                <a:ext cx="147637" cy="147638"/>
              </a:xfrm>
              <a:prstGeom prst="ellipse">
                <a:avLst/>
              </a:prstGeom>
              <a:solidFill>
                <a:schemeClr val="tx1"/>
              </a:solidFill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2" name="Line 139"/>
              <p:cNvSpPr>
                <a:spLocks noChangeShapeType="1"/>
              </p:cNvSpPr>
              <p:nvPr/>
            </p:nvSpPr>
            <p:spPr bwMode="auto">
              <a:xfrm>
                <a:off x="4002088" y="3235325"/>
                <a:ext cx="296862" cy="0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3" name="Line 140"/>
              <p:cNvSpPr>
                <a:spLocks noChangeShapeType="1"/>
              </p:cNvSpPr>
              <p:nvPr/>
            </p:nvSpPr>
            <p:spPr bwMode="auto">
              <a:xfrm flipV="1">
                <a:off x="4149725" y="3087688"/>
                <a:ext cx="0" cy="295275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08121" name="Group 508120"/>
          <p:cNvGrpSpPr/>
          <p:nvPr/>
        </p:nvGrpSpPr>
        <p:grpSpPr>
          <a:xfrm>
            <a:off x="6089650" y="4641850"/>
            <a:ext cx="1225550" cy="920750"/>
            <a:chOff x="6089650" y="4641850"/>
            <a:chExt cx="1225550" cy="920750"/>
          </a:xfrm>
        </p:grpSpPr>
        <p:sp>
          <p:nvSpPr>
            <p:cNvPr id="508047" name="Text Box 143"/>
            <p:cNvSpPr txBox="1">
              <a:spLocks noChangeArrowheads="1"/>
            </p:cNvSpPr>
            <p:nvPr/>
          </p:nvSpPr>
          <p:spPr bwMode="auto">
            <a:xfrm>
              <a:off x="6089650" y="5195888"/>
              <a:ext cx="1225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(wae,yep)</a:t>
              </a:r>
            </a:p>
          </p:txBody>
        </p:sp>
        <p:grpSp>
          <p:nvGrpSpPr>
            <p:cNvPr id="508120" name="Group 508119"/>
            <p:cNvGrpSpPr/>
            <p:nvPr/>
          </p:nvGrpSpPr>
          <p:grpSpPr>
            <a:xfrm>
              <a:off x="6418263" y="4641850"/>
              <a:ext cx="517525" cy="561975"/>
              <a:chOff x="6418263" y="4641850"/>
              <a:chExt cx="517525" cy="561975"/>
            </a:xfrm>
          </p:grpSpPr>
          <p:sp>
            <p:nvSpPr>
              <p:cNvPr id="508111" name="Oval 138"/>
              <p:cNvSpPr>
                <a:spLocks noChangeArrowheads="1"/>
              </p:cNvSpPr>
              <p:nvPr/>
            </p:nvSpPr>
            <p:spPr bwMode="auto">
              <a:xfrm>
                <a:off x="6654800" y="4878388"/>
                <a:ext cx="147637" cy="147638"/>
              </a:xfrm>
              <a:prstGeom prst="ellipse">
                <a:avLst/>
              </a:prstGeom>
              <a:solidFill>
                <a:schemeClr val="tx1"/>
              </a:solidFill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4" name="Line 141"/>
              <p:cNvSpPr>
                <a:spLocks noChangeShapeType="1"/>
              </p:cNvSpPr>
              <p:nvPr/>
            </p:nvSpPr>
            <p:spPr bwMode="auto">
              <a:xfrm>
                <a:off x="6418263" y="4953000"/>
                <a:ext cx="517525" cy="0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5" name="Line 142"/>
              <p:cNvSpPr>
                <a:spLocks noChangeShapeType="1"/>
              </p:cNvSpPr>
              <p:nvPr/>
            </p:nvSpPr>
            <p:spPr bwMode="auto">
              <a:xfrm flipV="1">
                <a:off x="6729413" y="4641850"/>
                <a:ext cx="0" cy="561975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C0C0"/>
                </a:solidFill>
              </a:rPr>
              <a:t>Length frequencies</a:t>
            </a:r>
          </a:p>
          <a:p>
            <a:endParaRPr lang="en-US" dirty="0"/>
          </a:p>
          <a:p>
            <a:r>
              <a:rPr lang="en-US" dirty="0"/>
              <a:t>Proportional Size Distribution (PSD)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Proportional Size Distribution </a:t>
            </a:r>
            <a:r>
              <a:rPr lang="en-US" dirty="0" smtClean="0">
                <a:solidFill>
                  <a:srgbClr val="C0C0C0"/>
                </a:solidFill>
              </a:rPr>
              <a:t>(P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rgbClr val="C0C0C0"/>
                </a:solidFill>
              </a:rPr>
              <a:t>D-X)</a:t>
            </a:r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1E9D8-4EAB-4544-9BDF-F282A996BADE}" type="slidenum">
              <a:rPr lang="en-US"/>
              <a:pPr/>
              <a:t>3</a:t>
            </a:fld>
            <a:endParaRPr lang="en-US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/>
              <a:t>Proportional </a:t>
            </a:r>
            <a:r>
              <a:rPr lang="en-US" sz="4000" dirty="0" smtClean="0"/>
              <a:t>Size Distribution (</a:t>
            </a:r>
            <a:r>
              <a:rPr lang="en-US" sz="4000" i="1" dirty="0" smtClean="0"/>
              <a:t>PSD</a:t>
            </a:r>
            <a:r>
              <a:rPr lang="en-US" sz="4000" dirty="0"/>
              <a:t>)</a:t>
            </a:r>
            <a:endParaRPr lang="en-US" sz="4200" dirty="0">
              <a:solidFill>
                <a:schemeClr val="tx1"/>
              </a:solidFill>
            </a:endParaRPr>
          </a:p>
        </p:txBody>
      </p:sp>
      <p:graphicFrame>
        <p:nvGraphicFramePr>
          <p:cNvPr id="484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50024"/>
              </p:ext>
            </p:extLst>
          </p:nvPr>
        </p:nvGraphicFramePr>
        <p:xfrm>
          <a:off x="2057400" y="1379538"/>
          <a:ext cx="518160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3" r:id="rId3" imgW="1574800" imgH="393700" progId="Equation.3">
                  <p:embed/>
                </p:oleObj>
              </mc:Choice>
              <mc:Fallback>
                <p:oleObj r:id="rId3" imgW="15748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9538"/>
                        <a:ext cx="5181600" cy="1287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3124200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</a:rPr>
              <a:t>Stock </a:t>
            </a:r>
            <a:r>
              <a:rPr lang="en-US" dirty="0" smtClean="0">
                <a:latin typeface="Times New Roman" pitchFamily="18" charset="0"/>
              </a:rPr>
              <a:t>length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0" dirty="0" smtClean="0">
                <a:latin typeface="Times New Roman" pitchFamily="18" charset="0"/>
              </a:rPr>
              <a:t>mature </a:t>
            </a:r>
            <a:r>
              <a:rPr lang="en-US" b="0" dirty="0">
                <a:latin typeface="Times New Roman" pitchFamily="18" charset="0"/>
              </a:rPr>
              <a:t>length; fully vulnerable length; or minimum size acceptable to anglers</a:t>
            </a:r>
            <a:r>
              <a:rPr lang="en-US" b="0" dirty="0" smtClean="0">
                <a:latin typeface="Times New Roman" pitchFamily="18" charset="0"/>
              </a:rPr>
              <a:t>.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endParaRPr lang="en-US" b="0" dirty="0">
              <a:latin typeface="Times New Roman" pitchFamily="18" charset="0"/>
            </a:endParaRPr>
          </a:p>
          <a:p>
            <a:pPr marL="2286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</a:rPr>
              <a:t>Quality </a:t>
            </a:r>
            <a:r>
              <a:rPr lang="en-US" dirty="0" smtClean="0">
                <a:latin typeface="Times New Roman" pitchFamily="18" charset="0"/>
              </a:rPr>
              <a:t>length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0" dirty="0" smtClean="0">
                <a:latin typeface="Times New Roman" pitchFamily="18" charset="0"/>
              </a:rPr>
              <a:t>minimum </a:t>
            </a:r>
            <a:r>
              <a:rPr lang="en-US" b="0" dirty="0">
                <a:latin typeface="Times New Roman" pitchFamily="18" charset="0"/>
              </a:rPr>
              <a:t>size anglers like to harvest.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69" cy="762000"/>
          </a:xfrm>
        </p:spPr>
        <p:txBody>
          <a:bodyPr>
            <a:noAutofit/>
          </a:bodyPr>
          <a:lstStyle/>
          <a:p>
            <a:r>
              <a:rPr lang="en-US" b="1" dirty="0" smtClean="0"/>
              <a:t>PSD</a:t>
            </a:r>
            <a:endParaRPr lang="en-US" b="1" dirty="0"/>
          </a:p>
        </p:txBody>
      </p:sp>
      <p:pic>
        <p:nvPicPr>
          <p:cNvPr id="1229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0"/>
            <a:ext cx="25050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67052"/>
            <a:ext cx="2124075" cy="13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85" y="2438400"/>
            <a:ext cx="1745030" cy="107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97" y="5314949"/>
            <a:ext cx="25050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2" y="3886200"/>
            <a:ext cx="2047875" cy="126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47219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953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525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859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07" y="2928718"/>
            <a:ext cx="1183308" cy="72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43118"/>
            <a:ext cx="1154615" cy="71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69" y="3513286"/>
            <a:ext cx="1223946" cy="7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85" y="46051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241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27" y="2614765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3271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0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2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4033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19" y="3293159"/>
            <a:ext cx="839068" cy="5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4642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85619"/>
            <a:ext cx="722287" cy="44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2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5404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72" y="5007659"/>
            <a:ext cx="777215" cy="47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13" y="5023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23622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1"/>
            <a:ext cx="798487" cy="49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5023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04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07" y="5562600"/>
            <a:ext cx="750980" cy="46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913" y="58620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Group 128"/>
          <p:cNvGrpSpPr/>
          <p:nvPr/>
        </p:nvGrpSpPr>
        <p:grpSpPr>
          <a:xfrm>
            <a:off x="152400" y="1905000"/>
            <a:ext cx="3048000" cy="4267200"/>
            <a:chOff x="152400" y="1905000"/>
            <a:chExt cx="3048000" cy="4267200"/>
          </a:xfrm>
        </p:grpSpPr>
        <p:pic>
          <p:nvPicPr>
            <p:cNvPr id="9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3223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667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2918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071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1336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3853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2537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352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604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199" y="3756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667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918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199" y="3071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3048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299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999" y="3452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1" y="2667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1" y="2918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3071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1336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3853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999" y="2537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4114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1" y="4366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810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599" y="4214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10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4214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6576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9093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799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572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823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4976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343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4595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599" y="4747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4876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1" y="5128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5280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5105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5357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199" y="5509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5334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5585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799" y="5738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1" y="5486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1" y="5738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890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2057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2309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4615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352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604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3803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971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599" y="3375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4114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4366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565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1473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1" y="27432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29949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1943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5128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4724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49761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1755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833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3429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36807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8801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5509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5105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1" y="53571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55565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4114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4366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565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2309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905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1567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599" y="23561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38518"/>
            <a:ext cx="1538965" cy="9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35" y="5627211"/>
            <a:ext cx="1750717" cy="107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148770"/>
            <a:ext cx="2295290" cy="14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5" name="Group 164"/>
          <p:cNvGrpSpPr/>
          <p:nvPr/>
        </p:nvGrpSpPr>
        <p:grpSpPr>
          <a:xfrm>
            <a:off x="3733800" y="1524000"/>
            <a:ext cx="5411803" cy="5334000"/>
            <a:chOff x="3733800" y="1524000"/>
            <a:chExt cx="5411803" cy="5334000"/>
          </a:xfrm>
        </p:grpSpPr>
        <p:pic>
          <p:nvPicPr>
            <p:cNvPr id="14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131" y="1524000"/>
              <a:ext cx="2505075" cy="1543051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931" y="3067052"/>
              <a:ext cx="2124075" cy="130836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7616" y="2438400"/>
              <a:ext cx="1745030" cy="107488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28" y="5314949"/>
              <a:ext cx="2505075" cy="1543051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193" y="3886200"/>
              <a:ext cx="2047875" cy="1261430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931" y="1747219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531" y="23953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28525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33859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638" y="2928718"/>
              <a:ext cx="1183308" cy="7288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31" y="3843118"/>
              <a:ext cx="1154615" cy="711208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513286"/>
              <a:ext cx="1223946" cy="753914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916" y="46051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331" y="42241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5138518"/>
              <a:ext cx="1538965" cy="94795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966" y="5627211"/>
              <a:ext cx="1750717" cy="1078389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4456" y="4148770"/>
              <a:ext cx="2295290" cy="1413830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Group 129"/>
          <p:cNvGrpSpPr/>
          <p:nvPr/>
        </p:nvGrpSpPr>
        <p:grpSpPr>
          <a:xfrm>
            <a:off x="5444590" y="1524000"/>
            <a:ext cx="3699410" cy="5334000"/>
            <a:chOff x="7730590" y="1524000"/>
            <a:chExt cx="3699410" cy="5334000"/>
          </a:xfrm>
        </p:grpSpPr>
        <p:pic>
          <p:nvPicPr>
            <p:cNvPr id="16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28" y="1524000"/>
              <a:ext cx="2505075" cy="1543051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8328" y="3067052"/>
              <a:ext cx="2124075" cy="1308366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4925" y="5314949"/>
              <a:ext cx="2505075" cy="1543051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590" y="3886200"/>
              <a:ext cx="2047875" cy="1261430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853" y="4148770"/>
              <a:ext cx="2295290" cy="1413830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6" name="TextBox 165"/>
          <p:cNvSpPr txBox="1"/>
          <p:nvPr/>
        </p:nvSpPr>
        <p:spPr>
          <a:xfrm>
            <a:off x="2968871" y="685800"/>
            <a:ext cx="1107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Stock</a:t>
            </a:r>
          </a:p>
          <a:p>
            <a:pPr algn="ctr"/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(37)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575264" y="685800"/>
            <a:ext cx="15728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Quality</a:t>
            </a:r>
          </a:p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(17)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629400" y="685800"/>
            <a:ext cx="1790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92994D"/>
                </a:solidFill>
              </a:rPr>
              <a:t>Preferred</a:t>
            </a:r>
          </a:p>
          <a:p>
            <a:pPr algn="ctr"/>
            <a:r>
              <a:rPr lang="en-US" sz="3200" b="1" dirty="0" smtClean="0">
                <a:solidFill>
                  <a:srgbClr val="92994D"/>
                </a:solidFill>
              </a:rPr>
              <a:t>(5)</a:t>
            </a:r>
            <a:endParaRPr lang="en-US" sz="3200" b="1" dirty="0">
              <a:solidFill>
                <a:srgbClr val="92994D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76200" y="5840850"/>
            <a:ext cx="3657600" cy="1017150"/>
            <a:chOff x="-3429000" y="3788228"/>
            <a:chExt cx="3657600" cy="1017150"/>
          </a:xfrm>
        </p:grpSpPr>
        <p:sp>
          <p:nvSpPr>
            <p:cNvPr id="178" name="TextBox 177"/>
            <p:cNvSpPr txBox="1"/>
            <p:nvPr/>
          </p:nvSpPr>
          <p:spPr>
            <a:xfrm>
              <a:off x="-1319905" y="37882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92994D"/>
                  </a:solidFill>
                </a:rPr>
                <a:t>5</a:t>
              </a:r>
              <a:endParaRPr lang="en-US" sz="3200" b="1" dirty="0">
                <a:solidFill>
                  <a:srgbClr val="92994D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-1472305" y="4220603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</a:rPr>
                <a:t>17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-3429000" y="4038600"/>
              <a:ext cx="21130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PSD-PQ =</a:t>
              </a:r>
              <a:endParaRPr lang="en-US" sz="3200" b="1" dirty="0"/>
            </a:p>
          </p:txBody>
        </p:sp>
        <p:cxnSp>
          <p:nvCxnSpPr>
            <p:cNvPr id="182" name="Straight Connector 181"/>
            <p:cNvCxnSpPr/>
            <p:nvPr/>
          </p:nvCxnSpPr>
          <p:spPr>
            <a:xfrm flipV="1">
              <a:off x="-1424183" y="4310039"/>
              <a:ext cx="497334" cy="82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-988400" y="4038600"/>
              <a:ext cx="1217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 0.29</a:t>
              </a:r>
              <a:endParaRPr lang="en-US" sz="3200" b="1" dirty="0"/>
            </a:p>
          </p:txBody>
        </p:sp>
      </p:grpSp>
      <p:grpSp>
        <p:nvGrpSpPr>
          <p:cNvPr id="12289" name="Group 12288"/>
          <p:cNvGrpSpPr/>
          <p:nvPr/>
        </p:nvGrpSpPr>
        <p:grpSpPr>
          <a:xfrm>
            <a:off x="-76200" y="2590800"/>
            <a:ext cx="3073878" cy="1093350"/>
            <a:chOff x="-76200" y="2667000"/>
            <a:chExt cx="3073878" cy="1093350"/>
          </a:xfrm>
        </p:grpSpPr>
        <p:sp>
          <p:nvSpPr>
            <p:cNvPr id="176" name="TextBox 175"/>
            <p:cNvSpPr txBox="1"/>
            <p:nvPr/>
          </p:nvSpPr>
          <p:spPr>
            <a:xfrm>
              <a:off x="1295400" y="317557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37</a:t>
              </a:r>
              <a:endPara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288128" y="266700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</a:rPr>
                <a:t>17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-76200" y="2946975"/>
              <a:ext cx="13837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PSD =</a:t>
              </a:r>
              <a:endParaRPr lang="en-US" sz="3200" b="1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381622" y="3251777"/>
              <a:ext cx="459234" cy="32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1780678" y="2943045"/>
              <a:ext cx="1217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 0.46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1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74" grpId="0"/>
      <p:bldP spid="1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15638-D390-4C1F-9059-788BC1CA429A}" type="slidenum">
              <a:rPr lang="en-US"/>
              <a:pPr/>
              <a:t>5</a:t>
            </a:fld>
            <a:endParaRPr lang="en-US"/>
          </a:p>
        </p:txBody>
      </p:sp>
      <p:sp>
        <p:nvSpPr>
          <p:cNvPr id="487431" name="Rectangle 7"/>
          <p:cNvSpPr>
            <a:spLocks noChangeArrowheads="1"/>
          </p:cNvSpPr>
          <p:nvPr/>
        </p:nvSpPr>
        <p:spPr bwMode="auto">
          <a:xfrm>
            <a:off x="3835400" y="2106613"/>
            <a:ext cx="1127125" cy="26431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0" name="Rectangle 6"/>
          <p:cNvSpPr>
            <a:spLocks noChangeArrowheads="1"/>
          </p:cNvSpPr>
          <p:nvPr/>
        </p:nvSpPr>
        <p:spPr bwMode="auto">
          <a:xfrm>
            <a:off x="2514600" y="2108200"/>
            <a:ext cx="1127125" cy="26431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auto">
          <a:xfrm>
            <a:off x="2657475" y="3709988"/>
            <a:ext cx="592138" cy="2524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3" name="Rectangle 9"/>
          <p:cNvSpPr>
            <a:spLocks noChangeArrowheads="1"/>
          </p:cNvSpPr>
          <p:nvPr/>
        </p:nvSpPr>
        <p:spPr bwMode="auto">
          <a:xfrm>
            <a:off x="3981450" y="3708400"/>
            <a:ext cx="592138" cy="2524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874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2097088"/>
            <a:ext cx="8763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742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 dirty="0" smtClean="0"/>
              <a:t>PSD</a:t>
            </a:r>
            <a:endParaRPr lang="en-US" sz="4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2" grpId="0" animBg="1"/>
      <p:bldP spid="4874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C7BE-0831-49E3-A97D-F45EDF6CBC9E}" type="slidenum">
              <a:rPr lang="en-US"/>
              <a:pPr/>
              <a:t>6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 dirty="0" smtClean="0">
                <a:solidFill>
                  <a:schemeClr val="tx1"/>
                </a:solidFill>
              </a:rPr>
              <a:t>PSD</a:t>
            </a:r>
            <a:endParaRPr lang="en-US" sz="4200" dirty="0">
              <a:solidFill>
                <a:schemeClr val="tx1"/>
              </a:solidFill>
            </a:endParaRPr>
          </a:p>
        </p:txBody>
      </p:sp>
      <p:grpSp>
        <p:nvGrpSpPr>
          <p:cNvPr id="504946" name="Group 114"/>
          <p:cNvGrpSpPr>
            <a:grpSpLocks/>
          </p:cNvGrpSpPr>
          <p:nvPr/>
        </p:nvGrpSpPr>
        <p:grpSpPr bwMode="auto">
          <a:xfrm>
            <a:off x="304800" y="838200"/>
            <a:ext cx="5942013" cy="5919788"/>
            <a:chOff x="1008" y="528"/>
            <a:chExt cx="3743" cy="3729"/>
          </a:xfrm>
        </p:grpSpPr>
        <p:sp>
          <p:nvSpPr>
            <p:cNvPr id="50483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08" y="528"/>
              <a:ext cx="3743" cy="3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39" name="Rectangle 7"/>
            <p:cNvSpPr>
              <a:spLocks noChangeArrowheads="1"/>
            </p:cNvSpPr>
            <p:nvPr/>
          </p:nvSpPr>
          <p:spPr bwMode="auto">
            <a:xfrm>
              <a:off x="2386" y="4033"/>
              <a:ext cx="14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Total Length (inches)</a:t>
              </a:r>
              <a:endParaRPr lang="en-US"/>
            </a:p>
          </p:txBody>
        </p:sp>
        <p:sp>
          <p:nvSpPr>
            <p:cNvPr id="504840" name="Rectangle 8"/>
            <p:cNvSpPr>
              <a:spLocks noChangeArrowheads="1"/>
            </p:cNvSpPr>
            <p:nvPr/>
          </p:nvSpPr>
          <p:spPr bwMode="auto">
            <a:xfrm rot="16200000">
              <a:off x="667" y="2095"/>
              <a:ext cx="10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Number of LMB</a:t>
              </a:r>
              <a:endParaRPr lang="en-US"/>
            </a:p>
          </p:txBody>
        </p:sp>
        <p:sp>
          <p:nvSpPr>
            <p:cNvPr id="504841" name="Line 9"/>
            <p:cNvSpPr>
              <a:spLocks noChangeShapeType="1"/>
            </p:cNvSpPr>
            <p:nvPr/>
          </p:nvSpPr>
          <p:spPr bwMode="auto">
            <a:xfrm>
              <a:off x="2119" y="3670"/>
              <a:ext cx="2081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2" name="Line 10"/>
            <p:cNvSpPr>
              <a:spLocks noChangeShapeType="1"/>
            </p:cNvSpPr>
            <p:nvPr/>
          </p:nvSpPr>
          <p:spPr bwMode="auto">
            <a:xfrm>
              <a:off x="2119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3" name="Line 11"/>
            <p:cNvSpPr>
              <a:spLocks noChangeShapeType="1"/>
            </p:cNvSpPr>
            <p:nvPr/>
          </p:nvSpPr>
          <p:spPr bwMode="auto">
            <a:xfrm>
              <a:off x="2809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4" name="Line 12"/>
            <p:cNvSpPr>
              <a:spLocks noChangeShapeType="1"/>
            </p:cNvSpPr>
            <p:nvPr/>
          </p:nvSpPr>
          <p:spPr bwMode="auto">
            <a:xfrm>
              <a:off x="3510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5" name="Line 13"/>
            <p:cNvSpPr>
              <a:spLocks noChangeShapeType="1"/>
            </p:cNvSpPr>
            <p:nvPr/>
          </p:nvSpPr>
          <p:spPr bwMode="auto">
            <a:xfrm>
              <a:off x="4200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6" name="Rectangle 14"/>
            <p:cNvSpPr>
              <a:spLocks noChangeArrowheads="1"/>
            </p:cNvSpPr>
            <p:nvPr/>
          </p:nvSpPr>
          <p:spPr bwMode="auto">
            <a:xfrm>
              <a:off x="2045" y="3819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504847" name="Rectangle 15"/>
            <p:cNvSpPr>
              <a:spLocks noChangeArrowheads="1"/>
            </p:cNvSpPr>
            <p:nvPr/>
          </p:nvSpPr>
          <p:spPr bwMode="auto">
            <a:xfrm>
              <a:off x="2693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504848" name="Rectangle 16"/>
            <p:cNvSpPr>
              <a:spLocks noChangeArrowheads="1"/>
            </p:cNvSpPr>
            <p:nvPr/>
          </p:nvSpPr>
          <p:spPr bwMode="auto">
            <a:xfrm>
              <a:off x="3394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15</a:t>
              </a:r>
              <a:endParaRPr lang="en-US"/>
            </a:p>
          </p:txBody>
        </p:sp>
        <p:sp>
          <p:nvSpPr>
            <p:cNvPr id="504849" name="Rectangle 17"/>
            <p:cNvSpPr>
              <a:spLocks noChangeArrowheads="1"/>
            </p:cNvSpPr>
            <p:nvPr/>
          </p:nvSpPr>
          <p:spPr bwMode="auto">
            <a:xfrm>
              <a:off x="4084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504850" name="Line 18"/>
            <p:cNvSpPr>
              <a:spLocks noChangeShapeType="1"/>
            </p:cNvSpPr>
            <p:nvPr/>
          </p:nvSpPr>
          <p:spPr bwMode="auto">
            <a:xfrm flipV="1">
              <a:off x="1596" y="1031"/>
              <a:ext cx="0" cy="25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1" name="Line 19"/>
            <p:cNvSpPr>
              <a:spLocks noChangeShapeType="1"/>
            </p:cNvSpPr>
            <p:nvPr/>
          </p:nvSpPr>
          <p:spPr bwMode="auto">
            <a:xfrm flipH="1">
              <a:off x="1512" y="3567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2" name="Line 20"/>
            <p:cNvSpPr>
              <a:spLocks noChangeShapeType="1"/>
            </p:cNvSpPr>
            <p:nvPr/>
          </p:nvSpPr>
          <p:spPr bwMode="auto">
            <a:xfrm flipH="1">
              <a:off x="1512" y="3054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3" name="Line 21"/>
            <p:cNvSpPr>
              <a:spLocks noChangeShapeType="1"/>
            </p:cNvSpPr>
            <p:nvPr/>
          </p:nvSpPr>
          <p:spPr bwMode="auto">
            <a:xfrm flipH="1">
              <a:off x="1512" y="2551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4" name="Line 22"/>
            <p:cNvSpPr>
              <a:spLocks noChangeShapeType="1"/>
            </p:cNvSpPr>
            <p:nvPr/>
          </p:nvSpPr>
          <p:spPr bwMode="auto">
            <a:xfrm flipH="1">
              <a:off x="1512" y="2048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5" name="Line 23"/>
            <p:cNvSpPr>
              <a:spLocks noChangeShapeType="1"/>
            </p:cNvSpPr>
            <p:nvPr/>
          </p:nvSpPr>
          <p:spPr bwMode="auto">
            <a:xfrm flipH="1">
              <a:off x="1512" y="1535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6" name="Line 24"/>
            <p:cNvSpPr>
              <a:spLocks noChangeShapeType="1"/>
            </p:cNvSpPr>
            <p:nvPr/>
          </p:nvSpPr>
          <p:spPr bwMode="auto">
            <a:xfrm flipH="1">
              <a:off x="1512" y="1031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7" name="Rectangle 25"/>
            <p:cNvSpPr>
              <a:spLocks noChangeArrowheads="1"/>
            </p:cNvSpPr>
            <p:nvPr/>
          </p:nvSpPr>
          <p:spPr bwMode="auto">
            <a:xfrm rot="16200000">
              <a:off x="1364" y="3508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504858" name="Rectangle 26"/>
            <p:cNvSpPr>
              <a:spLocks noChangeArrowheads="1"/>
            </p:cNvSpPr>
            <p:nvPr/>
          </p:nvSpPr>
          <p:spPr bwMode="auto">
            <a:xfrm rot="16200000">
              <a:off x="1322" y="2992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504859" name="Rectangle 27"/>
            <p:cNvSpPr>
              <a:spLocks noChangeArrowheads="1"/>
            </p:cNvSpPr>
            <p:nvPr/>
          </p:nvSpPr>
          <p:spPr bwMode="auto">
            <a:xfrm rot="16200000">
              <a:off x="1322" y="2491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40</a:t>
              </a:r>
              <a:endParaRPr lang="en-US"/>
            </a:p>
          </p:txBody>
        </p:sp>
        <p:sp>
          <p:nvSpPr>
            <p:cNvPr id="504860" name="Rectangle 28"/>
            <p:cNvSpPr>
              <a:spLocks noChangeArrowheads="1"/>
            </p:cNvSpPr>
            <p:nvPr/>
          </p:nvSpPr>
          <p:spPr bwMode="auto">
            <a:xfrm rot="16200000">
              <a:off x="1322" y="1988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60</a:t>
              </a:r>
              <a:endParaRPr lang="en-US"/>
            </a:p>
          </p:txBody>
        </p:sp>
        <p:sp>
          <p:nvSpPr>
            <p:cNvPr id="504861" name="Rectangle 29"/>
            <p:cNvSpPr>
              <a:spLocks noChangeArrowheads="1"/>
            </p:cNvSpPr>
            <p:nvPr/>
          </p:nvSpPr>
          <p:spPr bwMode="auto">
            <a:xfrm rot="16200000">
              <a:off x="1322" y="1473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80</a:t>
              </a:r>
              <a:endParaRPr lang="en-US"/>
            </a:p>
          </p:txBody>
        </p:sp>
        <p:sp>
          <p:nvSpPr>
            <p:cNvPr id="504862" name="Rectangle 30"/>
            <p:cNvSpPr>
              <a:spLocks noChangeArrowheads="1"/>
            </p:cNvSpPr>
            <p:nvPr/>
          </p:nvSpPr>
          <p:spPr bwMode="auto">
            <a:xfrm rot="16200000">
              <a:off x="1279" y="9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100</a:t>
              </a:r>
              <a:endParaRPr lang="en-US"/>
            </a:p>
          </p:txBody>
        </p:sp>
        <p:sp>
          <p:nvSpPr>
            <p:cNvPr id="504863" name="Rectangle 31"/>
            <p:cNvSpPr>
              <a:spLocks noChangeArrowheads="1"/>
            </p:cNvSpPr>
            <p:nvPr/>
          </p:nvSpPr>
          <p:spPr bwMode="auto">
            <a:xfrm>
              <a:off x="1699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4" name="Rectangle 32"/>
            <p:cNvSpPr>
              <a:spLocks noChangeArrowheads="1"/>
            </p:cNvSpPr>
            <p:nvPr/>
          </p:nvSpPr>
          <p:spPr bwMode="auto">
            <a:xfrm>
              <a:off x="1699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5" name="Rectangle 33"/>
            <p:cNvSpPr>
              <a:spLocks noChangeArrowheads="1"/>
            </p:cNvSpPr>
            <p:nvPr/>
          </p:nvSpPr>
          <p:spPr bwMode="auto">
            <a:xfrm>
              <a:off x="1773" y="3567"/>
              <a:ext cx="66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6" name="Rectangle 34"/>
            <p:cNvSpPr>
              <a:spLocks noChangeArrowheads="1"/>
            </p:cNvSpPr>
            <p:nvPr/>
          </p:nvSpPr>
          <p:spPr bwMode="auto">
            <a:xfrm>
              <a:off x="1773" y="3567"/>
              <a:ext cx="66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7" name="Rectangle 35"/>
            <p:cNvSpPr>
              <a:spLocks noChangeArrowheads="1"/>
            </p:cNvSpPr>
            <p:nvPr/>
          </p:nvSpPr>
          <p:spPr bwMode="auto">
            <a:xfrm>
              <a:off x="1839" y="3511"/>
              <a:ext cx="74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8" name="Rectangle 36"/>
            <p:cNvSpPr>
              <a:spLocks noChangeArrowheads="1"/>
            </p:cNvSpPr>
            <p:nvPr/>
          </p:nvSpPr>
          <p:spPr bwMode="auto">
            <a:xfrm>
              <a:off x="1839" y="3511"/>
              <a:ext cx="74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9" name="Rectangle 37"/>
            <p:cNvSpPr>
              <a:spLocks noChangeArrowheads="1"/>
            </p:cNvSpPr>
            <p:nvPr/>
          </p:nvSpPr>
          <p:spPr bwMode="auto">
            <a:xfrm>
              <a:off x="1913" y="3437"/>
              <a:ext cx="66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0" name="Rectangle 38"/>
            <p:cNvSpPr>
              <a:spLocks noChangeArrowheads="1"/>
            </p:cNvSpPr>
            <p:nvPr/>
          </p:nvSpPr>
          <p:spPr bwMode="auto">
            <a:xfrm>
              <a:off x="1913" y="3437"/>
              <a:ext cx="66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1" name="Rectangle 39"/>
            <p:cNvSpPr>
              <a:spLocks noChangeArrowheads="1"/>
            </p:cNvSpPr>
            <p:nvPr/>
          </p:nvSpPr>
          <p:spPr bwMode="auto">
            <a:xfrm>
              <a:off x="1979" y="3483"/>
              <a:ext cx="74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2" name="Rectangle 40"/>
            <p:cNvSpPr>
              <a:spLocks noChangeArrowheads="1"/>
            </p:cNvSpPr>
            <p:nvPr/>
          </p:nvSpPr>
          <p:spPr bwMode="auto">
            <a:xfrm>
              <a:off x="1979" y="3483"/>
              <a:ext cx="74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3" name="Rectangle 41"/>
            <p:cNvSpPr>
              <a:spLocks noChangeArrowheads="1"/>
            </p:cNvSpPr>
            <p:nvPr/>
          </p:nvSpPr>
          <p:spPr bwMode="auto">
            <a:xfrm>
              <a:off x="2053" y="3483"/>
              <a:ext cx="66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4" name="Rectangle 42"/>
            <p:cNvSpPr>
              <a:spLocks noChangeArrowheads="1"/>
            </p:cNvSpPr>
            <p:nvPr/>
          </p:nvSpPr>
          <p:spPr bwMode="auto">
            <a:xfrm>
              <a:off x="2053" y="3483"/>
              <a:ext cx="66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5" name="Rectangle 43"/>
            <p:cNvSpPr>
              <a:spLocks noChangeArrowheads="1"/>
            </p:cNvSpPr>
            <p:nvPr/>
          </p:nvSpPr>
          <p:spPr bwMode="auto">
            <a:xfrm>
              <a:off x="2119" y="3306"/>
              <a:ext cx="65" cy="26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6" name="Rectangle 44"/>
            <p:cNvSpPr>
              <a:spLocks noChangeArrowheads="1"/>
            </p:cNvSpPr>
            <p:nvPr/>
          </p:nvSpPr>
          <p:spPr bwMode="auto">
            <a:xfrm>
              <a:off x="2119" y="3306"/>
              <a:ext cx="65" cy="26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7" name="Rectangle 45"/>
            <p:cNvSpPr>
              <a:spLocks noChangeArrowheads="1"/>
            </p:cNvSpPr>
            <p:nvPr/>
          </p:nvSpPr>
          <p:spPr bwMode="auto">
            <a:xfrm>
              <a:off x="2184" y="2803"/>
              <a:ext cx="75" cy="76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8" name="Rectangle 46"/>
            <p:cNvSpPr>
              <a:spLocks noChangeArrowheads="1"/>
            </p:cNvSpPr>
            <p:nvPr/>
          </p:nvSpPr>
          <p:spPr bwMode="auto">
            <a:xfrm>
              <a:off x="2184" y="2803"/>
              <a:ext cx="75" cy="76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9" name="Rectangle 47"/>
            <p:cNvSpPr>
              <a:spLocks noChangeArrowheads="1"/>
            </p:cNvSpPr>
            <p:nvPr/>
          </p:nvSpPr>
          <p:spPr bwMode="auto">
            <a:xfrm>
              <a:off x="2259" y="1842"/>
              <a:ext cx="65" cy="172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0" name="Rectangle 48"/>
            <p:cNvSpPr>
              <a:spLocks noChangeArrowheads="1"/>
            </p:cNvSpPr>
            <p:nvPr/>
          </p:nvSpPr>
          <p:spPr bwMode="auto">
            <a:xfrm>
              <a:off x="2259" y="1842"/>
              <a:ext cx="65" cy="17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1" name="Rectangle 49"/>
            <p:cNvSpPr>
              <a:spLocks noChangeArrowheads="1"/>
            </p:cNvSpPr>
            <p:nvPr/>
          </p:nvSpPr>
          <p:spPr bwMode="auto">
            <a:xfrm>
              <a:off x="2324" y="2122"/>
              <a:ext cx="75" cy="144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2" name="Rectangle 50"/>
            <p:cNvSpPr>
              <a:spLocks noChangeArrowheads="1"/>
            </p:cNvSpPr>
            <p:nvPr/>
          </p:nvSpPr>
          <p:spPr bwMode="auto">
            <a:xfrm>
              <a:off x="2324" y="2122"/>
              <a:ext cx="75" cy="144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3" name="Rectangle 51"/>
            <p:cNvSpPr>
              <a:spLocks noChangeArrowheads="1"/>
            </p:cNvSpPr>
            <p:nvPr/>
          </p:nvSpPr>
          <p:spPr bwMode="auto">
            <a:xfrm>
              <a:off x="2399" y="2980"/>
              <a:ext cx="65" cy="587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4" name="Rectangle 52"/>
            <p:cNvSpPr>
              <a:spLocks noChangeArrowheads="1"/>
            </p:cNvSpPr>
            <p:nvPr/>
          </p:nvSpPr>
          <p:spPr bwMode="auto">
            <a:xfrm>
              <a:off x="2399" y="2980"/>
              <a:ext cx="65" cy="58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5" name="Rectangle 53"/>
            <p:cNvSpPr>
              <a:spLocks noChangeArrowheads="1"/>
            </p:cNvSpPr>
            <p:nvPr/>
          </p:nvSpPr>
          <p:spPr bwMode="auto">
            <a:xfrm>
              <a:off x="2464" y="3334"/>
              <a:ext cx="75" cy="23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6" name="Rectangle 54"/>
            <p:cNvSpPr>
              <a:spLocks noChangeArrowheads="1"/>
            </p:cNvSpPr>
            <p:nvPr/>
          </p:nvSpPr>
          <p:spPr bwMode="auto">
            <a:xfrm>
              <a:off x="2464" y="3334"/>
              <a:ext cx="75" cy="23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7" name="Rectangle 55"/>
            <p:cNvSpPr>
              <a:spLocks noChangeArrowheads="1"/>
            </p:cNvSpPr>
            <p:nvPr/>
          </p:nvSpPr>
          <p:spPr bwMode="auto">
            <a:xfrm>
              <a:off x="2539" y="3054"/>
              <a:ext cx="65" cy="51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8" name="Rectangle 56"/>
            <p:cNvSpPr>
              <a:spLocks noChangeArrowheads="1"/>
            </p:cNvSpPr>
            <p:nvPr/>
          </p:nvSpPr>
          <p:spPr bwMode="auto">
            <a:xfrm>
              <a:off x="2539" y="3054"/>
              <a:ext cx="65" cy="51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9" name="Rectangle 57"/>
            <p:cNvSpPr>
              <a:spLocks noChangeArrowheads="1"/>
            </p:cNvSpPr>
            <p:nvPr/>
          </p:nvSpPr>
          <p:spPr bwMode="auto">
            <a:xfrm>
              <a:off x="2604" y="2448"/>
              <a:ext cx="65" cy="1119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0" name="Rectangle 58"/>
            <p:cNvSpPr>
              <a:spLocks noChangeArrowheads="1"/>
            </p:cNvSpPr>
            <p:nvPr/>
          </p:nvSpPr>
          <p:spPr bwMode="auto">
            <a:xfrm>
              <a:off x="2604" y="2448"/>
              <a:ext cx="65" cy="111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1" name="Rectangle 59"/>
            <p:cNvSpPr>
              <a:spLocks noChangeArrowheads="1"/>
            </p:cNvSpPr>
            <p:nvPr/>
          </p:nvSpPr>
          <p:spPr bwMode="auto">
            <a:xfrm>
              <a:off x="2669" y="2197"/>
              <a:ext cx="75" cy="137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2" name="Rectangle 60"/>
            <p:cNvSpPr>
              <a:spLocks noChangeArrowheads="1"/>
            </p:cNvSpPr>
            <p:nvPr/>
          </p:nvSpPr>
          <p:spPr bwMode="auto">
            <a:xfrm>
              <a:off x="2669" y="2197"/>
              <a:ext cx="75" cy="137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3" name="Rectangle 61"/>
            <p:cNvSpPr>
              <a:spLocks noChangeArrowheads="1"/>
            </p:cNvSpPr>
            <p:nvPr/>
          </p:nvSpPr>
          <p:spPr bwMode="auto">
            <a:xfrm>
              <a:off x="2744" y="1945"/>
              <a:ext cx="65" cy="1622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4" name="Rectangle 62"/>
            <p:cNvSpPr>
              <a:spLocks noChangeArrowheads="1"/>
            </p:cNvSpPr>
            <p:nvPr/>
          </p:nvSpPr>
          <p:spPr bwMode="auto">
            <a:xfrm>
              <a:off x="2744" y="1945"/>
              <a:ext cx="65" cy="162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5" name="Rectangle 63"/>
            <p:cNvSpPr>
              <a:spLocks noChangeArrowheads="1"/>
            </p:cNvSpPr>
            <p:nvPr/>
          </p:nvSpPr>
          <p:spPr bwMode="auto">
            <a:xfrm>
              <a:off x="2809" y="798"/>
              <a:ext cx="75" cy="2769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6" name="Rectangle 64"/>
            <p:cNvSpPr>
              <a:spLocks noChangeArrowheads="1"/>
            </p:cNvSpPr>
            <p:nvPr/>
          </p:nvSpPr>
          <p:spPr bwMode="auto">
            <a:xfrm>
              <a:off x="2809" y="798"/>
              <a:ext cx="75" cy="276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7" name="Rectangle 65"/>
            <p:cNvSpPr>
              <a:spLocks noChangeArrowheads="1"/>
            </p:cNvSpPr>
            <p:nvPr/>
          </p:nvSpPr>
          <p:spPr bwMode="auto">
            <a:xfrm>
              <a:off x="2884" y="1591"/>
              <a:ext cx="66" cy="197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8" name="Rectangle 66"/>
            <p:cNvSpPr>
              <a:spLocks noChangeArrowheads="1"/>
            </p:cNvSpPr>
            <p:nvPr/>
          </p:nvSpPr>
          <p:spPr bwMode="auto">
            <a:xfrm>
              <a:off x="2884" y="1591"/>
              <a:ext cx="66" cy="197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9" name="Rectangle 67"/>
            <p:cNvSpPr>
              <a:spLocks noChangeArrowheads="1"/>
            </p:cNvSpPr>
            <p:nvPr/>
          </p:nvSpPr>
          <p:spPr bwMode="auto">
            <a:xfrm>
              <a:off x="2950" y="1591"/>
              <a:ext cx="74" cy="197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0" name="Rectangle 68"/>
            <p:cNvSpPr>
              <a:spLocks noChangeArrowheads="1"/>
            </p:cNvSpPr>
            <p:nvPr/>
          </p:nvSpPr>
          <p:spPr bwMode="auto">
            <a:xfrm>
              <a:off x="2950" y="1591"/>
              <a:ext cx="74" cy="197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1" name="Rectangle 69"/>
            <p:cNvSpPr>
              <a:spLocks noChangeArrowheads="1"/>
            </p:cNvSpPr>
            <p:nvPr/>
          </p:nvSpPr>
          <p:spPr bwMode="auto">
            <a:xfrm>
              <a:off x="3024" y="1460"/>
              <a:ext cx="66" cy="2107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2" name="Rectangle 70"/>
            <p:cNvSpPr>
              <a:spLocks noChangeArrowheads="1"/>
            </p:cNvSpPr>
            <p:nvPr/>
          </p:nvSpPr>
          <p:spPr bwMode="auto">
            <a:xfrm>
              <a:off x="3024" y="1460"/>
              <a:ext cx="66" cy="210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3" name="Rectangle 71"/>
            <p:cNvSpPr>
              <a:spLocks noChangeArrowheads="1"/>
            </p:cNvSpPr>
            <p:nvPr/>
          </p:nvSpPr>
          <p:spPr bwMode="auto">
            <a:xfrm>
              <a:off x="3090" y="1414"/>
              <a:ext cx="65" cy="215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4" name="Rectangle 72"/>
            <p:cNvSpPr>
              <a:spLocks noChangeArrowheads="1"/>
            </p:cNvSpPr>
            <p:nvPr/>
          </p:nvSpPr>
          <p:spPr bwMode="auto">
            <a:xfrm>
              <a:off x="3090" y="1414"/>
              <a:ext cx="65" cy="215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5" name="Rectangle 73"/>
            <p:cNvSpPr>
              <a:spLocks noChangeArrowheads="1"/>
            </p:cNvSpPr>
            <p:nvPr/>
          </p:nvSpPr>
          <p:spPr bwMode="auto">
            <a:xfrm>
              <a:off x="3155" y="2402"/>
              <a:ext cx="75" cy="116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6" name="Rectangle 74"/>
            <p:cNvSpPr>
              <a:spLocks noChangeArrowheads="1"/>
            </p:cNvSpPr>
            <p:nvPr/>
          </p:nvSpPr>
          <p:spPr bwMode="auto">
            <a:xfrm>
              <a:off x="3155" y="2402"/>
              <a:ext cx="75" cy="116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7" name="Rectangle 75"/>
            <p:cNvSpPr>
              <a:spLocks noChangeArrowheads="1"/>
            </p:cNvSpPr>
            <p:nvPr/>
          </p:nvSpPr>
          <p:spPr bwMode="auto">
            <a:xfrm>
              <a:off x="3230" y="2579"/>
              <a:ext cx="65" cy="98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8" name="Rectangle 76"/>
            <p:cNvSpPr>
              <a:spLocks noChangeArrowheads="1"/>
            </p:cNvSpPr>
            <p:nvPr/>
          </p:nvSpPr>
          <p:spPr bwMode="auto">
            <a:xfrm>
              <a:off x="3230" y="2579"/>
              <a:ext cx="65" cy="9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9" name="Rectangle 77"/>
            <p:cNvSpPr>
              <a:spLocks noChangeArrowheads="1"/>
            </p:cNvSpPr>
            <p:nvPr/>
          </p:nvSpPr>
          <p:spPr bwMode="auto">
            <a:xfrm>
              <a:off x="3295" y="2859"/>
              <a:ext cx="75" cy="70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0" name="Rectangle 78"/>
            <p:cNvSpPr>
              <a:spLocks noChangeArrowheads="1"/>
            </p:cNvSpPr>
            <p:nvPr/>
          </p:nvSpPr>
          <p:spPr bwMode="auto">
            <a:xfrm>
              <a:off x="3295" y="2859"/>
              <a:ext cx="75" cy="70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1" name="Rectangle 79"/>
            <p:cNvSpPr>
              <a:spLocks noChangeArrowheads="1"/>
            </p:cNvSpPr>
            <p:nvPr/>
          </p:nvSpPr>
          <p:spPr bwMode="auto">
            <a:xfrm>
              <a:off x="3370" y="3129"/>
              <a:ext cx="65" cy="43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2" name="Rectangle 80"/>
            <p:cNvSpPr>
              <a:spLocks noChangeArrowheads="1"/>
            </p:cNvSpPr>
            <p:nvPr/>
          </p:nvSpPr>
          <p:spPr bwMode="auto">
            <a:xfrm>
              <a:off x="3370" y="3129"/>
              <a:ext cx="65" cy="43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3" name="Rectangle 81"/>
            <p:cNvSpPr>
              <a:spLocks noChangeArrowheads="1"/>
            </p:cNvSpPr>
            <p:nvPr/>
          </p:nvSpPr>
          <p:spPr bwMode="auto">
            <a:xfrm>
              <a:off x="3435" y="3437"/>
              <a:ext cx="75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4" name="Rectangle 82"/>
            <p:cNvSpPr>
              <a:spLocks noChangeArrowheads="1"/>
            </p:cNvSpPr>
            <p:nvPr/>
          </p:nvSpPr>
          <p:spPr bwMode="auto">
            <a:xfrm>
              <a:off x="3435" y="3437"/>
              <a:ext cx="75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5" name="Rectangle 83"/>
            <p:cNvSpPr>
              <a:spLocks noChangeArrowheads="1"/>
            </p:cNvSpPr>
            <p:nvPr/>
          </p:nvSpPr>
          <p:spPr bwMode="auto">
            <a:xfrm>
              <a:off x="3510" y="3437"/>
              <a:ext cx="65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6" name="Rectangle 84"/>
            <p:cNvSpPr>
              <a:spLocks noChangeArrowheads="1"/>
            </p:cNvSpPr>
            <p:nvPr/>
          </p:nvSpPr>
          <p:spPr bwMode="auto">
            <a:xfrm>
              <a:off x="3510" y="3437"/>
              <a:ext cx="65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7" name="Rectangle 85"/>
            <p:cNvSpPr>
              <a:spLocks noChangeArrowheads="1"/>
            </p:cNvSpPr>
            <p:nvPr/>
          </p:nvSpPr>
          <p:spPr bwMode="auto">
            <a:xfrm>
              <a:off x="3575" y="3511"/>
              <a:ext cx="6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8" name="Rectangle 86"/>
            <p:cNvSpPr>
              <a:spLocks noChangeArrowheads="1"/>
            </p:cNvSpPr>
            <p:nvPr/>
          </p:nvSpPr>
          <p:spPr bwMode="auto">
            <a:xfrm>
              <a:off x="3575" y="3511"/>
              <a:ext cx="6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9" name="Rectangle 87"/>
            <p:cNvSpPr>
              <a:spLocks noChangeArrowheads="1"/>
            </p:cNvSpPr>
            <p:nvPr/>
          </p:nvSpPr>
          <p:spPr bwMode="auto">
            <a:xfrm>
              <a:off x="3640" y="3567"/>
              <a:ext cx="7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0" name="Rectangle 88"/>
            <p:cNvSpPr>
              <a:spLocks noChangeArrowheads="1"/>
            </p:cNvSpPr>
            <p:nvPr/>
          </p:nvSpPr>
          <p:spPr bwMode="auto">
            <a:xfrm>
              <a:off x="3640" y="3567"/>
              <a:ext cx="7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1" name="Rectangle 89"/>
            <p:cNvSpPr>
              <a:spLocks noChangeArrowheads="1"/>
            </p:cNvSpPr>
            <p:nvPr/>
          </p:nvSpPr>
          <p:spPr bwMode="auto">
            <a:xfrm>
              <a:off x="3715" y="3567"/>
              <a:ext cx="6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2" name="Rectangle 90"/>
            <p:cNvSpPr>
              <a:spLocks noChangeArrowheads="1"/>
            </p:cNvSpPr>
            <p:nvPr/>
          </p:nvSpPr>
          <p:spPr bwMode="auto">
            <a:xfrm>
              <a:off x="3715" y="3567"/>
              <a:ext cx="6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3" name="Rectangle 91"/>
            <p:cNvSpPr>
              <a:spLocks noChangeArrowheads="1"/>
            </p:cNvSpPr>
            <p:nvPr/>
          </p:nvSpPr>
          <p:spPr bwMode="auto">
            <a:xfrm>
              <a:off x="3780" y="3567"/>
              <a:ext cx="7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4" name="Rectangle 92"/>
            <p:cNvSpPr>
              <a:spLocks noChangeArrowheads="1"/>
            </p:cNvSpPr>
            <p:nvPr/>
          </p:nvSpPr>
          <p:spPr bwMode="auto">
            <a:xfrm>
              <a:off x="3780" y="3567"/>
              <a:ext cx="7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5" name="Rectangle 93"/>
            <p:cNvSpPr>
              <a:spLocks noChangeArrowheads="1"/>
            </p:cNvSpPr>
            <p:nvPr/>
          </p:nvSpPr>
          <p:spPr bwMode="auto">
            <a:xfrm>
              <a:off x="3855" y="3465"/>
              <a:ext cx="65" cy="102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6" name="Rectangle 94"/>
            <p:cNvSpPr>
              <a:spLocks noChangeArrowheads="1"/>
            </p:cNvSpPr>
            <p:nvPr/>
          </p:nvSpPr>
          <p:spPr bwMode="auto">
            <a:xfrm>
              <a:off x="3855" y="3465"/>
              <a:ext cx="65" cy="10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7" name="Rectangle 95"/>
            <p:cNvSpPr>
              <a:spLocks noChangeArrowheads="1"/>
            </p:cNvSpPr>
            <p:nvPr/>
          </p:nvSpPr>
          <p:spPr bwMode="auto">
            <a:xfrm>
              <a:off x="3920" y="3511"/>
              <a:ext cx="7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8" name="Rectangle 96"/>
            <p:cNvSpPr>
              <a:spLocks noChangeArrowheads="1"/>
            </p:cNvSpPr>
            <p:nvPr/>
          </p:nvSpPr>
          <p:spPr bwMode="auto">
            <a:xfrm>
              <a:off x="3920" y="3511"/>
              <a:ext cx="7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9" name="Rectangle 97"/>
            <p:cNvSpPr>
              <a:spLocks noChangeArrowheads="1"/>
            </p:cNvSpPr>
            <p:nvPr/>
          </p:nvSpPr>
          <p:spPr bwMode="auto">
            <a:xfrm>
              <a:off x="3995" y="3511"/>
              <a:ext cx="6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0" name="Rectangle 98"/>
            <p:cNvSpPr>
              <a:spLocks noChangeArrowheads="1"/>
            </p:cNvSpPr>
            <p:nvPr/>
          </p:nvSpPr>
          <p:spPr bwMode="auto">
            <a:xfrm>
              <a:off x="3995" y="3511"/>
              <a:ext cx="6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1" name="Rectangle 99"/>
            <p:cNvSpPr>
              <a:spLocks noChangeArrowheads="1"/>
            </p:cNvSpPr>
            <p:nvPr/>
          </p:nvSpPr>
          <p:spPr bwMode="auto">
            <a:xfrm>
              <a:off x="4060" y="3539"/>
              <a:ext cx="66" cy="2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2" name="Rectangle 100"/>
            <p:cNvSpPr>
              <a:spLocks noChangeArrowheads="1"/>
            </p:cNvSpPr>
            <p:nvPr/>
          </p:nvSpPr>
          <p:spPr bwMode="auto">
            <a:xfrm>
              <a:off x="4060" y="3539"/>
              <a:ext cx="66" cy="2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3" name="Rectangle 101"/>
            <p:cNvSpPr>
              <a:spLocks noChangeArrowheads="1"/>
            </p:cNvSpPr>
            <p:nvPr/>
          </p:nvSpPr>
          <p:spPr bwMode="auto">
            <a:xfrm>
              <a:off x="4126" y="3511"/>
              <a:ext cx="74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4" name="Rectangle 102"/>
            <p:cNvSpPr>
              <a:spLocks noChangeArrowheads="1"/>
            </p:cNvSpPr>
            <p:nvPr/>
          </p:nvSpPr>
          <p:spPr bwMode="auto">
            <a:xfrm>
              <a:off x="4126" y="3511"/>
              <a:ext cx="74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5" name="Rectangle 103"/>
            <p:cNvSpPr>
              <a:spLocks noChangeArrowheads="1"/>
            </p:cNvSpPr>
            <p:nvPr/>
          </p:nvSpPr>
          <p:spPr bwMode="auto">
            <a:xfrm>
              <a:off x="4200" y="3483"/>
              <a:ext cx="66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6" name="Rectangle 104"/>
            <p:cNvSpPr>
              <a:spLocks noChangeArrowheads="1"/>
            </p:cNvSpPr>
            <p:nvPr/>
          </p:nvSpPr>
          <p:spPr bwMode="auto">
            <a:xfrm>
              <a:off x="4200" y="3483"/>
              <a:ext cx="66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7" name="Rectangle 105"/>
            <p:cNvSpPr>
              <a:spLocks noChangeArrowheads="1"/>
            </p:cNvSpPr>
            <p:nvPr/>
          </p:nvSpPr>
          <p:spPr bwMode="auto">
            <a:xfrm>
              <a:off x="4266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8" name="Rectangle 106"/>
            <p:cNvSpPr>
              <a:spLocks noChangeArrowheads="1"/>
            </p:cNvSpPr>
            <p:nvPr/>
          </p:nvSpPr>
          <p:spPr bwMode="auto">
            <a:xfrm>
              <a:off x="4266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9" name="Rectangle 107"/>
            <p:cNvSpPr>
              <a:spLocks noChangeArrowheads="1"/>
            </p:cNvSpPr>
            <p:nvPr/>
          </p:nvSpPr>
          <p:spPr bwMode="auto">
            <a:xfrm>
              <a:off x="4340" y="3567"/>
              <a:ext cx="66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0" name="Rectangle 108"/>
            <p:cNvSpPr>
              <a:spLocks noChangeArrowheads="1"/>
            </p:cNvSpPr>
            <p:nvPr/>
          </p:nvSpPr>
          <p:spPr bwMode="auto">
            <a:xfrm>
              <a:off x="4340" y="3567"/>
              <a:ext cx="66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1" name="Rectangle 109"/>
            <p:cNvSpPr>
              <a:spLocks noChangeArrowheads="1"/>
            </p:cNvSpPr>
            <p:nvPr/>
          </p:nvSpPr>
          <p:spPr bwMode="auto">
            <a:xfrm>
              <a:off x="4406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2" name="Rectangle 110"/>
            <p:cNvSpPr>
              <a:spLocks noChangeArrowheads="1"/>
            </p:cNvSpPr>
            <p:nvPr/>
          </p:nvSpPr>
          <p:spPr bwMode="auto">
            <a:xfrm>
              <a:off x="4406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4943" name="Line 111"/>
          <p:cNvSpPr>
            <a:spLocks noChangeShapeType="1"/>
          </p:cNvSpPr>
          <p:nvPr/>
        </p:nvSpPr>
        <p:spPr bwMode="auto">
          <a:xfrm flipV="1">
            <a:off x="2735263" y="1905000"/>
            <a:ext cx="7937" cy="3921125"/>
          </a:xfrm>
          <a:prstGeom prst="line">
            <a:avLst/>
          </a:prstGeom>
          <a:noFill/>
          <a:ln w="301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4" name="Line 112"/>
          <p:cNvSpPr>
            <a:spLocks noChangeShapeType="1"/>
          </p:cNvSpPr>
          <p:nvPr/>
        </p:nvSpPr>
        <p:spPr bwMode="auto">
          <a:xfrm flipV="1">
            <a:off x="3608388" y="1298575"/>
            <a:ext cx="1587" cy="4527550"/>
          </a:xfrm>
          <a:prstGeom prst="line">
            <a:avLst/>
          </a:prstGeom>
          <a:noFill/>
          <a:ln w="30163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7" name="Line 115"/>
          <p:cNvSpPr>
            <a:spLocks noChangeShapeType="1"/>
          </p:cNvSpPr>
          <p:nvPr/>
        </p:nvSpPr>
        <p:spPr bwMode="auto">
          <a:xfrm flipH="1" flipV="1">
            <a:off x="2751138" y="1905000"/>
            <a:ext cx="3802062" cy="0"/>
          </a:xfrm>
          <a:prstGeom prst="line">
            <a:avLst/>
          </a:prstGeom>
          <a:noFill/>
          <a:ln w="301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8" name="Line 116"/>
          <p:cNvSpPr>
            <a:spLocks noChangeShapeType="1"/>
          </p:cNvSpPr>
          <p:nvPr/>
        </p:nvSpPr>
        <p:spPr bwMode="auto">
          <a:xfrm flipH="1" flipV="1">
            <a:off x="3606800" y="1311275"/>
            <a:ext cx="2897188" cy="3175"/>
          </a:xfrm>
          <a:prstGeom prst="line">
            <a:avLst/>
          </a:prstGeom>
          <a:noFill/>
          <a:ln w="30163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9" name="Text Box 117"/>
          <p:cNvSpPr txBox="1">
            <a:spLocks noChangeArrowheads="1"/>
          </p:cNvSpPr>
          <p:nvPr/>
        </p:nvSpPr>
        <p:spPr bwMode="auto">
          <a:xfrm>
            <a:off x="2565400" y="57531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504950" name="Text Box 118"/>
          <p:cNvSpPr txBox="1">
            <a:spLocks noChangeArrowheads="1"/>
          </p:cNvSpPr>
          <p:nvPr/>
        </p:nvSpPr>
        <p:spPr bwMode="auto">
          <a:xfrm>
            <a:off x="6553200" y="16764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773</a:t>
            </a:r>
          </a:p>
        </p:txBody>
      </p:sp>
      <p:sp>
        <p:nvSpPr>
          <p:cNvPr id="504951" name="Text Box 119"/>
          <p:cNvSpPr txBox="1">
            <a:spLocks noChangeArrowheads="1"/>
          </p:cNvSpPr>
          <p:nvPr/>
        </p:nvSpPr>
        <p:spPr bwMode="auto">
          <a:xfrm>
            <a:off x="3327400" y="57531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504952" name="Text Box 120"/>
          <p:cNvSpPr txBox="1">
            <a:spLocks noChangeArrowheads="1"/>
          </p:cNvSpPr>
          <p:nvPr/>
        </p:nvSpPr>
        <p:spPr bwMode="auto">
          <a:xfrm>
            <a:off x="6562725" y="10668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253</a:t>
            </a:r>
          </a:p>
        </p:txBody>
      </p:sp>
      <p:sp>
        <p:nvSpPr>
          <p:cNvPr id="504953" name="Line 121"/>
          <p:cNvSpPr>
            <a:spLocks noChangeShapeType="1"/>
          </p:cNvSpPr>
          <p:nvPr/>
        </p:nvSpPr>
        <p:spPr bwMode="auto">
          <a:xfrm>
            <a:off x="6553200" y="1600200"/>
            <a:ext cx="6858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954" name="Text Box 122"/>
          <p:cNvSpPr txBox="1">
            <a:spLocks noChangeArrowheads="1"/>
          </p:cNvSpPr>
          <p:nvPr/>
        </p:nvSpPr>
        <p:spPr bwMode="auto">
          <a:xfrm>
            <a:off x="7307263" y="13716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= 0.327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6007" y="838200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Quality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08099" y="145798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Stock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43" grpId="0" animBg="1"/>
      <p:bldP spid="504944" grpId="0" animBg="1"/>
      <p:bldP spid="504947" grpId="0" animBg="1"/>
      <p:bldP spid="504948" grpId="0" animBg="1"/>
      <p:bldP spid="504949" grpId="0"/>
      <p:bldP spid="504950" grpId="0"/>
      <p:bldP spid="504951" grpId="0"/>
      <p:bldP spid="504952" grpId="0"/>
      <p:bldP spid="504953" grpId="0" animBg="1"/>
      <p:bldP spid="504954" grpId="0"/>
      <p:bldP spid="2" grpId="0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24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4267200" cy="599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981200" y="896112"/>
            <a:ext cx="228600" cy="152400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9750" y="833439"/>
            <a:ext cx="1764063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29200" y="57150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Stone and Lott.  2002</a:t>
            </a:r>
            <a:r>
              <a:rPr lang="en-US" sz="1200" i="1" dirty="0" smtClean="0"/>
              <a:t>. North American Journal of Fisheries Management 22:975–984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57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25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25" y="985837"/>
            <a:ext cx="755015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5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888" y="5246687"/>
            <a:ext cx="76406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3000" y="63246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Paukert</a:t>
            </a:r>
            <a:r>
              <a:rPr lang="en-US" sz="1200" dirty="0" smtClean="0"/>
              <a:t> et al.  2002</a:t>
            </a:r>
            <a:r>
              <a:rPr lang="en-US" sz="1200" i="1" dirty="0" smtClean="0"/>
              <a:t>. North American Journal of Fisheries Management 22:86–95.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26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26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98576"/>
            <a:ext cx="5105400" cy="603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5001" y="35814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Pierce et al.  2003</a:t>
            </a:r>
            <a:r>
              <a:rPr lang="en-US" sz="1200" i="1" dirty="0" smtClean="0"/>
              <a:t>. North American Journal of Fisheries Management </a:t>
            </a:r>
            <a:r>
              <a:rPr lang="en-US" sz="1200" dirty="0" smtClean="0"/>
              <a:t>23:331–339</a:t>
            </a:r>
            <a:r>
              <a:rPr lang="en-US" sz="1200" i="1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47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9764</TotalTime>
  <Words>359</Words>
  <Application>Microsoft Office PowerPoint</Application>
  <PresentationFormat>On-screen Show (4:3)</PresentationFormat>
  <Paragraphs>134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Wingdings</vt:lpstr>
      <vt:lpstr>Default Design</vt:lpstr>
      <vt:lpstr>Equation</vt:lpstr>
      <vt:lpstr>Equation.3</vt:lpstr>
      <vt:lpstr>Size Structure Dynamics</vt:lpstr>
      <vt:lpstr>Size Structure Methods</vt:lpstr>
      <vt:lpstr>Proportional Size Distribution (PSD)</vt:lpstr>
      <vt:lpstr>PSD</vt:lpstr>
      <vt:lpstr>PSD</vt:lpstr>
      <vt:lpstr>PSD</vt:lpstr>
      <vt:lpstr>PSD -- Example</vt:lpstr>
      <vt:lpstr>PSD -- Example</vt:lpstr>
      <vt:lpstr>PSD -- Example</vt:lpstr>
      <vt:lpstr>Size Structure Methods</vt:lpstr>
      <vt:lpstr>Size Structure – Summary Measure</vt:lpstr>
      <vt:lpstr>PSD – Interpretation</vt:lpstr>
      <vt:lpstr>Size Structure – Interpretation</vt:lpstr>
      <vt:lpstr>Size Structure – Interpreting PSD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232</cp:revision>
  <dcterms:created xsi:type="dcterms:W3CDTF">2005-12-26T20:44:58Z</dcterms:created>
  <dcterms:modified xsi:type="dcterms:W3CDTF">2022-03-20T17:19:05Z</dcterms:modified>
</cp:coreProperties>
</file>