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93" r:id="rId3"/>
    <p:sldId id="265" r:id="rId4"/>
    <p:sldId id="297" r:id="rId5"/>
    <p:sldId id="283" r:id="rId6"/>
    <p:sldId id="295" r:id="rId7"/>
    <p:sldId id="298" r:id="rId8"/>
    <p:sldId id="284" r:id="rId9"/>
    <p:sldId id="287" r:id="rId10"/>
    <p:sldId id="290" r:id="rId11"/>
    <p:sldId id="289" r:id="rId12"/>
    <p:sldId id="291" r:id="rId13"/>
    <p:sldId id="299" r:id="rId14"/>
    <p:sldId id="300" r:id="rId15"/>
    <p:sldId id="29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CC99"/>
    <a:srgbClr val="FFFF99"/>
    <a:srgbClr val="FF0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44" autoAdjust="0"/>
  </p:normalViewPr>
  <p:slideViewPr>
    <p:cSldViewPr showGuides="1">
      <p:cViewPr varScale="1">
        <p:scale>
          <a:sx n="64" d="100"/>
          <a:sy n="64" d="100"/>
        </p:scale>
        <p:origin x="967"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EDB3E7-DD78-4A95-B5AA-6C1EE68AF305}" type="slidenum">
              <a:rPr lang="en-US"/>
              <a:pPr>
                <a:defRPr/>
              </a:pPr>
              <a:t>‹#›</a:t>
            </a:fld>
            <a:endParaRPr lang="en-US"/>
          </a:p>
        </p:txBody>
      </p:sp>
    </p:spTree>
    <p:extLst>
      <p:ext uri="{BB962C8B-B14F-4D97-AF65-F5344CB8AC3E}">
        <p14:creationId xmlns:p14="http://schemas.microsoft.com/office/powerpoint/2010/main" val="1413029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a:t>
            </a:fld>
            <a:endParaRPr lang="en-US"/>
          </a:p>
        </p:txBody>
      </p:sp>
    </p:spTree>
    <p:extLst>
      <p:ext uri="{BB962C8B-B14F-4D97-AF65-F5344CB8AC3E}">
        <p14:creationId xmlns:p14="http://schemas.microsoft.com/office/powerpoint/2010/main" val="2546599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a:t>
            </a:r>
            <a:r>
              <a:rPr lang="en-US" baseline="0" dirty="0" smtClean="0"/>
              <a:t>environmental/biological gradient in your lakes, implement regulation on SOME lakes in 2013 but leave others as a control, implement regulation on more lakes in 2018 to provide replication across time.  Monitor lakes with regard to objectives.  Document results for future use, make conclusions about actions taken.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12</a:t>
            </a:fld>
            <a:endParaRPr lang="en-US"/>
          </a:p>
        </p:txBody>
      </p:sp>
    </p:spTree>
    <p:extLst>
      <p:ext uri="{BB962C8B-B14F-4D97-AF65-F5344CB8AC3E}">
        <p14:creationId xmlns:p14="http://schemas.microsoft.com/office/powerpoint/2010/main" val="412089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Bycatch</a:t>
            </a:r>
            <a:r>
              <a:rPr lang="en-US" baseline="0" dirty="0" smtClean="0"/>
              <a:t> reduction devices intuitively will save Snappers, however models suggest that compensatory mortality may mitigate the young saved</a:t>
            </a:r>
          </a:p>
          <a:p>
            <a:endParaRPr lang="en-US" baseline="0" dirty="0" smtClean="0"/>
          </a:p>
          <a:p>
            <a:r>
              <a:rPr lang="en-US" baseline="0" dirty="0" smtClean="0"/>
              <a:t>People must acknowledge the complexity and that intuitive answers may not be correct.</a:t>
            </a:r>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13</a:t>
            </a:fld>
            <a:endParaRPr lang="en-US"/>
          </a:p>
        </p:txBody>
      </p:sp>
    </p:spTree>
    <p:extLst>
      <p:ext uri="{BB962C8B-B14F-4D97-AF65-F5344CB8AC3E}">
        <p14:creationId xmlns:p14="http://schemas.microsoft.com/office/powerpoint/2010/main" val="63035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Controllability --- resources will react to management (i.e., management can control populations)</a:t>
            </a:r>
          </a:p>
          <a:p>
            <a:endParaRPr lang="en-US" dirty="0" smtClean="0"/>
          </a:p>
          <a:p>
            <a:r>
              <a:rPr lang="en-US" dirty="0" smtClean="0"/>
              <a:t>If little control then AM will have little impact.  If there is little uncertainty, then little</a:t>
            </a:r>
            <a:r>
              <a:rPr lang="en-US" baseline="0" dirty="0" smtClean="0"/>
              <a:t> is gained by AM.</a:t>
            </a:r>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14</a:t>
            </a:fld>
            <a:endParaRPr lang="en-US"/>
          </a:p>
        </p:txBody>
      </p:sp>
    </p:spTree>
    <p:extLst>
      <p:ext uri="{BB962C8B-B14F-4D97-AF65-F5344CB8AC3E}">
        <p14:creationId xmlns:p14="http://schemas.microsoft.com/office/powerpoint/2010/main" val="2937071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Point is – there are a lot of different cycles out there, but if you really look closely at them, they are conceptually very similar.  Once you learn one cycle, you probably know 90% of what you would see in any other cycle.</a:t>
            </a:r>
          </a:p>
          <a:p>
            <a:pPr eaLnBrk="1" hangingPunct="1"/>
            <a:r>
              <a:rPr lang="en-US" altLang="en-US" smtClean="0"/>
              <a:t>It doesn’t matter which cycle you use – what’s important is that you follow a systematic process</a:t>
            </a:r>
          </a:p>
          <a:p>
            <a:endParaRPr lang="en-US"/>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15</a:t>
            </a:fld>
            <a:endParaRPr lang="en-US"/>
          </a:p>
        </p:txBody>
      </p:sp>
    </p:spTree>
    <p:extLst>
      <p:ext uri="{BB962C8B-B14F-4D97-AF65-F5344CB8AC3E}">
        <p14:creationId xmlns:p14="http://schemas.microsoft.com/office/powerpoint/2010/main" val="7891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00746B-F354-4580-83CB-9D524E029F6C}" type="slidenum">
              <a:rPr lang="en-US" altLang="en-US"/>
              <a:pPr eaLnBrk="1" hangingPunct="1"/>
              <a:t>2</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output control – quotas, etc.</a:t>
            </a:r>
          </a:p>
          <a:p>
            <a:pPr eaLnBrk="1" hangingPunct="1"/>
            <a:r>
              <a:rPr lang="en-US" altLang="en-US" dirty="0" smtClean="0">
                <a:latin typeface="Arial" panose="020B0604020202020204" pitchFamily="34" charset="0"/>
              </a:rPr>
              <a:t>input controls – monitoring effort – more important to control this then output controls</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CPUE is very much different than stock assessment</a:t>
            </a:r>
          </a:p>
          <a:p>
            <a:pPr eaLnBrk="1" hangingPunct="1"/>
            <a:r>
              <a:rPr lang="en-US" altLang="en-US" dirty="0" smtClean="0">
                <a:latin typeface="Arial" panose="020B0604020202020204" pitchFamily="34" charset="0"/>
              </a:rPr>
              <a:t>	CPUE is meant to be efficient (it’s a business)</a:t>
            </a:r>
          </a:p>
          <a:p>
            <a:pPr eaLnBrk="1" hangingPunct="1"/>
            <a:r>
              <a:rPr lang="en-US" altLang="en-US" dirty="0" smtClean="0">
                <a:latin typeface="Arial" panose="020B0604020202020204" pitchFamily="34" charset="0"/>
              </a:rPr>
              <a:t>	stock assessment is not (its statistics, sampling)</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Need to monitor both – CPUE and stock assessment</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406696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4</a:t>
            </a:fld>
            <a:endParaRPr lang="en-US"/>
          </a:p>
        </p:txBody>
      </p:sp>
    </p:spTree>
    <p:extLst>
      <p:ext uri="{BB962C8B-B14F-4D97-AF65-F5344CB8AC3E}">
        <p14:creationId xmlns:p14="http://schemas.microsoft.com/office/powerpoint/2010/main" val="272844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Environmental variation</a:t>
            </a:r>
          </a:p>
          <a:p>
            <a:pPr marL="228600" indent="-228600">
              <a:buAutoNum type="arabicPeriod"/>
            </a:pPr>
            <a:r>
              <a:rPr lang="en-US" dirty="0" smtClean="0"/>
              <a:t>Partial observability (due to</a:t>
            </a:r>
            <a:r>
              <a:rPr lang="en-US" baseline="0" dirty="0" smtClean="0"/>
              <a:t> sampling variability)</a:t>
            </a:r>
          </a:p>
          <a:p>
            <a:pPr marL="228600" indent="-228600">
              <a:buAutoNum type="arabicPeriod"/>
            </a:pPr>
            <a:r>
              <a:rPr lang="en-US" baseline="0" dirty="0" smtClean="0"/>
              <a:t>Partial controllability (using indirect means (i.e., regulations) to implement an action (harvest regulation))</a:t>
            </a:r>
          </a:p>
          <a:p>
            <a:pPr marL="228600" indent="-228600">
              <a:buAutoNum type="arabicPeriod"/>
            </a:pPr>
            <a:r>
              <a:rPr lang="en-US" baseline="0" dirty="0" smtClean="0"/>
              <a:t>Structural or process uncertainty (lack of understanding of complex dynamics)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5</a:t>
            </a:fld>
            <a:endParaRPr lang="en-US"/>
          </a:p>
        </p:txBody>
      </p:sp>
    </p:spTree>
    <p:extLst>
      <p:ext uri="{BB962C8B-B14F-4D97-AF65-F5344CB8AC3E}">
        <p14:creationId xmlns:p14="http://schemas.microsoft.com/office/powerpoint/2010/main" val="304438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u="none" strike="noStrike" kern="1200" baseline="0" dirty="0" smtClean="0">
                <a:solidFill>
                  <a:schemeClr val="tx1"/>
                </a:solidFill>
                <a:latin typeface="Arial" charset="0"/>
                <a:ea typeface="+mn-ea"/>
                <a:cs typeface="+mn-cs"/>
              </a:rPr>
              <a:t>a lack of clarity in definition and approach</a:t>
            </a:r>
          </a:p>
          <a:p>
            <a:pPr marL="228600" indent="-228600">
              <a:buAutoNum type="arabicParenR"/>
            </a:pPr>
            <a:r>
              <a:rPr lang="en-US" sz="1200" b="0" i="0" u="none" strike="noStrike" kern="1200" baseline="0" dirty="0" smtClean="0">
                <a:solidFill>
                  <a:schemeClr val="tx1"/>
                </a:solidFill>
                <a:latin typeface="Arial" charset="0"/>
                <a:ea typeface="+mn-ea"/>
                <a:cs typeface="+mn-cs"/>
              </a:rPr>
              <a:t>a paucity of success stories on which to build,</a:t>
            </a:r>
          </a:p>
          <a:p>
            <a:pPr marL="228600" indent="-228600">
              <a:buAutoNum type="arabicParenR"/>
            </a:pPr>
            <a:r>
              <a:rPr lang="en-US" sz="1200" b="0" i="0" u="none" strike="noStrike" kern="1200" baseline="0" dirty="0" smtClean="0">
                <a:solidFill>
                  <a:schemeClr val="tx1"/>
                </a:solidFill>
                <a:latin typeface="Arial" charset="0"/>
                <a:ea typeface="+mn-ea"/>
                <a:cs typeface="+mn-cs"/>
              </a:rPr>
              <a:t>management, policy, and funding paradigms that favor reactive rather than proactive approaches to natural resource </a:t>
            </a:r>
            <a:r>
              <a:rPr lang="de-DE" sz="1200" b="0" i="0" u="none" strike="noStrike" kern="1200" baseline="0" dirty="0" smtClean="0">
                <a:solidFill>
                  <a:schemeClr val="tx1"/>
                </a:solidFill>
                <a:latin typeface="Arial" charset="0"/>
                <a:ea typeface="+mn-ea"/>
                <a:cs typeface="+mn-cs"/>
              </a:rPr>
              <a:t>management,</a:t>
            </a:r>
          </a:p>
          <a:p>
            <a:pPr marL="228600" indent="-228600">
              <a:buAutoNum type="arabicParenR"/>
            </a:pPr>
            <a:r>
              <a:rPr lang="en-US" sz="1200" b="0" i="0" u="none" strike="noStrike" kern="1200" baseline="0" dirty="0" smtClean="0">
                <a:solidFill>
                  <a:schemeClr val="tx1"/>
                </a:solidFill>
                <a:latin typeface="Arial" charset="0"/>
                <a:ea typeface="+mn-ea"/>
                <a:cs typeface="+mn-cs"/>
              </a:rPr>
              <a:t>failure to recognize the potential for shifting objectives, and</a:t>
            </a:r>
          </a:p>
          <a:p>
            <a:pPr marL="228600" indent="-228600">
              <a:buAutoNum type="arabicParenR"/>
            </a:pPr>
            <a:r>
              <a:rPr lang="en-US" sz="1200" b="0" i="0" u="none" strike="noStrike" kern="1200" baseline="0" dirty="0" smtClean="0">
                <a:solidFill>
                  <a:schemeClr val="tx1"/>
                </a:solidFill>
                <a:latin typeface="Arial" charset="0"/>
                <a:ea typeface="+mn-ea"/>
                <a:cs typeface="+mn-cs"/>
              </a:rPr>
              <a:t>failure to acknowledge the social source of uncertainty, and hence increased risk of surprise</a:t>
            </a:r>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6</a:t>
            </a:fld>
            <a:endParaRPr lang="en-US"/>
          </a:p>
        </p:txBody>
      </p:sp>
    </p:spTree>
    <p:extLst>
      <p:ext uri="{BB962C8B-B14F-4D97-AF65-F5344CB8AC3E}">
        <p14:creationId xmlns:p14="http://schemas.microsoft.com/office/powerpoint/2010/main" val="316729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Lack of resources for the expanded monitoring</a:t>
            </a:r>
            <a:r>
              <a:rPr lang="en-US" baseline="0" dirty="0" smtClean="0"/>
              <a:t> required to carry-out large-scale experiments.</a:t>
            </a:r>
          </a:p>
          <a:p>
            <a:pPr marL="228600" indent="-228600">
              <a:buAutoNum type="arabicParenR"/>
            </a:pPr>
            <a:r>
              <a:rPr lang="en-US" dirty="0" smtClean="0"/>
              <a:t>Unwillingness</a:t>
            </a:r>
            <a:r>
              <a:rPr lang="en-US" baseline="0" dirty="0" smtClean="0"/>
              <a:t> to acknowledge uncertainty in decision-making</a:t>
            </a:r>
          </a:p>
          <a:p>
            <a:pPr marL="228600" indent="-228600">
              <a:buAutoNum type="arabicParenR"/>
            </a:pPr>
            <a:r>
              <a:rPr lang="en-US" baseline="0" dirty="0" smtClean="0"/>
              <a:t>Lack of leadership (lack of an individual to shoulder the major burden to plan and implement)</a:t>
            </a:r>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7</a:t>
            </a:fld>
            <a:endParaRPr lang="en-US"/>
          </a:p>
        </p:txBody>
      </p:sp>
    </p:spTree>
    <p:extLst>
      <p:ext uri="{BB962C8B-B14F-4D97-AF65-F5344CB8AC3E}">
        <p14:creationId xmlns:p14="http://schemas.microsoft.com/office/powerpoint/2010/main" val="75562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8</a:t>
            </a:fld>
            <a:endParaRPr lang="en-US"/>
          </a:p>
        </p:txBody>
      </p:sp>
    </p:spTree>
    <p:extLst>
      <p:ext uri="{BB962C8B-B14F-4D97-AF65-F5344CB8AC3E}">
        <p14:creationId xmlns:p14="http://schemas.microsoft.com/office/powerpoint/2010/main" val="327696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that changes in the abundance of both</a:t>
            </a:r>
            <a:r>
              <a:rPr lang="en-US" baseline="0" dirty="0" smtClean="0"/>
              <a:t> species are indicators of other changes in the environment: that both bass and walleye are simply passengers of other changes, rather than bass driving changes in walleye. So this is an example of uncertainty in interactions that it might be possible to do something about. If we manage in a way that allows us to learn about which of these interactions are important, we will be better to able to manage in the future. This is where adaptive management comes in.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9</a:t>
            </a:fld>
            <a:endParaRPr lang="en-US"/>
          </a:p>
        </p:txBody>
      </p:sp>
    </p:spTree>
    <p:extLst>
      <p:ext uri="{BB962C8B-B14F-4D97-AF65-F5344CB8AC3E}">
        <p14:creationId xmlns:p14="http://schemas.microsoft.com/office/powerpoint/2010/main" val="4087283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a:t>
            </a:r>
            <a:r>
              <a:rPr lang="en-US" baseline="0" dirty="0" smtClean="0"/>
              <a:t> through an example. As with any type of good management, it is important to start with specific objectives. For example,… The next step is more specific to AM – identify sources of uncertainty and hypotheses. These hypotheses could come from previous studies, modeling, or just your gut feeling, the important part is that they are articulated as hypotheses rather than known facts. For example,… Finally, the management intervention is chosen. This could be designed to explicitly test hypotheses and promote learning, or they could be chosen for other reasons. Sometimes management actions are designed for political or social reasons, and that is fine. The important thing is that they are implemented in a way that allows us to learn whether they work as intended, no matter what the reason. </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11</a:t>
            </a:fld>
            <a:endParaRPr lang="en-US"/>
          </a:p>
        </p:txBody>
      </p:sp>
    </p:spTree>
    <p:extLst>
      <p:ext uri="{BB962C8B-B14F-4D97-AF65-F5344CB8AC3E}">
        <p14:creationId xmlns:p14="http://schemas.microsoft.com/office/powerpoint/2010/main" val="98834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4E94F06-84EE-4A28-BBCC-E2EBFB03413E}" type="slidenum">
              <a:rPr lang="en-US"/>
              <a:pPr>
                <a:defRPr/>
              </a:pPr>
              <a:t>‹#›</a:t>
            </a:fld>
            <a:endParaRPr lang="en-US"/>
          </a:p>
        </p:txBody>
      </p:sp>
    </p:spTree>
    <p:extLst>
      <p:ext uri="{BB962C8B-B14F-4D97-AF65-F5344CB8AC3E}">
        <p14:creationId xmlns:p14="http://schemas.microsoft.com/office/powerpoint/2010/main" val="262150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34E56C9-F744-4A58-8EDD-57C96B8E23DA}" type="slidenum">
              <a:rPr lang="en-US"/>
              <a:pPr>
                <a:defRPr/>
              </a:pPr>
              <a:t>‹#›</a:t>
            </a:fld>
            <a:endParaRPr lang="en-US"/>
          </a:p>
        </p:txBody>
      </p:sp>
    </p:spTree>
    <p:extLst>
      <p:ext uri="{BB962C8B-B14F-4D97-AF65-F5344CB8AC3E}">
        <p14:creationId xmlns:p14="http://schemas.microsoft.com/office/powerpoint/2010/main" val="256514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4150D2-6DEC-4A9A-83F0-6B959CC41CAC}" type="slidenum">
              <a:rPr lang="en-US"/>
              <a:pPr>
                <a:defRPr/>
              </a:pPr>
              <a:t>‹#›</a:t>
            </a:fld>
            <a:endParaRPr lang="en-US"/>
          </a:p>
        </p:txBody>
      </p:sp>
    </p:spTree>
    <p:extLst>
      <p:ext uri="{BB962C8B-B14F-4D97-AF65-F5344CB8AC3E}">
        <p14:creationId xmlns:p14="http://schemas.microsoft.com/office/powerpoint/2010/main" val="248003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6A2F5B4-2197-4B8F-A126-FB2FF53A65C9}" type="slidenum">
              <a:rPr lang="en-US"/>
              <a:pPr>
                <a:defRPr/>
              </a:pPr>
              <a:t>‹#›</a:t>
            </a:fld>
            <a:endParaRPr lang="en-US"/>
          </a:p>
        </p:txBody>
      </p:sp>
    </p:spTree>
    <p:extLst>
      <p:ext uri="{BB962C8B-B14F-4D97-AF65-F5344CB8AC3E}">
        <p14:creationId xmlns:p14="http://schemas.microsoft.com/office/powerpoint/2010/main" val="266110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C481BBB-998C-4D5A-B477-FEEE530C3F94}" type="slidenum">
              <a:rPr lang="en-US"/>
              <a:pPr>
                <a:defRPr/>
              </a:pPr>
              <a:t>‹#›</a:t>
            </a:fld>
            <a:endParaRPr lang="en-US"/>
          </a:p>
        </p:txBody>
      </p:sp>
    </p:spTree>
    <p:extLst>
      <p:ext uri="{BB962C8B-B14F-4D97-AF65-F5344CB8AC3E}">
        <p14:creationId xmlns:p14="http://schemas.microsoft.com/office/powerpoint/2010/main" val="315969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21102C8-613A-4420-8C27-360BC9888DFD}" type="slidenum">
              <a:rPr lang="en-US"/>
              <a:pPr>
                <a:defRPr/>
              </a:pPr>
              <a:t>‹#›</a:t>
            </a:fld>
            <a:endParaRPr lang="en-US"/>
          </a:p>
        </p:txBody>
      </p:sp>
    </p:spTree>
    <p:extLst>
      <p:ext uri="{BB962C8B-B14F-4D97-AF65-F5344CB8AC3E}">
        <p14:creationId xmlns:p14="http://schemas.microsoft.com/office/powerpoint/2010/main" val="38005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68D1941-5536-4571-800A-61F1AF2F69F5}" type="slidenum">
              <a:rPr lang="en-US"/>
              <a:pPr>
                <a:defRPr/>
              </a:pPr>
              <a:t>‹#›</a:t>
            </a:fld>
            <a:endParaRPr lang="en-US"/>
          </a:p>
        </p:txBody>
      </p:sp>
    </p:spTree>
    <p:extLst>
      <p:ext uri="{BB962C8B-B14F-4D97-AF65-F5344CB8AC3E}">
        <p14:creationId xmlns:p14="http://schemas.microsoft.com/office/powerpoint/2010/main" val="163444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107484E7-B315-4398-A2CA-0206B54ABD9A}" type="slidenum">
              <a:rPr lang="en-US"/>
              <a:pPr>
                <a:defRPr/>
              </a:pPr>
              <a:t>‹#›</a:t>
            </a:fld>
            <a:endParaRPr lang="en-US"/>
          </a:p>
        </p:txBody>
      </p:sp>
    </p:spTree>
    <p:extLst>
      <p:ext uri="{BB962C8B-B14F-4D97-AF65-F5344CB8AC3E}">
        <p14:creationId xmlns:p14="http://schemas.microsoft.com/office/powerpoint/2010/main" val="9771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66BB13D9-7DD3-4926-8C30-3405562D120D}" type="slidenum">
              <a:rPr lang="en-US"/>
              <a:pPr>
                <a:defRPr/>
              </a:pPr>
              <a:t>‹#›</a:t>
            </a:fld>
            <a:endParaRPr lang="en-US"/>
          </a:p>
        </p:txBody>
      </p:sp>
    </p:spTree>
    <p:extLst>
      <p:ext uri="{BB962C8B-B14F-4D97-AF65-F5344CB8AC3E}">
        <p14:creationId xmlns:p14="http://schemas.microsoft.com/office/powerpoint/2010/main" val="216513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5BBDC8C-4DC6-487A-BC88-B44DDC680E55}" type="slidenum">
              <a:rPr lang="en-US"/>
              <a:pPr>
                <a:defRPr/>
              </a:pPr>
              <a:t>‹#›</a:t>
            </a:fld>
            <a:endParaRPr lang="en-US"/>
          </a:p>
        </p:txBody>
      </p:sp>
    </p:spTree>
    <p:extLst>
      <p:ext uri="{BB962C8B-B14F-4D97-AF65-F5344CB8AC3E}">
        <p14:creationId xmlns:p14="http://schemas.microsoft.com/office/powerpoint/2010/main" val="16006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CF08F23-D14C-4AEC-A9B2-37245BAA82A8}" type="slidenum">
              <a:rPr lang="en-US"/>
              <a:pPr>
                <a:defRPr/>
              </a:pPr>
              <a:t>‹#›</a:t>
            </a:fld>
            <a:endParaRPr lang="en-US"/>
          </a:p>
        </p:txBody>
      </p:sp>
    </p:spTree>
    <p:extLst>
      <p:ext uri="{BB962C8B-B14F-4D97-AF65-F5344CB8AC3E}">
        <p14:creationId xmlns:p14="http://schemas.microsoft.com/office/powerpoint/2010/main" val="55091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F7FE"/>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5088" y="122238"/>
            <a:ext cx="90122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143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smtClean="0"/>
              <a:t>Adaptive Management</a:t>
            </a:r>
            <a:endParaRPr lang="en-US"/>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F185031-A3CA-4D3D-B9A6-A0AC09B1AF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dirty="0" smtClean="0"/>
              <a:t>Adaptive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Adaptive Management</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A897B-2BDE-4141-908B-F0568360B39B}" type="slidenum">
              <a:rPr lang="en-US" smtClean="0"/>
              <a:pPr eaLnBrk="1" hangingPunct="1"/>
              <a:t>10</a:t>
            </a:fld>
            <a:endParaRPr lang="en-US" smtClean="0"/>
          </a:p>
        </p:txBody>
      </p:sp>
      <p:sp>
        <p:nvSpPr>
          <p:cNvPr id="40962" name="Rectangle 2"/>
          <p:cNvSpPr>
            <a:spLocks noGrp="1" noChangeArrowheads="1"/>
          </p:cNvSpPr>
          <p:nvPr>
            <p:ph type="title"/>
          </p:nvPr>
        </p:nvSpPr>
        <p:spPr/>
        <p:txBody>
          <a:bodyPr/>
          <a:lstStyle/>
          <a:p>
            <a:pPr eaLnBrk="1" hangingPunct="1"/>
            <a:r>
              <a:rPr lang="en-US" dirty="0" smtClean="0"/>
              <a:t>Adaptive Management Process</a:t>
            </a:r>
          </a:p>
        </p:txBody>
      </p:sp>
      <p:sp>
        <p:nvSpPr>
          <p:cNvPr id="40964" name="AutoShape 4"/>
          <p:cNvSpPr>
            <a:spLocks noChangeArrowheads="1"/>
          </p:cNvSpPr>
          <p:nvPr/>
        </p:nvSpPr>
        <p:spPr bwMode="auto">
          <a:xfrm>
            <a:off x="3657600" y="129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Goal</a:t>
            </a:r>
          </a:p>
          <a:p>
            <a:pPr algn="ctr"/>
            <a:endParaRPr lang="en-US" sz="2400" b="1"/>
          </a:p>
          <a:p>
            <a:pPr algn="ctr"/>
            <a:r>
              <a:rPr lang="en-US" sz="2400" b="1"/>
              <a:t>Objective</a:t>
            </a:r>
          </a:p>
        </p:txBody>
      </p:sp>
      <p:sp>
        <p:nvSpPr>
          <p:cNvPr id="40965" name="AutoShape 5"/>
          <p:cNvSpPr>
            <a:spLocks noChangeArrowheads="1"/>
          </p:cNvSpPr>
          <p:nvPr/>
        </p:nvSpPr>
        <p:spPr bwMode="auto">
          <a:xfrm>
            <a:off x="3657600" y="510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Actions</a:t>
            </a:r>
          </a:p>
        </p:txBody>
      </p:sp>
      <p:sp>
        <p:nvSpPr>
          <p:cNvPr id="40966" name="AutoShape 6"/>
          <p:cNvSpPr>
            <a:spLocks noChangeArrowheads="1"/>
          </p:cNvSpPr>
          <p:nvPr/>
        </p:nvSpPr>
        <p:spPr bwMode="auto">
          <a:xfrm>
            <a:off x="990600"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dirty="0"/>
              <a:t>Problem</a:t>
            </a:r>
          </a:p>
          <a:p>
            <a:pPr algn="ctr"/>
            <a:r>
              <a:rPr lang="en-US" sz="2400" b="1" dirty="0"/>
              <a:t>Identification</a:t>
            </a:r>
          </a:p>
        </p:txBody>
      </p:sp>
      <p:sp>
        <p:nvSpPr>
          <p:cNvPr id="40967" name="AutoShape 7"/>
          <p:cNvSpPr>
            <a:spLocks noChangeArrowheads="1"/>
          </p:cNvSpPr>
          <p:nvPr/>
        </p:nvSpPr>
        <p:spPr bwMode="auto">
          <a:xfrm>
            <a:off x="6321425"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Evaluation</a:t>
            </a:r>
          </a:p>
        </p:txBody>
      </p:sp>
      <p:sp>
        <p:nvSpPr>
          <p:cNvPr id="40969" name="Text Box 9"/>
          <p:cNvSpPr txBox="1">
            <a:spLocks noChangeArrowheads="1"/>
          </p:cNvSpPr>
          <p:nvPr/>
        </p:nvSpPr>
        <p:spPr bwMode="auto">
          <a:xfrm>
            <a:off x="3722688" y="3403600"/>
            <a:ext cx="185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Information</a:t>
            </a:r>
          </a:p>
          <a:p>
            <a:pPr algn="ctr" eaLnBrk="1" hangingPunct="1"/>
            <a:r>
              <a:rPr lang="en-US" sz="2400" b="1">
                <a:solidFill>
                  <a:srgbClr val="FF0000"/>
                </a:solidFill>
              </a:rPr>
              <a:t>Base</a:t>
            </a:r>
          </a:p>
        </p:txBody>
      </p:sp>
      <p:sp>
        <p:nvSpPr>
          <p:cNvPr id="40970" name="AutoShape 10"/>
          <p:cNvSpPr>
            <a:spLocks noChangeArrowheads="1"/>
          </p:cNvSpPr>
          <p:nvPr/>
        </p:nvSpPr>
        <p:spPr bwMode="auto">
          <a:xfrm>
            <a:off x="4572000" y="2765425"/>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1" name="AutoShape 11"/>
          <p:cNvSpPr>
            <a:spLocks noChangeArrowheads="1"/>
          </p:cNvSpPr>
          <p:nvPr/>
        </p:nvSpPr>
        <p:spPr bwMode="auto">
          <a:xfrm>
            <a:off x="4572000" y="4300538"/>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2" name="AutoShape 12"/>
          <p:cNvSpPr>
            <a:spLocks noChangeArrowheads="1"/>
          </p:cNvSpPr>
          <p:nvPr/>
        </p:nvSpPr>
        <p:spPr bwMode="auto">
          <a:xfrm>
            <a:off x="4616450" y="1806575"/>
            <a:ext cx="76200" cy="304800"/>
          </a:xfrm>
          <a:prstGeom prst="downArrow">
            <a:avLst>
              <a:gd name="adj1" fmla="val 50000"/>
              <a:gd name="adj2" fmla="val 100000"/>
            </a:avLst>
          </a:prstGeom>
          <a:solidFill>
            <a:schemeClr val="tx1"/>
          </a:solidFill>
          <a:ln w="9525">
            <a:solidFill>
              <a:schemeClr val="tx1"/>
            </a:solidFill>
            <a:miter lim="800000"/>
            <a:headEnd/>
            <a:tailEnd/>
          </a:ln>
        </p:spPr>
        <p:txBody>
          <a:bodyPr vert="eaVert" wrap="none" anchor="ctr"/>
          <a:lstStyle/>
          <a:p>
            <a:endParaRPr lang="en-US"/>
          </a:p>
        </p:txBody>
      </p:sp>
      <p:sp>
        <p:nvSpPr>
          <p:cNvPr id="40973" name="AutoShape 13"/>
          <p:cNvSpPr>
            <a:spLocks noChangeArrowheads="1"/>
          </p:cNvSpPr>
          <p:nvPr/>
        </p:nvSpPr>
        <p:spPr bwMode="auto">
          <a:xfrm>
            <a:off x="304800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4"/>
          <p:cNvSpPr>
            <a:spLocks noChangeArrowheads="1"/>
          </p:cNvSpPr>
          <p:nvPr/>
        </p:nvSpPr>
        <p:spPr bwMode="auto">
          <a:xfrm>
            <a:off x="560705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cxnSp>
        <p:nvCxnSpPr>
          <p:cNvPr id="40978" name="AutoShape 18"/>
          <p:cNvCxnSpPr>
            <a:cxnSpLocks noChangeShapeType="1"/>
            <a:stCxn id="40965" idx="3"/>
            <a:endCxn id="40967" idx="2"/>
          </p:cNvCxnSpPr>
          <p:nvPr/>
        </p:nvCxnSpPr>
        <p:spPr bwMode="auto">
          <a:xfrm flipV="1">
            <a:off x="5641975" y="4495800"/>
            <a:ext cx="1671638"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79" name="AutoShape 19"/>
          <p:cNvCxnSpPr>
            <a:cxnSpLocks noChangeShapeType="1"/>
            <a:stCxn id="40967" idx="0"/>
            <a:endCxn id="40964" idx="3"/>
          </p:cNvCxnSpPr>
          <p:nvPr/>
        </p:nvCxnSpPr>
        <p:spPr bwMode="auto">
          <a:xfrm rot="5400000" flipH="1">
            <a:off x="5849144" y="1735931"/>
            <a:ext cx="1257300" cy="1671638"/>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0" name="AutoShape 20"/>
          <p:cNvCxnSpPr>
            <a:cxnSpLocks noChangeShapeType="1"/>
            <a:stCxn id="40964" idx="1"/>
            <a:endCxn id="40966" idx="0"/>
          </p:cNvCxnSpPr>
          <p:nvPr/>
        </p:nvCxnSpPr>
        <p:spPr bwMode="auto">
          <a:xfrm rot="10800000" flipV="1">
            <a:off x="1982788" y="1943100"/>
            <a:ext cx="1674812"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1" name="AutoShape 21"/>
          <p:cNvCxnSpPr>
            <a:cxnSpLocks noChangeShapeType="1"/>
            <a:stCxn id="40966" idx="2"/>
          </p:cNvCxnSpPr>
          <p:nvPr/>
        </p:nvCxnSpPr>
        <p:spPr bwMode="auto">
          <a:xfrm rot="16200000" flipH="1">
            <a:off x="2153444" y="4325144"/>
            <a:ext cx="1333500" cy="1674812"/>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40986" name="AutoShape 26"/>
          <p:cNvSpPr>
            <a:spLocks/>
          </p:cNvSpPr>
          <p:nvPr/>
        </p:nvSpPr>
        <p:spPr bwMode="auto">
          <a:xfrm>
            <a:off x="22225" y="1447800"/>
            <a:ext cx="2416175" cy="342900"/>
          </a:xfrm>
          <a:prstGeom prst="borderCallout2">
            <a:avLst>
              <a:gd name="adj1" fmla="val 33333"/>
              <a:gd name="adj2" fmla="val 103153"/>
              <a:gd name="adj3" fmla="val 33333"/>
              <a:gd name="adj4" fmla="val 111759"/>
              <a:gd name="adj5" fmla="val 537500"/>
              <a:gd name="adj6" fmla="val 120366"/>
            </a:avLst>
          </a:prstGeom>
          <a:solidFill>
            <a:srgbClr val="FFFF99"/>
          </a:solidFill>
          <a:ln w="9525">
            <a:solidFill>
              <a:schemeClr val="tx1"/>
            </a:solidFill>
            <a:miter lim="800000"/>
            <a:headEnd/>
            <a:tailEnd/>
          </a:ln>
        </p:spPr>
        <p:txBody>
          <a:bodyPr/>
          <a:lstStyle/>
          <a:p>
            <a:pPr algn="ctr"/>
            <a:r>
              <a:rPr lang="en-US" dirty="0" smtClean="0"/>
              <a:t>Identify </a:t>
            </a:r>
            <a:r>
              <a:rPr lang="en-US" b="1" dirty="0" smtClean="0"/>
              <a:t>uncertainties</a:t>
            </a:r>
            <a:endParaRPr lang="en-US" b="1" dirty="0"/>
          </a:p>
        </p:txBody>
      </p:sp>
      <p:sp>
        <p:nvSpPr>
          <p:cNvPr id="40990" name="AutoShape 30"/>
          <p:cNvSpPr>
            <a:spLocks/>
          </p:cNvSpPr>
          <p:nvPr/>
        </p:nvSpPr>
        <p:spPr bwMode="auto">
          <a:xfrm>
            <a:off x="152399" y="5753100"/>
            <a:ext cx="2822575" cy="914400"/>
          </a:xfrm>
          <a:prstGeom prst="borderCallout2">
            <a:avLst>
              <a:gd name="adj1" fmla="val 33333"/>
              <a:gd name="adj2" fmla="val 103125"/>
              <a:gd name="adj3" fmla="val 33333"/>
              <a:gd name="adj4" fmla="val 123505"/>
              <a:gd name="adj5" fmla="val 15339"/>
              <a:gd name="adj6" fmla="val 136197"/>
            </a:avLst>
          </a:prstGeom>
          <a:solidFill>
            <a:srgbClr val="FFFF99"/>
          </a:solidFill>
          <a:ln w="9525">
            <a:solidFill>
              <a:schemeClr val="tx1"/>
            </a:solidFill>
            <a:miter lim="800000"/>
            <a:headEnd/>
            <a:tailEnd/>
          </a:ln>
        </p:spPr>
        <p:txBody>
          <a:bodyPr/>
          <a:lstStyle/>
          <a:p>
            <a:pPr algn="ctr"/>
            <a:r>
              <a:rPr lang="en-US" dirty="0" smtClean="0"/>
              <a:t>Implemented as an </a:t>
            </a:r>
            <a:r>
              <a:rPr lang="en-US" b="1" dirty="0" smtClean="0"/>
              <a:t>experiment</a:t>
            </a:r>
            <a:r>
              <a:rPr lang="en-US" dirty="0" smtClean="0"/>
              <a:t> with controls, replication, etc.</a:t>
            </a:r>
            <a:endParaRPr lang="en-US" dirty="0"/>
          </a:p>
        </p:txBody>
      </p:sp>
      <p:sp>
        <p:nvSpPr>
          <p:cNvPr id="28" name="AutoShape 26"/>
          <p:cNvSpPr>
            <a:spLocks/>
          </p:cNvSpPr>
          <p:nvPr/>
        </p:nvSpPr>
        <p:spPr bwMode="auto">
          <a:xfrm>
            <a:off x="22225" y="1905000"/>
            <a:ext cx="2416175" cy="342900"/>
          </a:xfrm>
          <a:prstGeom prst="borderCallout2">
            <a:avLst>
              <a:gd name="adj1" fmla="val 33333"/>
              <a:gd name="adj2" fmla="val 103153"/>
              <a:gd name="adj3" fmla="val 33333"/>
              <a:gd name="adj4" fmla="val 111759"/>
              <a:gd name="adj5" fmla="val 401268"/>
              <a:gd name="adj6" fmla="val 120777"/>
            </a:avLst>
          </a:prstGeom>
          <a:solidFill>
            <a:srgbClr val="FFFF99"/>
          </a:solidFill>
          <a:ln w="9525">
            <a:solidFill>
              <a:schemeClr val="tx1"/>
            </a:solidFill>
            <a:miter lim="800000"/>
            <a:headEnd/>
            <a:tailEnd/>
          </a:ln>
        </p:spPr>
        <p:txBody>
          <a:bodyPr/>
          <a:lstStyle/>
          <a:p>
            <a:pPr algn="ctr"/>
            <a:r>
              <a:rPr lang="en-US" dirty="0" smtClean="0"/>
              <a:t>Form </a:t>
            </a:r>
            <a:r>
              <a:rPr lang="en-US" b="1" dirty="0" smtClean="0"/>
              <a:t>hypotheses</a:t>
            </a:r>
            <a:endParaRPr lang="en-US" b="1" dirty="0"/>
          </a:p>
        </p:txBody>
      </p:sp>
    </p:spTree>
    <p:extLst>
      <p:ext uri="{BB962C8B-B14F-4D97-AF65-F5344CB8AC3E}">
        <p14:creationId xmlns:p14="http://schemas.microsoft.com/office/powerpoint/2010/main" val="2857067717"/>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wipe(right)">
                                      <p:cBhvr>
                                        <p:cTn id="7" dur="500"/>
                                        <p:tgtEl>
                                          <p:spTgt spid="40986"/>
                                        </p:tgtEl>
                                      </p:cBhvr>
                                    </p:animEffect>
                                  </p:childTnLst>
                                </p:cTn>
                              </p:par>
                            </p:childTnLst>
                          </p:cTn>
                        </p:par>
                        <p:par>
                          <p:cTn id="8" fill="hold" nodeType="with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90"/>
                                        </p:tgtEl>
                                        <p:attrNameLst>
                                          <p:attrName>style.visibility</p:attrName>
                                        </p:attrNameLst>
                                      </p:cBhvr>
                                      <p:to>
                                        <p:strVal val="visible"/>
                                      </p:to>
                                    </p:set>
                                    <p:animEffect transition="in" filter="wipe(left)">
                                      <p:cBhvr>
                                        <p:cTn id="16" dur="500"/>
                                        <p:tgtEl>
                                          <p:spTgt spid="4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6" grpId="0" animBg="1"/>
      <p:bldP spid="40990"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a:t>A</a:t>
            </a:r>
            <a:r>
              <a:rPr lang="en-US" dirty="0" smtClean="0"/>
              <a:t>daptive Management: Planning</a:t>
            </a:r>
            <a:endParaRPr lang="en-US" dirty="0"/>
          </a:p>
        </p:txBody>
      </p:sp>
      <p:sp>
        <p:nvSpPr>
          <p:cNvPr id="3" name="Content Placeholder 2"/>
          <p:cNvSpPr>
            <a:spLocks noGrp="1"/>
          </p:cNvSpPr>
          <p:nvPr>
            <p:ph idx="1"/>
          </p:nvPr>
        </p:nvSpPr>
        <p:spPr>
          <a:xfrm>
            <a:off x="152400" y="1219200"/>
            <a:ext cx="8915400" cy="5105400"/>
          </a:xfrm>
        </p:spPr>
        <p:txBody>
          <a:bodyPr>
            <a:normAutofit fontScale="77500" lnSpcReduction="20000"/>
          </a:bodyPr>
          <a:lstStyle/>
          <a:p>
            <a:r>
              <a:rPr lang="en-US" b="1" dirty="0" smtClean="0"/>
              <a:t>Objective</a:t>
            </a:r>
            <a:endParaRPr lang="en-US" dirty="0" smtClean="0"/>
          </a:p>
          <a:p>
            <a:pPr lvl="1"/>
            <a:r>
              <a:rPr lang="en-US" dirty="0" smtClean="0"/>
              <a:t>Improve walleye fishing</a:t>
            </a:r>
          </a:p>
          <a:p>
            <a:pPr lvl="1"/>
            <a:r>
              <a:rPr lang="en-US" dirty="0" smtClean="0"/>
              <a:t>YOY walleye catch rate of </a:t>
            </a:r>
            <a:r>
              <a:rPr lang="en-US" u="sng" dirty="0" smtClean="0"/>
              <a:t>&gt;</a:t>
            </a:r>
            <a:r>
              <a:rPr lang="en-US" dirty="0" smtClean="0"/>
              <a:t>30/mile in 75% of lakes within 10 </a:t>
            </a:r>
            <a:r>
              <a:rPr lang="en-US" dirty="0" err="1" smtClean="0"/>
              <a:t>yrs</a:t>
            </a:r>
            <a:endParaRPr lang="en-US" dirty="0" smtClean="0"/>
          </a:p>
          <a:p>
            <a:pPr lvl="1"/>
            <a:endParaRPr lang="en-US" dirty="0" smtClean="0"/>
          </a:p>
          <a:p>
            <a:r>
              <a:rPr lang="en-US" b="1" dirty="0" smtClean="0"/>
              <a:t>Uncertainties</a:t>
            </a:r>
          </a:p>
          <a:p>
            <a:pPr lvl="1"/>
            <a:r>
              <a:rPr lang="en-US" dirty="0" smtClean="0"/>
              <a:t>Effects of largemouth bass (LMB) on walleye</a:t>
            </a:r>
          </a:p>
          <a:p>
            <a:pPr lvl="1"/>
            <a:r>
              <a:rPr lang="en-US" dirty="0" smtClean="0"/>
              <a:t>Role of harvest regulations in determining LMB abundance</a:t>
            </a:r>
          </a:p>
          <a:p>
            <a:pPr lvl="1"/>
            <a:endParaRPr lang="en-US" dirty="0" smtClean="0"/>
          </a:p>
          <a:p>
            <a:r>
              <a:rPr lang="en-US" b="1" dirty="0" smtClean="0"/>
              <a:t>Hypotheses</a:t>
            </a:r>
            <a:endParaRPr lang="en-US" dirty="0" smtClean="0"/>
          </a:p>
          <a:p>
            <a:pPr lvl="1"/>
            <a:r>
              <a:rPr lang="en-US" dirty="0" smtClean="0"/>
              <a:t>LMB are causing declines in </a:t>
            </a:r>
            <a:r>
              <a:rPr lang="en-US" smtClean="0"/>
              <a:t>walleye reproduction</a:t>
            </a:r>
            <a:endParaRPr lang="en-US" dirty="0" smtClean="0"/>
          </a:p>
          <a:p>
            <a:pPr lvl="1"/>
            <a:r>
              <a:rPr lang="en-US" dirty="0" smtClean="0"/>
              <a:t>Liberalized harvest regulations will decrease LMB population</a:t>
            </a:r>
          </a:p>
          <a:p>
            <a:pPr lvl="1"/>
            <a:endParaRPr lang="en-US" dirty="0"/>
          </a:p>
          <a:p>
            <a:r>
              <a:rPr lang="en-US" b="1" dirty="0" smtClean="0"/>
              <a:t>Action option</a:t>
            </a:r>
            <a:endParaRPr lang="en-US" dirty="0"/>
          </a:p>
          <a:p>
            <a:pPr lvl="1"/>
            <a:r>
              <a:rPr lang="en-US" dirty="0" smtClean="0"/>
              <a:t>Remove length and bag limits on LMB on </a:t>
            </a:r>
            <a:r>
              <a:rPr lang="en-US" b="1" u="sng" dirty="0" smtClean="0"/>
              <a:t>SOME</a:t>
            </a:r>
            <a:r>
              <a:rPr lang="en-US" dirty="0" smtClean="0"/>
              <a:t> lakes</a:t>
            </a:r>
          </a:p>
        </p:txBody>
      </p:sp>
      <p:cxnSp>
        <p:nvCxnSpPr>
          <p:cNvPr id="5" name="Straight Connector 4"/>
          <p:cNvCxnSpPr/>
          <p:nvPr/>
        </p:nvCxnSpPr>
        <p:spPr>
          <a:xfrm flipH="1">
            <a:off x="990600" y="1752600"/>
            <a:ext cx="3810000" cy="0"/>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6" name="Slide Number Placeholder 5"/>
          <p:cNvSpPr>
            <a:spLocks noGrp="1"/>
          </p:cNvSpPr>
          <p:nvPr>
            <p:ph type="sldNum" sz="quarter" idx="11"/>
          </p:nvPr>
        </p:nvSpPr>
        <p:spPr/>
        <p:txBody>
          <a:bodyPr/>
          <a:lstStyle/>
          <a:p>
            <a:pPr>
              <a:defRPr/>
            </a:pPr>
            <a:fld id="{C6A2F5B4-2197-4B8F-A126-FB2FF53A65C9}" type="slidenum">
              <a:rPr lang="en-US" smtClean="0"/>
              <a:pPr>
                <a:defRPr/>
              </a:pPr>
              <a:t>11</a:t>
            </a:fld>
            <a:endParaRPr lang="en-US"/>
          </a:p>
        </p:txBody>
      </p:sp>
    </p:spTree>
    <p:extLst>
      <p:ext uri="{BB962C8B-B14F-4D97-AF65-F5344CB8AC3E}">
        <p14:creationId xmlns:p14="http://schemas.microsoft.com/office/powerpoint/2010/main" val="37864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524000"/>
            <a:ext cx="60960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2209800"/>
            <a:ext cx="533400" cy="609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2514600"/>
            <a:ext cx="838200" cy="7620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19600" y="3962400"/>
            <a:ext cx="304800" cy="3810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1828800"/>
            <a:ext cx="685800" cy="6858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19300" y="5029200"/>
            <a:ext cx="3429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3600" y="4724400"/>
            <a:ext cx="571500" cy="8382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3276600"/>
            <a:ext cx="533400" cy="304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81500" y="4724400"/>
            <a:ext cx="1905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10200" y="2895600"/>
            <a:ext cx="1524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14600" y="4495800"/>
            <a:ext cx="76200" cy="762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95600" y="2171700"/>
            <a:ext cx="533400" cy="3429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15100" y="4152900"/>
            <a:ext cx="4191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62300" y="4724400"/>
            <a:ext cx="876300" cy="1066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53000" y="45720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16764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86000" y="1676400"/>
            <a:ext cx="266700" cy="228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19300" y="3086100"/>
            <a:ext cx="1714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86000" y="4152900"/>
            <a:ext cx="304800" cy="182879"/>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7800" y="5562600"/>
            <a:ext cx="3810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257550"/>
            <a:ext cx="685800" cy="55245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724650" y="5791200"/>
            <a:ext cx="20955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162800" y="5029200"/>
            <a:ext cx="1524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34200" y="1828800"/>
            <a:ext cx="304800" cy="3429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24650" y="3429000"/>
            <a:ext cx="1047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800" y="3962400"/>
            <a:ext cx="304800" cy="1905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4175759"/>
            <a:ext cx="171450" cy="320041"/>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p:cNvSpPr>
            <a:spLocks noGrp="1"/>
          </p:cNvSpPr>
          <p:nvPr>
            <p:ph type="title"/>
          </p:nvPr>
        </p:nvSpPr>
        <p:spPr>
          <a:xfrm>
            <a:off x="0" y="274638"/>
            <a:ext cx="9144000" cy="792162"/>
          </a:xfrm>
        </p:spPr>
        <p:txBody>
          <a:bodyPr>
            <a:normAutofit fontScale="90000"/>
          </a:bodyPr>
          <a:lstStyle/>
          <a:p>
            <a:r>
              <a:rPr lang="en-US" dirty="0" smtClean="0"/>
              <a:t>Adaptive Management: Implementation</a:t>
            </a:r>
            <a:endParaRPr lang="en-US" dirty="0"/>
          </a:p>
        </p:txBody>
      </p:sp>
      <p:sp>
        <p:nvSpPr>
          <p:cNvPr id="34" name="Oval 33"/>
          <p:cNvSpPr/>
          <p:nvPr/>
        </p:nvSpPr>
        <p:spPr>
          <a:xfrm>
            <a:off x="3314700" y="2819400"/>
            <a:ext cx="285750" cy="2667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000250"/>
            <a:ext cx="685800" cy="81915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1752600"/>
            <a:ext cx="228600" cy="4191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38600" y="2667000"/>
            <a:ext cx="45719"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514725" y="1676400"/>
            <a:ext cx="2952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1500" y="5791200"/>
            <a:ext cx="2286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752600" y="3810000"/>
            <a:ext cx="4381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2209800"/>
            <a:ext cx="533400"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019300" y="5029200"/>
            <a:ext cx="342900" cy="533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515100" y="4152900"/>
            <a:ext cx="419100"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67200" y="3257550"/>
            <a:ext cx="685800" cy="55245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934200" y="1828800"/>
            <a:ext cx="30480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029200" y="1752600"/>
            <a:ext cx="228600" cy="4191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752600" y="3810000"/>
            <a:ext cx="43815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772400" y="2751483"/>
            <a:ext cx="1223412" cy="707886"/>
          </a:xfrm>
          <a:prstGeom prst="rect">
            <a:avLst/>
          </a:prstGeom>
          <a:noFill/>
        </p:spPr>
        <p:txBody>
          <a:bodyPr wrap="none" rtlCol="0">
            <a:spAutoFit/>
          </a:bodyPr>
          <a:lstStyle/>
          <a:p>
            <a:r>
              <a:rPr lang="en-US" sz="4000" dirty="0" smtClean="0">
                <a:solidFill>
                  <a:srgbClr val="C00000"/>
                </a:solidFill>
              </a:rPr>
              <a:t>2013</a:t>
            </a:r>
            <a:endParaRPr lang="en-US" sz="4000" dirty="0">
              <a:solidFill>
                <a:srgbClr val="C00000"/>
              </a:solidFill>
            </a:endParaRPr>
          </a:p>
        </p:txBody>
      </p:sp>
      <p:sp>
        <p:nvSpPr>
          <p:cNvPr id="49" name="Oval 48"/>
          <p:cNvSpPr/>
          <p:nvPr/>
        </p:nvSpPr>
        <p:spPr>
          <a:xfrm>
            <a:off x="4419600" y="3962400"/>
            <a:ext cx="3048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38600" y="1828800"/>
            <a:ext cx="685800" cy="685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81500" y="4724400"/>
            <a:ext cx="190500" cy="533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895600" y="2171700"/>
            <a:ext cx="533400" cy="3429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286000" y="4152900"/>
            <a:ext cx="304800" cy="18287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724650" y="5791200"/>
            <a:ext cx="209550" cy="152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638800" y="3962400"/>
            <a:ext cx="304800" cy="1905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772400" y="3377097"/>
            <a:ext cx="1223412" cy="707886"/>
          </a:xfrm>
          <a:prstGeom prst="rect">
            <a:avLst/>
          </a:prstGeom>
          <a:noFill/>
        </p:spPr>
        <p:txBody>
          <a:bodyPr wrap="none" rtlCol="0">
            <a:spAutoFit/>
          </a:bodyPr>
          <a:lstStyle/>
          <a:p>
            <a:r>
              <a:rPr lang="en-US" sz="4000" dirty="0" smtClean="0">
                <a:solidFill>
                  <a:schemeClr val="accent2">
                    <a:lumMod val="60000"/>
                    <a:lumOff val="40000"/>
                  </a:schemeClr>
                </a:solidFill>
              </a:rPr>
              <a:t>2018</a:t>
            </a:r>
            <a:endParaRPr lang="en-US" sz="4000" dirty="0">
              <a:solidFill>
                <a:schemeClr val="accent2">
                  <a:lumMod val="60000"/>
                  <a:lumOff val="40000"/>
                </a:schemeClr>
              </a:solidFill>
            </a:endParaRPr>
          </a:p>
        </p:txBody>
      </p:sp>
      <p:sp>
        <p:nvSpPr>
          <p:cNvPr id="2" name="Footer Placeholder 1"/>
          <p:cNvSpPr>
            <a:spLocks noGrp="1"/>
          </p:cNvSpPr>
          <p:nvPr>
            <p:ph type="ftr" sz="quarter" idx="10"/>
          </p:nvPr>
        </p:nvSpPr>
        <p:spPr/>
        <p:txBody>
          <a:bodyPr/>
          <a:lstStyle/>
          <a:p>
            <a:pPr>
              <a:defRPr/>
            </a:pPr>
            <a:r>
              <a:rPr lang="en-US" smtClean="0"/>
              <a:t>Adaptive Management</a:t>
            </a:r>
            <a:endParaRPr lang="en-US"/>
          </a:p>
        </p:txBody>
      </p:sp>
      <p:sp>
        <p:nvSpPr>
          <p:cNvPr id="3" name="Slide Number Placeholder 2"/>
          <p:cNvSpPr>
            <a:spLocks noGrp="1"/>
          </p:cNvSpPr>
          <p:nvPr>
            <p:ph type="sldNum" sz="quarter" idx="11"/>
          </p:nvPr>
        </p:nvSpPr>
        <p:spPr/>
        <p:txBody>
          <a:bodyPr/>
          <a:lstStyle/>
          <a:p>
            <a:pPr>
              <a:defRPr/>
            </a:pPr>
            <a:fld id="{C6A2F5B4-2197-4B8F-A126-FB2FF53A65C9}" type="slidenum">
              <a:rPr lang="en-US" smtClean="0"/>
              <a:pPr>
                <a:defRPr/>
              </a:pPr>
              <a:t>12</a:t>
            </a:fld>
            <a:endParaRPr lang="en-US"/>
          </a:p>
        </p:txBody>
      </p:sp>
      <p:sp>
        <p:nvSpPr>
          <p:cNvPr id="57" name="TextBox 50"/>
          <p:cNvSpPr txBox="1">
            <a:spLocks noChangeArrowheads="1"/>
          </p:cNvSpPr>
          <p:nvPr/>
        </p:nvSpPr>
        <p:spPr bwMode="auto">
          <a:xfrm>
            <a:off x="0"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Tree>
    <p:extLst>
      <p:ext uri="{BB962C8B-B14F-4D97-AF65-F5344CB8AC3E}">
        <p14:creationId xmlns:p14="http://schemas.microsoft.com/office/powerpoint/2010/main" val="27848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heel(1)">
                                      <p:cBhvr>
                                        <p:cTn id="10" dur="2000"/>
                                        <p:tgtEl>
                                          <p:spTgt spid="4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heel(1)">
                                      <p:cBhvr>
                                        <p:cTn id="13" dur="2000"/>
                                        <p:tgtEl>
                                          <p:spTgt spid="4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heel(1)">
                                      <p:cBhvr>
                                        <p:cTn id="16" dur="2000"/>
                                        <p:tgtEl>
                                          <p:spTgt spid="4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heel(1)">
                                      <p:cBhvr>
                                        <p:cTn id="19" dur="2000"/>
                                        <p:tgtEl>
                                          <p:spTgt spid="4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heel(1)">
                                      <p:cBhvr>
                                        <p:cTn id="22" dur="2000"/>
                                        <p:tgtEl>
                                          <p:spTgt spid="4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1)">
                                      <p:cBhvr>
                                        <p:cTn id="25" dur="2000"/>
                                        <p:tgtEl>
                                          <p:spTgt spid="47"/>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heel(2)">
                                      <p:cBhvr>
                                        <p:cTn id="32" dur="2000"/>
                                        <p:tgtEl>
                                          <p:spTgt spid="49"/>
                                        </p:tgtEl>
                                      </p:cBhvr>
                                    </p:animEffect>
                                  </p:childTnLst>
                                </p:cTn>
                              </p:par>
                              <p:par>
                                <p:cTn id="33" presetID="21" presetClass="entr" presetSubtype="2"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heel(2)">
                                      <p:cBhvr>
                                        <p:cTn id="35" dur="2000"/>
                                        <p:tgtEl>
                                          <p:spTgt spid="50"/>
                                        </p:tgtEl>
                                      </p:cBhvr>
                                    </p:animEffect>
                                  </p:childTnLst>
                                </p:cTn>
                              </p:par>
                              <p:par>
                                <p:cTn id="36" presetID="21" presetClass="entr" presetSubtype="2"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heel(2)">
                                      <p:cBhvr>
                                        <p:cTn id="38" dur="2000"/>
                                        <p:tgtEl>
                                          <p:spTgt spid="51"/>
                                        </p:tgtEl>
                                      </p:cBhvr>
                                    </p:animEffect>
                                  </p:childTnLst>
                                </p:cTn>
                              </p:par>
                              <p:par>
                                <p:cTn id="39" presetID="21" presetClass="entr" presetSubtype="2"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heel(2)">
                                      <p:cBhvr>
                                        <p:cTn id="41" dur="2000"/>
                                        <p:tgtEl>
                                          <p:spTgt spid="52"/>
                                        </p:tgtEl>
                                      </p:cBhvr>
                                    </p:animEffect>
                                  </p:childTnLst>
                                </p:cTn>
                              </p:par>
                              <p:par>
                                <p:cTn id="42" presetID="21"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heel(2)">
                                      <p:cBhvr>
                                        <p:cTn id="44" dur="2000"/>
                                        <p:tgtEl>
                                          <p:spTgt spid="53"/>
                                        </p:tgtEl>
                                      </p:cBhvr>
                                    </p:animEffect>
                                  </p:childTnLst>
                                </p:cTn>
                              </p:par>
                              <p:par>
                                <p:cTn id="45" presetID="21" presetClass="entr" presetSubtype="2"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heel(2)">
                                      <p:cBhvr>
                                        <p:cTn id="47" dur="2000"/>
                                        <p:tgtEl>
                                          <p:spTgt spid="54"/>
                                        </p:tgtEl>
                                      </p:cBhvr>
                                    </p:animEffect>
                                  </p:childTnLst>
                                </p:cTn>
                              </p:par>
                              <p:par>
                                <p:cTn id="48" presetID="21" presetClass="entr" presetSubtype="2"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heel(2)">
                                      <p:cBhvr>
                                        <p:cTn id="50" dur="2000"/>
                                        <p:tgtEl>
                                          <p:spTgt spid="5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Snapper Case Study</a:t>
            </a:r>
            <a:endParaRPr lang="en-US" dirty="0"/>
          </a:p>
        </p:txBody>
      </p:sp>
      <p:sp>
        <p:nvSpPr>
          <p:cNvPr id="3" name="Content Placeholder 2"/>
          <p:cNvSpPr>
            <a:spLocks noGrp="1"/>
          </p:cNvSpPr>
          <p:nvPr>
            <p:ph idx="1"/>
          </p:nvPr>
        </p:nvSpPr>
        <p:spPr/>
        <p:txBody>
          <a:bodyPr/>
          <a:lstStyle/>
          <a:p>
            <a:r>
              <a:rPr lang="en-US" dirty="0" smtClean="0"/>
              <a:t>Briefly explain this case study.</a:t>
            </a:r>
          </a:p>
          <a:p>
            <a:endParaRPr lang="en-US" dirty="0"/>
          </a:p>
          <a:p>
            <a:r>
              <a:rPr lang="en-US" dirty="0" smtClean="0"/>
              <a:t>What point was the author trying to make with it?</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13</a:t>
            </a:fld>
            <a:endParaRPr lang="en-US"/>
          </a:p>
        </p:txBody>
      </p:sp>
    </p:spTree>
    <p:extLst>
      <p:ext uri="{BB962C8B-B14F-4D97-AF65-F5344CB8AC3E}">
        <p14:creationId xmlns:p14="http://schemas.microsoft.com/office/powerpoint/2010/main" val="3685868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14</a:t>
            </a:fld>
            <a:endParaRPr lang="en-US"/>
          </a:p>
        </p:txBody>
      </p:sp>
      <p:pic>
        <p:nvPicPr>
          <p:cNvPr id="6" name="Picture 5"/>
          <p:cNvPicPr>
            <a:picLocks noChangeAspect="1"/>
          </p:cNvPicPr>
          <p:nvPr/>
        </p:nvPicPr>
        <p:blipFill>
          <a:blip r:embed="rId3"/>
          <a:stretch>
            <a:fillRect/>
          </a:stretch>
        </p:blipFill>
        <p:spPr>
          <a:xfrm>
            <a:off x="1201714" y="990600"/>
            <a:ext cx="6738984" cy="5531634"/>
          </a:xfrm>
          <a:prstGeom prst="rect">
            <a:avLst/>
          </a:prstGeom>
        </p:spPr>
      </p:pic>
    </p:spTree>
    <p:extLst>
      <p:ext uri="{BB962C8B-B14F-4D97-AF65-F5344CB8AC3E}">
        <p14:creationId xmlns:p14="http://schemas.microsoft.com/office/powerpoint/2010/main" val="3673249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Management Cycle</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15</a:t>
            </a:fld>
            <a:endParaRPr lang="en-US"/>
          </a:p>
        </p:txBody>
      </p:sp>
      <p:pic>
        <p:nvPicPr>
          <p:cNvPr id="6" name="Picture 5" descr="Project_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468437"/>
            <a:ext cx="23876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90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1700" y="2862262"/>
            <a:ext cx="162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yc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300" y="3738562"/>
            <a:ext cx="28844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diagra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75" y="1322387"/>
            <a:ext cx="2309813"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yc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 y="1506537"/>
            <a:ext cx="255428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AMCycl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6700" y="3716337"/>
            <a:ext cx="25431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69088" y="4402137"/>
            <a:ext cx="236061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43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3000"/>
                            </p:stCondLst>
                            <p:childTnLst>
                              <p:par>
                                <p:cTn id="21" presetID="10" presetClass="entr" presetSubtype="0" fill="hold"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750"/>
                            </p:stCondLst>
                            <p:childTnLst>
                              <p:par>
                                <p:cTn id="25" presetID="10" presetClass="entr" presetSubtype="0" fill="hold" nodeType="afterEffect">
                                  <p:stCondLst>
                                    <p:cond delay="25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4500"/>
                            </p:stCondLst>
                            <p:childTnLst>
                              <p:par>
                                <p:cTn id="29" presetID="10" presetClass="entr" presetSubtype="0" fill="hold" nodeType="afterEffect">
                                  <p:stCondLst>
                                    <p:cond delay="25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Adaptive Management</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60340F-D3EA-4166-8740-E528640DE3A5}" type="slidenum">
              <a:rPr lang="en-US" altLang="en-US"/>
              <a:pPr eaLnBrk="1" hangingPunct="1"/>
              <a:t>2</a:t>
            </a:fld>
            <a:endParaRPr lang="en-US" altLang="en-US"/>
          </a:p>
        </p:txBody>
      </p:sp>
      <p:sp>
        <p:nvSpPr>
          <p:cNvPr id="34869" name="Rectangle 53"/>
          <p:cNvSpPr>
            <a:spLocks noChangeArrowheads="1"/>
          </p:cNvSpPr>
          <p:nvPr/>
        </p:nvSpPr>
        <p:spPr bwMode="auto">
          <a:xfrm>
            <a:off x="5127625" y="2940050"/>
            <a:ext cx="914400" cy="3810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68" name="Rectangle 52"/>
          <p:cNvSpPr>
            <a:spLocks noChangeArrowheads="1"/>
          </p:cNvSpPr>
          <p:nvPr/>
        </p:nvSpPr>
        <p:spPr bwMode="auto">
          <a:xfrm>
            <a:off x="1709738" y="3005138"/>
            <a:ext cx="1546225" cy="6858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 name="Group 2"/>
          <p:cNvGrpSpPr>
            <a:grpSpLocks/>
          </p:cNvGrpSpPr>
          <p:nvPr/>
        </p:nvGrpSpPr>
        <p:grpSpPr bwMode="auto">
          <a:xfrm>
            <a:off x="914400" y="1600200"/>
            <a:ext cx="4941888" cy="990600"/>
            <a:chOff x="576" y="1296"/>
            <a:chExt cx="3113" cy="624"/>
          </a:xfrm>
        </p:grpSpPr>
        <p:sp>
          <p:nvSpPr>
            <p:cNvPr id="17456" name="Text Box 3"/>
            <p:cNvSpPr txBox="1">
              <a:spLocks noChangeArrowheads="1"/>
            </p:cNvSpPr>
            <p:nvPr/>
          </p:nvSpPr>
          <p:spPr bwMode="auto">
            <a:xfrm>
              <a:off x="576" y="1326"/>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Growth</a:t>
              </a:r>
            </a:p>
          </p:txBody>
        </p:sp>
        <p:sp>
          <p:nvSpPr>
            <p:cNvPr id="17457" name="Text Box 4"/>
            <p:cNvSpPr txBox="1">
              <a:spLocks noChangeArrowheads="1"/>
            </p:cNvSpPr>
            <p:nvPr/>
          </p:nvSpPr>
          <p:spPr bwMode="auto">
            <a:xfrm>
              <a:off x="576" y="1632"/>
              <a:ext cx="10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Recruitment</a:t>
              </a:r>
            </a:p>
          </p:txBody>
        </p:sp>
        <p:sp>
          <p:nvSpPr>
            <p:cNvPr id="17458" name="Text Box 5"/>
            <p:cNvSpPr txBox="1">
              <a:spLocks noChangeArrowheads="1"/>
            </p:cNvSpPr>
            <p:nvPr/>
          </p:nvSpPr>
          <p:spPr bwMode="auto">
            <a:xfrm>
              <a:off x="1935" y="1355"/>
              <a:ext cx="783"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Stock or</a:t>
              </a:r>
            </a:p>
            <a:p>
              <a:pPr algn="ctr"/>
              <a:r>
                <a:rPr lang="en-US" altLang="en-US" sz="2400">
                  <a:latin typeface="Times New Roman" panose="02020603050405020304" pitchFamily="18" charset="0"/>
                </a:rPr>
                <a:t>Biomass</a:t>
              </a:r>
            </a:p>
          </p:txBody>
        </p:sp>
        <p:sp>
          <p:nvSpPr>
            <p:cNvPr id="17459" name="Text Box 6"/>
            <p:cNvSpPr txBox="1">
              <a:spLocks noChangeArrowheads="1"/>
            </p:cNvSpPr>
            <p:nvPr/>
          </p:nvSpPr>
          <p:spPr bwMode="auto">
            <a:xfrm>
              <a:off x="2976" y="1296"/>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Natural</a:t>
              </a:r>
            </a:p>
          </p:txBody>
        </p:sp>
        <p:sp>
          <p:nvSpPr>
            <p:cNvPr id="17460" name="Text Box 7"/>
            <p:cNvSpPr txBox="1">
              <a:spLocks noChangeArrowheads="1"/>
            </p:cNvSpPr>
            <p:nvPr/>
          </p:nvSpPr>
          <p:spPr bwMode="auto">
            <a:xfrm>
              <a:off x="2976" y="1632"/>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p:txBody>
        </p:sp>
        <p:sp>
          <p:nvSpPr>
            <p:cNvPr id="17461" name="Line 8"/>
            <p:cNvSpPr>
              <a:spLocks noChangeShapeType="1"/>
            </p:cNvSpPr>
            <p:nvPr/>
          </p:nvSpPr>
          <p:spPr bwMode="auto">
            <a:xfrm>
              <a:off x="1266" y="147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2" name="Line 9"/>
            <p:cNvSpPr>
              <a:spLocks noChangeShapeType="1"/>
            </p:cNvSpPr>
            <p:nvPr/>
          </p:nvSpPr>
          <p:spPr bwMode="auto">
            <a:xfrm>
              <a:off x="1584" y="1785"/>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3" name="Line 10"/>
            <p:cNvSpPr>
              <a:spLocks noChangeShapeType="1"/>
            </p:cNvSpPr>
            <p:nvPr/>
          </p:nvSpPr>
          <p:spPr bwMode="auto">
            <a:xfrm>
              <a:off x="2736" y="14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4" name="Line 11"/>
            <p:cNvSpPr>
              <a:spLocks noChangeShapeType="1"/>
            </p:cNvSpPr>
            <p:nvPr/>
          </p:nvSpPr>
          <p:spPr bwMode="auto">
            <a:xfrm>
              <a:off x="2736" y="17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2"/>
          <p:cNvGrpSpPr>
            <a:grpSpLocks/>
          </p:cNvGrpSpPr>
          <p:nvPr/>
        </p:nvGrpSpPr>
        <p:grpSpPr bwMode="auto">
          <a:xfrm>
            <a:off x="4038600" y="4800600"/>
            <a:ext cx="1624013" cy="1127125"/>
            <a:chOff x="2544" y="3312"/>
            <a:chExt cx="1023" cy="710"/>
          </a:xfrm>
        </p:grpSpPr>
        <p:sp>
          <p:nvSpPr>
            <p:cNvPr id="17454" name="Text Box 13"/>
            <p:cNvSpPr txBox="1">
              <a:spLocks noChangeArrowheads="1"/>
            </p:cNvSpPr>
            <p:nvPr/>
          </p:nvSpPr>
          <p:spPr bwMode="auto">
            <a:xfrm>
              <a:off x="2544" y="3504"/>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Risk</a:t>
              </a:r>
            </a:p>
            <a:p>
              <a:r>
                <a:rPr lang="en-US" altLang="en-US" sz="2400">
                  <a:latin typeface="Times New Roman" panose="02020603050405020304" pitchFamily="18" charset="0"/>
                </a:rPr>
                <a:t>Assessment</a:t>
              </a:r>
            </a:p>
          </p:txBody>
        </p:sp>
        <p:sp>
          <p:nvSpPr>
            <p:cNvPr id="17455" name="Line 14"/>
            <p:cNvSpPr>
              <a:spLocks noChangeShapeType="1"/>
            </p:cNvSpPr>
            <p:nvPr/>
          </p:nvSpPr>
          <p:spPr bwMode="auto">
            <a:xfrm>
              <a:off x="2736" y="3312"/>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5"/>
          <p:cNvGrpSpPr>
            <a:grpSpLocks/>
          </p:cNvGrpSpPr>
          <p:nvPr/>
        </p:nvGrpSpPr>
        <p:grpSpPr bwMode="auto">
          <a:xfrm>
            <a:off x="1739900" y="4648203"/>
            <a:ext cx="1990726" cy="1673226"/>
            <a:chOff x="1096" y="3216"/>
            <a:chExt cx="1254" cy="1054"/>
          </a:xfrm>
        </p:grpSpPr>
        <p:sp>
          <p:nvSpPr>
            <p:cNvPr id="17452" name="Text Box 16"/>
            <p:cNvSpPr txBox="1">
              <a:spLocks noChangeArrowheads="1"/>
            </p:cNvSpPr>
            <p:nvPr/>
          </p:nvSpPr>
          <p:spPr bwMode="auto">
            <a:xfrm>
              <a:off x="1096" y="3514"/>
              <a:ext cx="125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Times New Roman" panose="02020603050405020304" pitchFamily="18" charset="0"/>
                </a:rPr>
                <a:t>Economics</a:t>
              </a:r>
            </a:p>
            <a:p>
              <a:r>
                <a:rPr lang="en-US" altLang="en-US" sz="2400" dirty="0" smtClean="0">
                  <a:latin typeface="Times New Roman" panose="02020603050405020304" pitchFamily="18" charset="0"/>
                </a:rPr>
                <a:t>Sociocultural</a:t>
              </a:r>
            </a:p>
            <a:p>
              <a:r>
                <a:rPr lang="en-US" altLang="en-US" sz="2400" dirty="0" smtClean="0">
                  <a:latin typeface="Times New Roman" panose="02020603050405020304" pitchFamily="18" charset="0"/>
                </a:rPr>
                <a:t>Political/Legal</a:t>
              </a:r>
              <a:endParaRPr lang="en-US" altLang="en-US" sz="2400" dirty="0">
                <a:latin typeface="Times New Roman" panose="02020603050405020304" pitchFamily="18" charset="0"/>
              </a:endParaRPr>
            </a:p>
          </p:txBody>
        </p:sp>
        <p:sp>
          <p:nvSpPr>
            <p:cNvPr id="17453" name="Line 17"/>
            <p:cNvSpPr>
              <a:spLocks noChangeShapeType="1"/>
            </p:cNvSpPr>
            <p:nvPr/>
          </p:nvSpPr>
          <p:spPr bwMode="auto">
            <a:xfrm flipV="1">
              <a:off x="1488" y="3216"/>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8"/>
          <p:cNvGrpSpPr>
            <a:grpSpLocks/>
          </p:cNvGrpSpPr>
          <p:nvPr/>
        </p:nvGrpSpPr>
        <p:grpSpPr bwMode="auto">
          <a:xfrm>
            <a:off x="669925" y="3962400"/>
            <a:ext cx="4587875" cy="822325"/>
            <a:chOff x="422" y="2784"/>
            <a:chExt cx="2890" cy="518"/>
          </a:xfrm>
        </p:grpSpPr>
        <p:sp>
          <p:nvSpPr>
            <p:cNvPr id="17449" name="Text Box 19"/>
            <p:cNvSpPr txBox="1">
              <a:spLocks noChangeArrowheads="1"/>
            </p:cNvSpPr>
            <p:nvPr/>
          </p:nvSpPr>
          <p:spPr bwMode="auto">
            <a:xfrm>
              <a:off x="422"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Management</a:t>
              </a:r>
            </a:p>
            <a:p>
              <a:r>
                <a:rPr lang="en-US" altLang="en-US" sz="2400">
                  <a:latin typeface="Times New Roman" panose="02020603050405020304" pitchFamily="18" charset="0"/>
                </a:rPr>
                <a:t>Objectives</a:t>
              </a:r>
            </a:p>
          </p:txBody>
        </p:sp>
        <p:sp>
          <p:nvSpPr>
            <p:cNvPr id="17450" name="Text Box 20"/>
            <p:cNvSpPr txBox="1">
              <a:spLocks noChangeArrowheads="1"/>
            </p:cNvSpPr>
            <p:nvPr/>
          </p:nvSpPr>
          <p:spPr bwMode="auto">
            <a:xfrm>
              <a:off x="2195"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Management</a:t>
              </a:r>
            </a:p>
            <a:p>
              <a:pPr algn="ctr"/>
              <a:r>
                <a:rPr lang="en-US" altLang="en-US" sz="2400">
                  <a:latin typeface="Times New Roman" panose="02020603050405020304" pitchFamily="18" charset="0"/>
                </a:rPr>
                <a:t>Actions</a:t>
              </a:r>
            </a:p>
          </p:txBody>
        </p:sp>
        <p:sp>
          <p:nvSpPr>
            <p:cNvPr id="17451" name="Line 21"/>
            <p:cNvSpPr>
              <a:spLocks noChangeShapeType="1"/>
            </p:cNvSpPr>
            <p:nvPr/>
          </p:nvSpPr>
          <p:spPr bwMode="auto">
            <a:xfrm>
              <a:off x="1488" y="30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22"/>
          <p:cNvGrpSpPr>
            <a:grpSpLocks/>
          </p:cNvGrpSpPr>
          <p:nvPr/>
        </p:nvGrpSpPr>
        <p:grpSpPr bwMode="auto">
          <a:xfrm>
            <a:off x="1676400" y="2590800"/>
            <a:ext cx="1981200" cy="1600200"/>
            <a:chOff x="1056" y="1920"/>
            <a:chExt cx="1248" cy="1008"/>
          </a:xfrm>
        </p:grpSpPr>
        <p:sp>
          <p:nvSpPr>
            <p:cNvPr id="17446" name="Text Box 23"/>
            <p:cNvSpPr txBox="1">
              <a:spLocks noChangeArrowheads="1"/>
            </p:cNvSpPr>
            <p:nvPr/>
          </p:nvSpPr>
          <p:spPr bwMode="auto">
            <a:xfrm>
              <a:off x="1056" y="2122"/>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Stock</a:t>
              </a:r>
            </a:p>
            <a:p>
              <a:r>
                <a:rPr lang="en-US" altLang="en-US" sz="2400">
                  <a:latin typeface="Times New Roman" panose="02020603050405020304" pitchFamily="18" charset="0"/>
                </a:rPr>
                <a:t>Assessment</a:t>
              </a:r>
            </a:p>
          </p:txBody>
        </p:sp>
        <p:sp>
          <p:nvSpPr>
            <p:cNvPr id="17447" name="Line 24"/>
            <p:cNvSpPr>
              <a:spLocks noChangeShapeType="1"/>
            </p:cNvSpPr>
            <p:nvPr/>
          </p:nvSpPr>
          <p:spPr bwMode="auto">
            <a:xfrm flipH="1">
              <a:off x="1632" y="1920"/>
              <a:ext cx="67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8" name="Line 25"/>
            <p:cNvSpPr>
              <a:spLocks noChangeShapeType="1"/>
            </p:cNvSpPr>
            <p:nvPr/>
          </p:nvSpPr>
          <p:spPr bwMode="auto">
            <a:xfrm>
              <a:off x="1584" y="2592"/>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26"/>
          <p:cNvGrpSpPr>
            <a:grpSpLocks/>
          </p:cNvGrpSpPr>
          <p:nvPr/>
        </p:nvGrpSpPr>
        <p:grpSpPr bwMode="auto">
          <a:xfrm>
            <a:off x="5029200" y="3962400"/>
            <a:ext cx="3162300" cy="822325"/>
            <a:chOff x="3168" y="2784"/>
            <a:chExt cx="1992" cy="518"/>
          </a:xfrm>
        </p:grpSpPr>
        <p:sp>
          <p:nvSpPr>
            <p:cNvPr id="17444" name="Text Box 27"/>
            <p:cNvSpPr txBox="1">
              <a:spLocks noChangeArrowheads="1"/>
            </p:cNvSpPr>
            <p:nvPr/>
          </p:nvSpPr>
          <p:spPr bwMode="auto">
            <a:xfrm>
              <a:off x="4128" y="2784"/>
              <a:ext cx="10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a:p>
              <a:r>
                <a:rPr lang="en-US" altLang="en-US" sz="2400">
                  <a:latin typeface="Times New Roman" panose="02020603050405020304" pitchFamily="18" charset="0"/>
                </a:rPr>
                <a:t>Regulations</a:t>
              </a:r>
            </a:p>
          </p:txBody>
        </p:sp>
        <p:sp>
          <p:nvSpPr>
            <p:cNvPr id="17445" name="Line 28"/>
            <p:cNvSpPr>
              <a:spLocks noChangeShapeType="1"/>
            </p:cNvSpPr>
            <p:nvPr/>
          </p:nvSpPr>
          <p:spPr bwMode="auto">
            <a:xfrm>
              <a:off x="3168" y="3072"/>
              <a:ext cx="9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 name="Group 29"/>
          <p:cNvGrpSpPr>
            <a:grpSpLocks/>
          </p:cNvGrpSpPr>
          <p:nvPr/>
        </p:nvGrpSpPr>
        <p:grpSpPr bwMode="auto">
          <a:xfrm>
            <a:off x="5791200" y="1905000"/>
            <a:ext cx="1373188" cy="457200"/>
            <a:chOff x="3648" y="1488"/>
            <a:chExt cx="865" cy="288"/>
          </a:xfrm>
        </p:grpSpPr>
        <p:sp>
          <p:nvSpPr>
            <p:cNvPr id="17442" name="Text Box 30"/>
            <p:cNvSpPr txBox="1">
              <a:spLocks noChangeArrowheads="1"/>
            </p:cNvSpPr>
            <p:nvPr/>
          </p:nvSpPr>
          <p:spPr bwMode="auto">
            <a:xfrm>
              <a:off x="3939" y="1488"/>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Effort</a:t>
              </a:r>
            </a:p>
          </p:txBody>
        </p:sp>
        <p:sp>
          <p:nvSpPr>
            <p:cNvPr id="17443" name="Line 31"/>
            <p:cNvSpPr>
              <a:spLocks noChangeShapeType="1"/>
            </p:cNvSpPr>
            <p:nvPr/>
          </p:nvSpPr>
          <p:spPr bwMode="auto">
            <a:xfrm flipH="1">
              <a:off x="3648" y="1632"/>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32"/>
          <p:cNvGrpSpPr>
            <a:grpSpLocks/>
          </p:cNvGrpSpPr>
          <p:nvPr/>
        </p:nvGrpSpPr>
        <p:grpSpPr bwMode="auto">
          <a:xfrm>
            <a:off x="7162800" y="1447800"/>
            <a:ext cx="1566863" cy="822325"/>
            <a:chOff x="4512" y="1200"/>
            <a:chExt cx="987" cy="518"/>
          </a:xfrm>
        </p:grpSpPr>
        <p:sp>
          <p:nvSpPr>
            <p:cNvPr id="17440" name="Text Box 33"/>
            <p:cNvSpPr txBox="1">
              <a:spLocks noChangeArrowheads="1"/>
            </p:cNvSpPr>
            <p:nvPr/>
          </p:nvSpPr>
          <p:spPr bwMode="auto">
            <a:xfrm>
              <a:off x="4722" y="1200"/>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Input</a:t>
              </a:r>
            </a:p>
            <a:p>
              <a:r>
                <a:rPr lang="en-US" altLang="en-US" sz="2400">
                  <a:latin typeface="Times New Roman" panose="02020603050405020304" pitchFamily="18" charset="0"/>
                </a:rPr>
                <a:t>Controls</a:t>
              </a:r>
            </a:p>
          </p:txBody>
        </p:sp>
        <p:sp>
          <p:nvSpPr>
            <p:cNvPr id="17441" name="Line 34"/>
            <p:cNvSpPr>
              <a:spLocks noChangeShapeType="1"/>
            </p:cNvSpPr>
            <p:nvPr/>
          </p:nvSpPr>
          <p:spPr bwMode="auto">
            <a:xfrm flipH="1">
              <a:off x="4512" y="1440"/>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35"/>
          <p:cNvGrpSpPr>
            <a:grpSpLocks/>
          </p:cNvGrpSpPr>
          <p:nvPr/>
        </p:nvGrpSpPr>
        <p:grpSpPr bwMode="auto">
          <a:xfrm>
            <a:off x="7162800" y="2530475"/>
            <a:ext cx="1566863" cy="1508125"/>
            <a:chOff x="4512" y="1882"/>
            <a:chExt cx="987" cy="950"/>
          </a:xfrm>
        </p:grpSpPr>
        <p:sp>
          <p:nvSpPr>
            <p:cNvPr id="17437" name="Text Box 36"/>
            <p:cNvSpPr txBox="1">
              <a:spLocks noChangeArrowheads="1"/>
            </p:cNvSpPr>
            <p:nvPr/>
          </p:nvSpPr>
          <p:spPr bwMode="auto">
            <a:xfrm>
              <a:off x="4722" y="1882"/>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Output</a:t>
              </a:r>
            </a:p>
            <a:p>
              <a:r>
                <a:rPr lang="en-US" altLang="en-US" sz="2400">
                  <a:latin typeface="Times New Roman" panose="02020603050405020304" pitchFamily="18" charset="0"/>
                </a:rPr>
                <a:t>Controls</a:t>
              </a:r>
            </a:p>
          </p:txBody>
        </p:sp>
        <p:sp>
          <p:nvSpPr>
            <p:cNvPr id="17438" name="Line 37"/>
            <p:cNvSpPr>
              <a:spLocks noChangeShapeType="1"/>
            </p:cNvSpPr>
            <p:nvPr/>
          </p:nvSpPr>
          <p:spPr bwMode="auto">
            <a:xfrm flipH="1" flipV="1">
              <a:off x="4512" y="196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9" name="Line 38"/>
            <p:cNvSpPr>
              <a:spLocks noChangeShapeType="1"/>
            </p:cNvSpPr>
            <p:nvPr/>
          </p:nvSpPr>
          <p:spPr bwMode="auto">
            <a:xfrm flipV="1">
              <a:off x="4800" y="2352"/>
              <a:ext cx="28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 name="Group 39"/>
          <p:cNvGrpSpPr>
            <a:grpSpLocks/>
          </p:cNvGrpSpPr>
          <p:nvPr/>
        </p:nvGrpSpPr>
        <p:grpSpPr bwMode="auto">
          <a:xfrm>
            <a:off x="5791200" y="2362200"/>
            <a:ext cx="1350963" cy="457200"/>
            <a:chOff x="3648" y="1776"/>
            <a:chExt cx="851" cy="288"/>
          </a:xfrm>
        </p:grpSpPr>
        <p:sp>
          <p:nvSpPr>
            <p:cNvPr id="17435" name="Text Box 40"/>
            <p:cNvSpPr txBox="1">
              <a:spLocks noChangeArrowheads="1"/>
            </p:cNvSpPr>
            <p:nvPr/>
          </p:nvSpPr>
          <p:spPr bwMode="auto">
            <a:xfrm>
              <a:off x="3936" y="1776"/>
              <a:ext cx="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Catch</a:t>
              </a:r>
            </a:p>
          </p:txBody>
        </p:sp>
        <p:sp>
          <p:nvSpPr>
            <p:cNvPr id="17436" name="Line 41"/>
            <p:cNvSpPr>
              <a:spLocks noChangeShapeType="1"/>
            </p:cNvSpPr>
            <p:nvPr/>
          </p:nvSpPr>
          <p:spPr bwMode="auto">
            <a:xfrm flipH="1" flipV="1">
              <a:off x="3648" y="1824"/>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42"/>
          <p:cNvGrpSpPr>
            <a:grpSpLocks/>
          </p:cNvGrpSpPr>
          <p:nvPr/>
        </p:nvGrpSpPr>
        <p:grpSpPr bwMode="auto">
          <a:xfrm>
            <a:off x="5105400" y="2743200"/>
            <a:ext cx="1219200" cy="609600"/>
            <a:chOff x="3216" y="2016"/>
            <a:chExt cx="768" cy="384"/>
          </a:xfrm>
        </p:grpSpPr>
        <p:sp>
          <p:nvSpPr>
            <p:cNvPr id="17433" name="Line 43"/>
            <p:cNvSpPr>
              <a:spLocks noChangeShapeType="1"/>
            </p:cNvSpPr>
            <p:nvPr/>
          </p:nvSpPr>
          <p:spPr bwMode="auto">
            <a:xfrm flipH="1">
              <a:off x="3696" y="201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4" name="Text Box 44"/>
            <p:cNvSpPr txBox="1">
              <a:spLocks noChangeArrowheads="1"/>
            </p:cNvSpPr>
            <p:nvPr/>
          </p:nvSpPr>
          <p:spPr bwMode="auto">
            <a:xfrm>
              <a:off x="3216" y="2112"/>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CPUE</a:t>
              </a:r>
            </a:p>
          </p:txBody>
        </p:sp>
      </p:grpSp>
      <p:sp>
        <p:nvSpPr>
          <p:cNvPr id="34861" name="Line 45"/>
          <p:cNvSpPr>
            <a:spLocks noChangeShapeType="1"/>
          </p:cNvSpPr>
          <p:nvPr/>
        </p:nvSpPr>
        <p:spPr bwMode="auto">
          <a:xfrm flipH="1">
            <a:off x="2971800" y="3124200"/>
            <a:ext cx="2133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3" name="Group 46"/>
          <p:cNvGrpSpPr>
            <a:grpSpLocks/>
          </p:cNvGrpSpPr>
          <p:nvPr/>
        </p:nvGrpSpPr>
        <p:grpSpPr bwMode="auto">
          <a:xfrm>
            <a:off x="3838575" y="3276600"/>
            <a:ext cx="1724025" cy="838200"/>
            <a:chOff x="2418" y="2352"/>
            <a:chExt cx="1086" cy="528"/>
          </a:xfrm>
        </p:grpSpPr>
        <p:sp>
          <p:nvSpPr>
            <p:cNvPr id="17430" name="Text Box 47"/>
            <p:cNvSpPr txBox="1">
              <a:spLocks noChangeArrowheads="1"/>
            </p:cNvSpPr>
            <p:nvPr/>
          </p:nvSpPr>
          <p:spPr bwMode="auto">
            <a:xfrm>
              <a:off x="2418" y="2400"/>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Monitoring</a:t>
              </a:r>
            </a:p>
          </p:txBody>
        </p:sp>
        <p:sp>
          <p:nvSpPr>
            <p:cNvPr id="17431" name="Line 48"/>
            <p:cNvSpPr>
              <a:spLocks noChangeShapeType="1"/>
            </p:cNvSpPr>
            <p:nvPr/>
          </p:nvSpPr>
          <p:spPr bwMode="auto">
            <a:xfrm flipH="1">
              <a:off x="3360" y="235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2" name="Line 49"/>
            <p:cNvSpPr>
              <a:spLocks noChangeShapeType="1"/>
            </p:cNvSpPr>
            <p:nvPr/>
          </p:nvSpPr>
          <p:spPr bwMode="auto">
            <a:xfrm flipH="1">
              <a:off x="2736" y="2640"/>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27" name="Rectangle 50"/>
          <p:cNvSpPr>
            <a:spLocks noGrp="1" noChangeArrowheads="1"/>
          </p:cNvSpPr>
          <p:nvPr>
            <p:ph type="title"/>
          </p:nvPr>
        </p:nvSpPr>
        <p:spPr>
          <a:noFill/>
        </p:spPr>
        <p:txBody>
          <a:bodyPr/>
          <a:lstStyle/>
          <a:p>
            <a:pPr eaLnBrk="1" hangingPunct="1"/>
            <a:r>
              <a:rPr lang="en-US" altLang="en-US" smtClean="0"/>
              <a:t>Conceptual Model</a:t>
            </a:r>
          </a:p>
        </p:txBody>
      </p:sp>
      <p:sp>
        <p:nvSpPr>
          <p:cNvPr id="17428" name="Text Box 51"/>
          <p:cNvSpPr txBox="1">
            <a:spLocks noChangeArrowheads="1"/>
          </p:cNvSpPr>
          <p:nvPr/>
        </p:nvSpPr>
        <p:spPr bwMode="auto">
          <a:xfrm>
            <a:off x="0" y="6583363"/>
            <a:ext cx="3043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From Dr. Mike Hansen, UW-Stevens Point</a:t>
            </a:r>
          </a:p>
        </p:txBody>
      </p:sp>
      <p:sp>
        <p:nvSpPr>
          <p:cNvPr id="34870" name="Text Box 54"/>
          <p:cNvSpPr txBox="1">
            <a:spLocks noChangeArrowheads="1"/>
          </p:cNvSpPr>
          <p:nvPr/>
        </p:nvSpPr>
        <p:spPr bwMode="auto">
          <a:xfrm>
            <a:off x="6443663" y="5181600"/>
            <a:ext cx="20907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Two Sources of “Data”</a:t>
            </a:r>
          </a:p>
        </p:txBody>
      </p:sp>
    </p:spTree>
    <p:extLst>
      <p:ext uri="{BB962C8B-B14F-4D97-AF65-F5344CB8AC3E}">
        <p14:creationId xmlns:p14="http://schemas.microsoft.com/office/powerpoint/2010/main" val="1170237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right)">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right)">
                                      <p:cBhvr>
                                        <p:cTn id="60" dur="5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34861"/>
                                        </p:tgtEl>
                                        <p:attrNameLst>
                                          <p:attrName>style.visibility</p:attrName>
                                        </p:attrNameLst>
                                      </p:cBhvr>
                                      <p:to>
                                        <p:strVal val="visible"/>
                                      </p:to>
                                    </p:set>
                                    <p:animEffect transition="in" filter="wipe(right)">
                                      <p:cBhvr>
                                        <p:cTn id="65" dur="500"/>
                                        <p:tgtEl>
                                          <p:spTgt spid="3486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87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8" presetClass="entr" presetSubtype="32" fill="hold" grpId="0" nodeType="clickEffect">
                                  <p:stCondLst>
                                    <p:cond delay="0"/>
                                  </p:stCondLst>
                                  <p:childTnLst>
                                    <p:set>
                                      <p:cBhvr>
                                        <p:cTn id="73" dur="1" fill="hold">
                                          <p:stCondLst>
                                            <p:cond delay="0"/>
                                          </p:stCondLst>
                                        </p:cTn>
                                        <p:tgtEl>
                                          <p:spTgt spid="34868"/>
                                        </p:tgtEl>
                                        <p:attrNameLst>
                                          <p:attrName>style.visibility</p:attrName>
                                        </p:attrNameLst>
                                      </p:cBhvr>
                                      <p:to>
                                        <p:strVal val="visible"/>
                                      </p:to>
                                    </p:set>
                                    <p:animEffect transition="in" filter="diamond(out)">
                                      <p:cBhvr>
                                        <p:cTn id="74" dur="2000"/>
                                        <p:tgtEl>
                                          <p:spTgt spid="34868"/>
                                        </p:tgtEl>
                                      </p:cBhvr>
                                    </p:animEffect>
                                  </p:childTnLst>
                                </p:cTn>
                              </p:par>
                              <p:par>
                                <p:cTn id="75" presetID="8" presetClass="entr" presetSubtype="32" fill="hold" grpId="0" nodeType="withEffect">
                                  <p:stCondLst>
                                    <p:cond delay="0"/>
                                  </p:stCondLst>
                                  <p:childTnLst>
                                    <p:set>
                                      <p:cBhvr>
                                        <p:cTn id="76" dur="1" fill="hold">
                                          <p:stCondLst>
                                            <p:cond delay="0"/>
                                          </p:stCondLst>
                                        </p:cTn>
                                        <p:tgtEl>
                                          <p:spTgt spid="34869"/>
                                        </p:tgtEl>
                                        <p:attrNameLst>
                                          <p:attrName>style.visibility</p:attrName>
                                        </p:attrNameLst>
                                      </p:cBhvr>
                                      <p:to>
                                        <p:strVal val="visible"/>
                                      </p:to>
                                    </p:set>
                                    <p:animEffect transition="in" filter="diamond(out)">
                                      <p:cBhvr>
                                        <p:cTn id="77" dur="2000"/>
                                        <p:tgtEl>
                                          <p:spTgt spid="3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9" grpId="0" animBg="1"/>
      <p:bldP spid="34868" grpId="0" animBg="1"/>
      <p:bldP spid="34861" grpId="0" animBg="1"/>
      <p:bldP spid="348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Adaptive Management</a:t>
            </a: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2628D7-9579-466A-AA6C-AD55FFC2FE97}" type="slidenum">
              <a:rPr lang="en-US" smtClean="0"/>
              <a:pPr eaLnBrk="1" hangingPunct="1"/>
              <a:t>3</a:t>
            </a:fld>
            <a:endParaRPr lang="en-US" smtClean="0"/>
          </a:p>
        </p:txBody>
      </p:sp>
      <p:sp>
        <p:nvSpPr>
          <p:cNvPr id="19460" name="Rectangle 2"/>
          <p:cNvSpPr>
            <a:spLocks noGrp="1" noChangeArrowheads="1"/>
          </p:cNvSpPr>
          <p:nvPr>
            <p:ph type="title"/>
          </p:nvPr>
        </p:nvSpPr>
        <p:spPr/>
        <p:txBody>
          <a:bodyPr/>
          <a:lstStyle/>
          <a:p>
            <a:pPr eaLnBrk="1" hangingPunct="1"/>
            <a:r>
              <a:rPr lang="en-US" sz="4000" smtClean="0"/>
              <a:t>Fisheries Management: Art &amp; Science</a:t>
            </a:r>
          </a:p>
        </p:txBody>
      </p:sp>
      <p:sp>
        <p:nvSpPr>
          <p:cNvPr id="36867" name="Rectangle 3"/>
          <p:cNvSpPr>
            <a:spLocks noGrp="1" noChangeArrowheads="1"/>
          </p:cNvSpPr>
          <p:nvPr>
            <p:ph type="body" idx="1"/>
          </p:nvPr>
        </p:nvSpPr>
        <p:spPr>
          <a:xfrm>
            <a:off x="152400" y="1066800"/>
            <a:ext cx="8839200" cy="5486400"/>
          </a:xfrm>
        </p:spPr>
        <p:txBody>
          <a:bodyPr/>
          <a:lstStyle/>
          <a:p>
            <a:pPr eaLnBrk="1" hangingPunct="1"/>
            <a:r>
              <a:rPr lang="en-US" sz="2800" b="1" dirty="0" smtClean="0"/>
              <a:t>Science</a:t>
            </a:r>
          </a:p>
          <a:p>
            <a:pPr lvl="1" eaLnBrk="1" hangingPunct="1"/>
            <a:r>
              <a:rPr lang="en-US" sz="2400" dirty="0" smtClean="0"/>
              <a:t>Estimate parameters of the stock to be managed.</a:t>
            </a:r>
          </a:p>
          <a:p>
            <a:pPr lvl="1" eaLnBrk="1" hangingPunct="1"/>
            <a:r>
              <a:rPr lang="en-US" sz="2400" dirty="0" smtClean="0"/>
              <a:t>Statistics and model based.</a:t>
            </a:r>
          </a:p>
          <a:p>
            <a:pPr lvl="1" eaLnBrk="1" hangingPunct="1"/>
            <a:r>
              <a:rPr lang="en-US" sz="2400" dirty="0" smtClean="0"/>
              <a:t>Generally “well-known.”</a:t>
            </a:r>
          </a:p>
          <a:p>
            <a:pPr lvl="1" eaLnBrk="1" hangingPunct="1">
              <a:buFontTx/>
              <a:buNone/>
            </a:pPr>
            <a:endParaRPr lang="en-US" sz="1200" dirty="0" smtClean="0"/>
          </a:p>
          <a:p>
            <a:pPr eaLnBrk="1" hangingPunct="1"/>
            <a:r>
              <a:rPr lang="en-US" sz="2800" b="1" dirty="0" smtClean="0"/>
              <a:t>Art</a:t>
            </a:r>
          </a:p>
          <a:p>
            <a:pPr lvl="1" eaLnBrk="1" hangingPunct="1"/>
            <a:r>
              <a:rPr lang="en-US" sz="2400" dirty="0" smtClean="0"/>
              <a:t>Forming management decision from science information and knowledge of stakeholders, society, etc.</a:t>
            </a:r>
          </a:p>
          <a:p>
            <a:pPr lvl="1" eaLnBrk="1" hangingPunct="1"/>
            <a:r>
              <a:rPr lang="en-US" sz="2400" dirty="0" smtClean="0"/>
              <a:t>Incorporates a wide array of information.</a:t>
            </a:r>
          </a:p>
          <a:p>
            <a:pPr lvl="1" eaLnBrk="1" hangingPunct="1"/>
            <a:r>
              <a:rPr lang="en-US" sz="2400" dirty="0" smtClean="0"/>
              <a:t>Incorporates uncertainty, precautionary principle.</a:t>
            </a:r>
          </a:p>
          <a:p>
            <a:pPr lvl="1" eaLnBrk="1" hangingPunct="1"/>
            <a:r>
              <a:rPr lang="en-US" sz="2400" dirty="0" smtClean="0"/>
              <a:t>May be specific to situation.</a:t>
            </a:r>
          </a:p>
          <a:p>
            <a:pPr lvl="1" eaLnBrk="1" hangingPunct="1"/>
            <a:r>
              <a:rPr lang="en-US" sz="2400" dirty="0" smtClean="0"/>
              <a:t>May rely on experience.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Adaptive Management?</a:t>
            </a:r>
            <a:endParaRPr lang="en-US" dirty="0"/>
          </a:p>
        </p:txBody>
      </p:sp>
      <p:sp>
        <p:nvSpPr>
          <p:cNvPr id="3" name="Content Placeholder 2"/>
          <p:cNvSpPr>
            <a:spLocks noGrp="1"/>
          </p:cNvSpPr>
          <p:nvPr>
            <p:ph idx="1"/>
          </p:nvPr>
        </p:nvSpPr>
        <p:spPr>
          <a:xfrm>
            <a:off x="76200" y="1143000"/>
            <a:ext cx="9067800" cy="5334000"/>
          </a:xfrm>
        </p:spPr>
        <p:txBody>
          <a:bodyPr/>
          <a:lstStyle/>
          <a:p>
            <a:r>
              <a:rPr lang="en-US" dirty="0" smtClean="0"/>
              <a:t>Structured, iterative process of decision making</a:t>
            </a:r>
          </a:p>
          <a:p>
            <a:r>
              <a:rPr lang="en-US" dirty="0" smtClean="0"/>
              <a:t>Experimentation with management </a:t>
            </a:r>
            <a:r>
              <a:rPr lang="en-US" dirty="0" smtClean="0"/>
              <a:t>decisions</a:t>
            </a:r>
            <a:endParaRPr lang="en-US" dirty="0" smtClean="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4</a:t>
            </a:fld>
            <a:endParaRPr lang="en-US"/>
          </a:p>
        </p:txBody>
      </p:sp>
      <p:pic>
        <p:nvPicPr>
          <p:cNvPr id="6" name="Picture 2" descr="http://izquotes.com/quotes-pictures/quote-there-is-only-one-thing-more-painful-than-learning-from-experience-and-that-is-not-learning-from-archibald-mcleish-1246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47" y="2468394"/>
            <a:ext cx="874791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37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Adaptive </a:t>
            </a:r>
            <a:r>
              <a:rPr lang="en-US" dirty="0" smtClean="0"/>
              <a:t>Management</a:t>
            </a:r>
            <a:endParaRPr lang="en-US" dirty="0"/>
          </a:p>
        </p:txBody>
      </p:sp>
      <p:sp>
        <p:nvSpPr>
          <p:cNvPr id="3" name="Content Placeholder 2"/>
          <p:cNvSpPr>
            <a:spLocks noGrp="1"/>
          </p:cNvSpPr>
          <p:nvPr>
            <p:ph idx="1"/>
          </p:nvPr>
        </p:nvSpPr>
        <p:spPr>
          <a:xfrm>
            <a:off x="76200" y="1143000"/>
            <a:ext cx="8839200" cy="5334000"/>
          </a:xfrm>
        </p:spPr>
        <p:txBody>
          <a:bodyPr/>
          <a:lstStyle/>
          <a:p>
            <a:pPr marL="342900" lvl="2" indent="-342900"/>
            <a:r>
              <a:rPr lang="en-US" sz="3200" dirty="0" smtClean="0"/>
              <a:t>Primary </a:t>
            </a:r>
            <a:r>
              <a:rPr lang="en-US" sz="2000" dirty="0" smtClean="0"/>
              <a:t>(</a:t>
            </a:r>
            <a:r>
              <a:rPr lang="en-US" sz="2000" dirty="0"/>
              <a:t>from Allen </a:t>
            </a:r>
            <a:r>
              <a:rPr lang="en-US" sz="2000" i="1" dirty="0"/>
              <a:t>et al. </a:t>
            </a:r>
            <a:r>
              <a:rPr lang="en-US" sz="2000" dirty="0"/>
              <a:t>(2011</a:t>
            </a:r>
            <a:r>
              <a:rPr lang="en-US" sz="2000" dirty="0" smtClean="0"/>
              <a:t>) &amp; Walters (2007)</a:t>
            </a:r>
            <a:r>
              <a:rPr lang="en-US" sz="2000" dirty="0" smtClean="0"/>
              <a:t>)</a:t>
            </a:r>
            <a:endParaRPr lang="en-US" sz="3200" dirty="0" smtClean="0"/>
          </a:p>
          <a:p>
            <a:pPr lvl="1"/>
            <a:r>
              <a:rPr lang="en-US" dirty="0"/>
              <a:t>Reduce uncertainty over </a:t>
            </a:r>
            <a:r>
              <a:rPr lang="en-US" dirty="0" smtClean="0"/>
              <a:t>time</a:t>
            </a:r>
          </a:p>
          <a:p>
            <a:pPr lvl="2"/>
            <a:r>
              <a:rPr lang="en-US" dirty="0" smtClean="0"/>
              <a:t>What are four sources of uncertainty?</a:t>
            </a:r>
          </a:p>
          <a:p>
            <a:pPr lvl="2"/>
            <a:endParaRPr lang="en-US" sz="1800" dirty="0" smtClean="0"/>
          </a:p>
          <a:p>
            <a:r>
              <a:rPr lang="en-US" dirty="0" smtClean="0"/>
              <a:t>Secondary</a:t>
            </a:r>
            <a:endParaRPr lang="en-US" dirty="0" smtClean="0"/>
          </a:p>
          <a:p>
            <a:pPr lvl="1"/>
            <a:r>
              <a:rPr lang="en-US" dirty="0" smtClean="0"/>
              <a:t>Meet management objective(s)</a:t>
            </a:r>
          </a:p>
          <a:p>
            <a:pPr lvl="1"/>
            <a:r>
              <a:rPr lang="en-US" dirty="0" smtClean="0"/>
              <a:t>Accrue information to inform future </a:t>
            </a:r>
            <a:r>
              <a:rPr lang="en-US" dirty="0" smtClean="0"/>
              <a:t>decisions</a:t>
            </a:r>
            <a:endParaRPr lang="en-US" dirty="0" smtClean="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5</a:t>
            </a:fld>
            <a:endParaRPr lang="en-US"/>
          </a:p>
        </p:txBody>
      </p:sp>
    </p:spTree>
    <p:extLst>
      <p:ext uri="{BB962C8B-B14F-4D97-AF65-F5344CB8AC3E}">
        <p14:creationId xmlns:p14="http://schemas.microsoft.com/office/powerpoint/2010/main" val="40372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59" y="228600"/>
            <a:ext cx="9012237" cy="868362"/>
          </a:xfrm>
        </p:spPr>
        <p:txBody>
          <a:bodyPr/>
          <a:lstStyle/>
          <a:p>
            <a:r>
              <a:rPr lang="en-US" dirty="0" smtClean="0"/>
              <a:t>Challenges to Adaptive </a:t>
            </a:r>
            <a:r>
              <a:rPr lang="en-US" dirty="0" smtClean="0"/>
              <a:t>Management</a:t>
            </a:r>
            <a:endParaRPr lang="en-US" dirty="0"/>
          </a:p>
        </p:txBody>
      </p:sp>
      <p:sp>
        <p:nvSpPr>
          <p:cNvPr id="6" name="Content Placeholder 5"/>
          <p:cNvSpPr>
            <a:spLocks noGrp="1"/>
          </p:cNvSpPr>
          <p:nvPr>
            <p:ph idx="1"/>
          </p:nvPr>
        </p:nvSpPr>
        <p:spPr>
          <a:xfrm>
            <a:off x="457200" y="1447800"/>
            <a:ext cx="8229600" cy="5029200"/>
          </a:xfrm>
        </p:spPr>
        <p:txBody>
          <a:bodyPr/>
          <a:lstStyle/>
          <a:p>
            <a:r>
              <a:rPr lang="en-US" dirty="0" smtClean="0"/>
              <a:t>What are five challenges to implementing AM according to Allen </a:t>
            </a:r>
            <a:r>
              <a:rPr lang="en-US" i="1" dirty="0" smtClean="0"/>
              <a:t>et al. </a:t>
            </a:r>
            <a:r>
              <a:rPr lang="en-US" dirty="0" smtClean="0"/>
              <a:t>(2011)?</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6</a:t>
            </a:fld>
            <a:endParaRPr lang="en-US"/>
          </a:p>
        </p:txBody>
      </p:sp>
    </p:spTree>
    <p:extLst>
      <p:ext uri="{BB962C8B-B14F-4D97-AF65-F5344CB8AC3E}">
        <p14:creationId xmlns:p14="http://schemas.microsoft.com/office/powerpoint/2010/main" val="753681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59" y="228600"/>
            <a:ext cx="9012237" cy="868362"/>
          </a:xfrm>
        </p:spPr>
        <p:txBody>
          <a:bodyPr/>
          <a:lstStyle/>
          <a:p>
            <a:r>
              <a:rPr lang="en-US" dirty="0" smtClean="0"/>
              <a:t>Challenges to Adaptive </a:t>
            </a:r>
            <a:r>
              <a:rPr lang="en-US" dirty="0" smtClean="0"/>
              <a:t>Management</a:t>
            </a:r>
            <a:endParaRPr lang="en-US" dirty="0"/>
          </a:p>
        </p:txBody>
      </p:sp>
      <p:sp>
        <p:nvSpPr>
          <p:cNvPr id="6" name="Content Placeholder 5"/>
          <p:cNvSpPr>
            <a:spLocks noGrp="1"/>
          </p:cNvSpPr>
          <p:nvPr>
            <p:ph idx="1"/>
          </p:nvPr>
        </p:nvSpPr>
        <p:spPr>
          <a:xfrm>
            <a:off x="457200" y="1447800"/>
            <a:ext cx="8534400" cy="5029200"/>
          </a:xfrm>
        </p:spPr>
        <p:txBody>
          <a:bodyPr/>
          <a:lstStyle/>
          <a:p>
            <a:r>
              <a:rPr lang="en-US" dirty="0" smtClean="0"/>
              <a:t>What are three challenges to implementing AM according to Walters (2007)?</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7</a:t>
            </a:fld>
            <a:endParaRPr lang="en-US"/>
          </a:p>
        </p:txBody>
      </p:sp>
    </p:spTree>
    <p:extLst>
      <p:ext uri="{BB962C8B-B14F-4D97-AF65-F5344CB8AC3E}">
        <p14:creationId xmlns:p14="http://schemas.microsoft.com/office/powerpoint/2010/main" val="35546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94"/>
          <a:stretch/>
        </p:blipFill>
        <p:spPr>
          <a:xfrm>
            <a:off x="288527" y="906582"/>
            <a:ext cx="8169673" cy="5714818"/>
          </a:xfrm>
          <a:prstGeom prst="rect">
            <a:avLst/>
          </a:prstGeom>
          <a:solidFill>
            <a:srgbClr val="F4F3EC"/>
          </a:solidFill>
        </p:spPr>
      </p:pic>
      <p:sp>
        <p:nvSpPr>
          <p:cNvPr id="2" name="Title 1"/>
          <p:cNvSpPr>
            <a:spLocks noGrp="1"/>
          </p:cNvSpPr>
          <p:nvPr>
            <p:ph type="title"/>
          </p:nvPr>
        </p:nvSpPr>
        <p:spPr>
          <a:xfrm>
            <a:off x="76200" y="-152400"/>
            <a:ext cx="8915400" cy="1143000"/>
          </a:xfrm>
        </p:spPr>
        <p:txBody>
          <a:bodyPr>
            <a:normAutofit/>
          </a:bodyPr>
          <a:lstStyle/>
          <a:p>
            <a:r>
              <a:rPr lang="en-US" dirty="0" smtClean="0"/>
              <a:t>Example: Black </a:t>
            </a:r>
            <a:r>
              <a:rPr lang="en-US" dirty="0" smtClean="0"/>
              <a:t>Bass </a:t>
            </a:r>
            <a:r>
              <a:rPr lang="en-US" dirty="0" smtClean="0"/>
              <a:t>and </a:t>
            </a:r>
            <a:r>
              <a:rPr lang="en-US" dirty="0" smtClean="0"/>
              <a:t>Walleye</a:t>
            </a:r>
            <a:endParaRPr lang="en-US" dirty="0"/>
          </a:p>
        </p:txBody>
      </p:sp>
      <p:sp>
        <p:nvSpPr>
          <p:cNvPr id="3" name="TextBox 2"/>
          <p:cNvSpPr txBox="1"/>
          <p:nvPr/>
        </p:nvSpPr>
        <p:spPr>
          <a:xfrm>
            <a:off x="1049168" y="2557790"/>
            <a:ext cx="870751" cy="523220"/>
          </a:xfrm>
          <a:prstGeom prst="rect">
            <a:avLst/>
          </a:prstGeom>
          <a:noFill/>
        </p:spPr>
        <p:txBody>
          <a:bodyPr wrap="none" rtlCol="0">
            <a:spAutoFit/>
          </a:bodyPr>
          <a:lstStyle/>
          <a:p>
            <a:r>
              <a:rPr lang="en-US" sz="2800" b="1" dirty="0" smtClean="0">
                <a:solidFill>
                  <a:schemeClr val="accent1">
                    <a:lumMod val="50000"/>
                  </a:schemeClr>
                </a:solidFill>
              </a:rPr>
              <a:t>SMB</a:t>
            </a:r>
            <a:endParaRPr lang="en-US" sz="2800" b="1" dirty="0">
              <a:solidFill>
                <a:schemeClr val="accent1">
                  <a:lumMod val="50000"/>
                </a:schemeClr>
              </a:solidFill>
            </a:endParaRPr>
          </a:p>
        </p:txBody>
      </p:sp>
      <p:sp>
        <p:nvSpPr>
          <p:cNvPr id="4" name="TextBox 3"/>
          <p:cNvSpPr txBox="1"/>
          <p:nvPr/>
        </p:nvSpPr>
        <p:spPr>
          <a:xfrm>
            <a:off x="1066800" y="1949688"/>
            <a:ext cx="853119" cy="523220"/>
          </a:xfrm>
          <a:prstGeom prst="rect">
            <a:avLst/>
          </a:prstGeom>
          <a:noFill/>
        </p:spPr>
        <p:txBody>
          <a:bodyPr wrap="none" rtlCol="0">
            <a:spAutoFit/>
          </a:bodyPr>
          <a:lstStyle/>
          <a:p>
            <a:r>
              <a:rPr lang="en-US" sz="2800" b="1" dirty="0" smtClean="0">
                <a:solidFill>
                  <a:schemeClr val="accent1">
                    <a:lumMod val="40000"/>
                    <a:lumOff val="60000"/>
                  </a:schemeClr>
                </a:solidFill>
              </a:rPr>
              <a:t>LMB</a:t>
            </a:r>
            <a:endParaRPr lang="en-US" sz="2800" b="1" dirty="0">
              <a:solidFill>
                <a:schemeClr val="accent1">
                  <a:lumMod val="40000"/>
                  <a:lumOff val="60000"/>
                </a:schemeClr>
              </a:solidFill>
            </a:endParaRPr>
          </a:p>
        </p:txBody>
      </p:sp>
      <p:sp>
        <p:nvSpPr>
          <p:cNvPr id="7" name="Rectangle 6"/>
          <p:cNvSpPr/>
          <p:nvPr/>
        </p:nvSpPr>
        <p:spPr>
          <a:xfrm>
            <a:off x="4114800" y="3649044"/>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3553312"/>
            <a:ext cx="2974789" cy="369332"/>
          </a:xfrm>
          <a:prstGeom prst="rect">
            <a:avLst/>
          </a:prstGeom>
          <a:noFill/>
        </p:spPr>
        <p:txBody>
          <a:bodyPr wrap="none" rtlCol="0">
            <a:spAutoFit/>
          </a:bodyPr>
          <a:lstStyle/>
          <a:p>
            <a:r>
              <a:rPr lang="en-US" dirty="0" smtClean="0"/>
              <a:t>YOY Walleye (Ceded Territory)</a:t>
            </a:r>
            <a:endParaRPr lang="en-US" dirty="0"/>
          </a:p>
        </p:txBody>
      </p:sp>
      <p:sp>
        <p:nvSpPr>
          <p:cNvPr id="9" name="Rectangle 8"/>
          <p:cNvSpPr/>
          <p:nvPr/>
        </p:nvSpPr>
        <p:spPr>
          <a:xfrm rot="16200000">
            <a:off x="-42959" y="3541064"/>
            <a:ext cx="1186191" cy="26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1441235" y="3450374"/>
            <a:ext cx="3825086" cy="400110"/>
          </a:xfrm>
          <a:prstGeom prst="rect">
            <a:avLst/>
          </a:prstGeom>
          <a:noFill/>
        </p:spPr>
        <p:txBody>
          <a:bodyPr wrap="none" rtlCol="0">
            <a:spAutoFit/>
          </a:bodyPr>
          <a:lstStyle/>
          <a:p>
            <a:r>
              <a:rPr lang="en-US" sz="2000" dirty="0" smtClean="0"/>
              <a:t>LN(CPUE)- annual mean +/- SE</a:t>
            </a:r>
            <a:endParaRPr lang="en-US" sz="2000" dirty="0"/>
          </a:p>
        </p:txBody>
      </p:sp>
      <p:sp>
        <p:nvSpPr>
          <p:cNvPr id="12" name="Rectangle 11"/>
          <p:cNvSpPr/>
          <p:nvPr/>
        </p:nvSpPr>
        <p:spPr>
          <a:xfrm>
            <a:off x="4111491" y="1173617"/>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66800" y="1066800"/>
            <a:ext cx="2645340" cy="369332"/>
          </a:xfrm>
          <a:prstGeom prst="rect">
            <a:avLst/>
          </a:prstGeom>
          <a:noFill/>
        </p:spPr>
        <p:txBody>
          <a:bodyPr wrap="none" rtlCol="0">
            <a:spAutoFit/>
          </a:bodyPr>
          <a:lstStyle/>
          <a:p>
            <a:r>
              <a:rPr lang="en-US" dirty="0" smtClean="0"/>
              <a:t>Bass &gt;8 inches (statewide)</a:t>
            </a:r>
            <a:endParaRPr lang="en-US" dirty="0"/>
          </a:p>
        </p:txBody>
      </p:sp>
      <p:sp>
        <p:nvSpPr>
          <p:cNvPr id="8" name="TextBox 7"/>
          <p:cNvSpPr txBox="1"/>
          <p:nvPr/>
        </p:nvSpPr>
        <p:spPr>
          <a:xfrm>
            <a:off x="6649462" y="3928646"/>
            <a:ext cx="1503938" cy="338554"/>
          </a:xfrm>
          <a:prstGeom prst="rect">
            <a:avLst/>
          </a:prstGeom>
          <a:noFill/>
        </p:spPr>
        <p:txBody>
          <a:bodyPr wrap="none" rtlCol="0">
            <a:spAutoFit/>
          </a:bodyPr>
          <a:lstStyle/>
          <a:p>
            <a:r>
              <a:rPr lang="en-US" sz="1600" dirty="0" smtClean="0"/>
              <a:t>R</a:t>
            </a:r>
            <a:r>
              <a:rPr lang="en-US" sz="1600" baseline="30000" dirty="0" smtClean="0"/>
              <a:t>2</a:t>
            </a:r>
            <a:r>
              <a:rPr lang="en-US" sz="1600" dirty="0" smtClean="0"/>
              <a:t>=0.28, p=0.01</a:t>
            </a:r>
            <a:endParaRPr lang="en-US" sz="1600" dirty="0"/>
          </a:p>
        </p:txBody>
      </p:sp>
      <p:sp>
        <p:nvSpPr>
          <p:cNvPr id="13" name="TextBox 12"/>
          <p:cNvSpPr txBox="1"/>
          <p:nvPr/>
        </p:nvSpPr>
        <p:spPr>
          <a:xfrm>
            <a:off x="5867400" y="2971800"/>
            <a:ext cx="2186817" cy="584775"/>
          </a:xfrm>
          <a:prstGeom prst="rect">
            <a:avLst/>
          </a:prstGeom>
          <a:noFill/>
        </p:spPr>
        <p:txBody>
          <a:bodyPr wrap="none" rtlCol="0">
            <a:spAutoFit/>
          </a:bodyPr>
          <a:lstStyle/>
          <a:p>
            <a:r>
              <a:rPr lang="en-US" sz="1600" dirty="0" smtClean="0"/>
              <a:t>LMB</a:t>
            </a:r>
            <a:r>
              <a:rPr lang="en-US" sz="1600" dirty="0"/>
              <a:t>: </a:t>
            </a:r>
            <a:r>
              <a:rPr lang="en-US" sz="1600" dirty="0" smtClean="0"/>
              <a:t>R</a:t>
            </a:r>
            <a:r>
              <a:rPr lang="en-US" sz="1600" baseline="30000" dirty="0" smtClean="0"/>
              <a:t>2</a:t>
            </a:r>
            <a:r>
              <a:rPr lang="en-US" sz="1600" dirty="0" smtClean="0"/>
              <a:t>=0.46, p=0.0006</a:t>
            </a:r>
            <a:endParaRPr lang="en-US" sz="1600" dirty="0"/>
          </a:p>
          <a:p>
            <a:r>
              <a:rPr lang="en-US" sz="1600" dirty="0" smtClean="0"/>
              <a:t>SMB: R</a:t>
            </a:r>
            <a:r>
              <a:rPr lang="en-US" sz="1600" baseline="30000" dirty="0" smtClean="0"/>
              <a:t>2</a:t>
            </a:r>
            <a:r>
              <a:rPr lang="en-US" sz="1600" dirty="0" smtClean="0"/>
              <a:t>=0.19, p=0.05</a:t>
            </a:r>
            <a:endParaRPr lang="en-US" sz="1600" dirty="0"/>
          </a:p>
        </p:txBody>
      </p:sp>
      <p:sp>
        <p:nvSpPr>
          <p:cNvPr id="14" name="TextBox 50"/>
          <p:cNvSpPr txBox="1">
            <a:spLocks noChangeArrowheads="1"/>
          </p:cNvSpPr>
          <p:nvPr/>
        </p:nvSpPr>
        <p:spPr bwMode="auto">
          <a:xfrm>
            <a:off x="0"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
        <p:nvSpPr>
          <p:cNvPr id="15" name="Footer Placeholder 14"/>
          <p:cNvSpPr>
            <a:spLocks noGrp="1"/>
          </p:cNvSpPr>
          <p:nvPr>
            <p:ph type="ftr" sz="quarter" idx="10"/>
          </p:nvPr>
        </p:nvSpPr>
        <p:spPr/>
        <p:txBody>
          <a:bodyPr/>
          <a:lstStyle/>
          <a:p>
            <a:pPr>
              <a:defRPr/>
            </a:pPr>
            <a:r>
              <a:rPr lang="en-US" smtClean="0"/>
              <a:t>Adaptive Management</a:t>
            </a:r>
            <a:endParaRPr lang="en-US"/>
          </a:p>
        </p:txBody>
      </p:sp>
      <p:sp>
        <p:nvSpPr>
          <p:cNvPr id="16" name="Slide Number Placeholder 15"/>
          <p:cNvSpPr>
            <a:spLocks noGrp="1"/>
          </p:cNvSpPr>
          <p:nvPr>
            <p:ph type="sldNum" sz="quarter" idx="11"/>
          </p:nvPr>
        </p:nvSpPr>
        <p:spPr/>
        <p:txBody>
          <a:bodyPr/>
          <a:lstStyle/>
          <a:p>
            <a:pPr>
              <a:defRPr/>
            </a:pPr>
            <a:fld id="{C6A2F5B4-2197-4B8F-A126-FB2FF53A65C9}" type="slidenum">
              <a:rPr lang="en-US" smtClean="0"/>
              <a:pPr>
                <a:defRPr/>
              </a:pPr>
              <a:t>8</a:t>
            </a:fld>
            <a:endParaRPr lang="en-US"/>
          </a:p>
        </p:txBody>
      </p:sp>
    </p:spTree>
    <p:extLst>
      <p:ext uri="{BB962C8B-B14F-4D97-AF65-F5344CB8AC3E}">
        <p14:creationId xmlns:p14="http://schemas.microsoft.com/office/powerpoint/2010/main" val="87965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76200" y="147935"/>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smtClean="0">
                <a:solidFill>
                  <a:srgbClr val="003300"/>
                </a:solidFill>
              </a:rPr>
              <a:t>Black Bass &amp; Walleye: Complex &amp; Uncertain Interactions</a:t>
            </a:r>
            <a:endParaRPr lang="en-US" sz="2400" b="1" dirty="0">
              <a:solidFill>
                <a:srgbClr val="003300"/>
              </a:solidFill>
            </a:endParaRPr>
          </a:p>
        </p:txBody>
      </p:sp>
      <p:pic>
        <p:nvPicPr>
          <p:cNvPr id="28676" name="Picture 3" descr="walleye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34000" y="838200"/>
            <a:ext cx="3352800" cy="170021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pic>
        <p:nvPicPr>
          <p:cNvPr id="28677" name="Picture 4" descr="lmb-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1000" y="838200"/>
            <a:ext cx="3429000" cy="17049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sp>
        <p:nvSpPr>
          <p:cNvPr id="28678" name="Line 5"/>
          <p:cNvSpPr>
            <a:spLocks noChangeShapeType="1"/>
          </p:cNvSpPr>
          <p:nvPr/>
        </p:nvSpPr>
        <p:spPr bwMode="auto">
          <a:xfrm>
            <a:off x="4114800" y="1066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flipH="1">
            <a:off x="4038600" y="2209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15"/>
          <p:cNvSpPr txBox="1">
            <a:spLocks noChangeArrowheads="1"/>
          </p:cNvSpPr>
          <p:nvPr/>
        </p:nvSpPr>
        <p:spPr bwMode="auto">
          <a:xfrm>
            <a:off x="3886200" y="1219200"/>
            <a:ext cx="129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4400" b="1" dirty="0"/>
              <a:t>?</a:t>
            </a:r>
          </a:p>
        </p:txBody>
      </p:sp>
      <p:sp>
        <p:nvSpPr>
          <p:cNvPr id="28715" name="Text Box 42"/>
          <p:cNvSpPr txBox="1">
            <a:spLocks noChangeArrowheads="1"/>
          </p:cNvSpPr>
          <p:nvPr/>
        </p:nvSpPr>
        <p:spPr bwMode="auto">
          <a:xfrm>
            <a:off x="762000" y="3048000"/>
            <a:ext cx="1981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a:solidFill>
                  <a:schemeClr val="accent2"/>
                </a:solidFill>
              </a:rPr>
              <a:t>Exploitation</a:t>
            </a:r>
          </a:p>
        </p:txBody>
      </p:sp>
      <p:sp>
        <p:nvSpPr>
          <p:cNvPr id="28717" name="Line 44"/>
          <p:cNvSpPr>
            <a:spLocks noChangeShapeType="1"/>
          </p:cNvSpPr>
          <p:nvPr/>
        </p:nvSpPr>
        <p:spPr bwMode="auto">
          <a:xfrm flipV="1">
            <a:off x="1676400" y="2590800"/>
            <a:ext cx="0" cy="3810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Text Box 7"/>
          <p:cNvSpPr txBox="1">
            <a:spLocks noChangeArrowheads="1"/>
          </p:cNvSpPr>
          <p:nvPr/>
        </p:nvSpPr>
        <p:spPr bwMode="auto">
          <a:xfrm>
            <a:off x="457200" y="6096000"/>
            <a:ext cx="3276600" cy="466725"/>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3300"/>
                </a:solidFill>
              </a:rPr>
              <a:t>Lower water levels</a:t>
            </a:r>
          </a:p>
        </p:txBody>
      </p:sp>
      <p:sp>
        <p:nvSpPr>
          <p:cNvPr id="28681" name="Text Box 8"/>
          <p:cNvSpPr txBox="1">
            <a:spLocks noChangeArrowheads="1"/>
          </p:cNvSpPr>
          <p:nvPr/>
        </p:nvSpPr>
        <p:spPr bwMode="auto">
          <a:xfrm>
            <a:off x="5257800" y="6096000"/>
            <a:ext cx="3581400" cy="46672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800000"/>
                </a:solidFill>
              </a:rPr>
              <a:t>Warming temperatures</a:t>
            </a:r>
          </a:p>
        </p:txBody>
      </p:sp>
      <p:sp>
        <p:nvSpPr>
          <p:cNvPr id="28682" name="Line 9"/>
          <p:cNvSpPr>
            <a:spLocks noChangeShapeType="1"/>
          </p:cNvSpPr>
          <p:nvPr/>
        </p:nvSpPr>
        <p:spPr bwMode="auto">
          <a:xfrm flipH="1" flipV="1">
            <a:off x="3276600" y="2590800"/>
            <a:ext cx="4800600" cy="3429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Line 10"/>
          <p:cNvSpPr>
            <a:spLocks noChangeShapeType="1"/>
          </p:cNvSpPr>
          <p:nvPr/>
        </p:nvSpPr>
        <p:spPr bwMode="auto">
          <a:xfrm flipV="1">
            <a:off x="8686800" y="2667000"/>
            <a:ext cx="0" cy="33528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Line 11"/>
          <p:cNvSpPr>
            <a:spLocks noChangeShapeType="1"/>
          </p:cNvSpPr>
          <p:nvPr/>
        </p:nvSpPr>
        <p:spPr bwMode="auto">
          <a:xfrm flipV="1">
            <a:off x="609600" y="2667000"/>
            <a:ext cx="472440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2"/>
          <p:cNvSpPr>
            <a:spLocks noChangeShapeType="1"/>
          </p:cNvSpPr>
          <p:nvPr/>
        </p:nvSpPr>
        <p:spPr bwMode="auto">
          <a:xfrm flipV="1">
            <a:off x="457200" y="2667000"/>
            <a:ext cx="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Line 13"/>
          <p:cNvSpPr>
            <a:spLocks noChangeShapeType="1"/>
          </p:cNvSpPr>
          <p:nvPr/>
        </p:nvSpPr>
        <p:spPr bwMode="auto">
          <a:xfrm>
            <a:off x="3886200" y="6248400"/>
            <a:ext cx="1219200" cy="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flipH="1">
            <a:off x="3886200" y="6477000"/>
            <a:ext cx="1219200" cy="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Text Box 16"/>
          <p:cNvSpPr txBox="1">
            <a:spLocks noChangeArrowheads="1"/>
          </p:cNvSpPr>
          <p:nvPr/>
        </p:nvSpPr>
        <p:spPr bwMode="auto">
          <a:xfrm>
            <a:off x="533400" y="3962400"/>
            <a:ext cx="2133600" cy="46672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009900"/>
                </a:solidFill>
              </a:rPr>
              <a:t>Macrophytes</a:t>
            </a:r>
          </a:p>
        </p:txBody>
      </p:sp>
      <p:sp>
        <p:nvSpPr>
          <p:cNvPr id="28690" name="Line 17"/>
          <p:cNvSpPr>
            <a:spLocks noChangeShapeType="1"/>
          </p:cNvSpPr>
          <p:nvPr/>
        </p:nvSpPr>
        <p:spPr bwMode="auto">
          <a:xfrm flipV="1">
            <a:off x="990600" y="4495800"/>
            <a:ext cx="0" cy="1524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Text Box 18"/>
          <p:cNvSpPr txBox="1">
            <a:spLocks noChangeArrowheads="1"/>
          </p:cNvSpPr>
          <p:nvPr/>
        </p:nvSpPr>
        <p:spPr bwMode="auto">
          <a:xfrm>
            <a:off x="3581400" y="4343400"/>
            <a:ext cx="1981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t>Other fishes</a:t>
            </a:r>
          </a:p>
        </p:txBody>
      </p:sp>
      <p:sp>
        <p:nvSpPr>
          <p:cNvPr id="28692" name="Line 19"/>
          <p:cNvSpPr>
            <a:spLocks noChangeShapeType="1"/>
          </p:cNvSpPr>
          <p:nvPr/>
        </p:nvSpPr>
        <p:spPr bwMode="auto">
          <a:xfrm>
            <a:off x="2743200" y="4267200"/>
            <a:ext cx="762000" cy="2286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3" name="Line 20"/>
          <p:cNvSpPr>
            <a:spLocks noChangeShapeType="1"/>
          </p:cNvSpPr>
          <p:nvPr/>
        </p:nvSpPr>
        <p:spPr bwMode="auto">
          <a:xfrm flipV="1">
            <a:off x="609600" y="2667000"/>
            <a:ext cx="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Line 21"/>
          <p:cNvSpPr>
            <a:spLocks noChangeShapeType="1"/>
          </p:cNvSpPr>
          <p:nvPr/>
        </p:nvSpPr>
        <p:spPr bwMode="auto">
          <a:xfrm flipV="1">
            <a:off x="2514600" y="2667000"/>
            <a:ext cx="419100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5" name="Line 22"/>
          <p:cNvSpPr>
            <a:spLocks noChangeShapeType="1"/>
          </p:cNvSpPr>
          <p:nvPr/>
        </p:nvSpPr>
        <p:spPr bwMode="auto">
          <a:xfrm flipH="1" flipV="1">
            <a:off x="3276600" y="2667000"/>
            <a:ext cx="8382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23"/>
          <p:cNvSpPr>
            <a:spLocks noChangeShapeType="1"/>
          </p:cNvSpPr>
          <p:nvPr/>
        </p:nvSpPr>
        <p:spPr bwMode="auto">
          <a:xfrm>
            <a:off x="2667000" y="2667000"/>
            <a:ext cx="1295400" cy="16002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7" name="Line 24"/>
          <p:cNvSpPr>
            <a:spLocks noChangeShapeType="1"/>
          </p:cNvSpPr>
          <p:nvPr/>
        </p:nvSpPr>
        <p:spPr bwMode="auto">
          <a:xfrm flipV="1">
            <a:off x="5029200" y="2667000"/>
            <a:ext cx="7620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8" name="Line 25"/>
          <p:cNvSpPr>
            <a:spLocks noChangeShapeType="1"/>
          </p:cNvSpPr>
          <p:nvPr/>
        </p:nvSpPr>
        <p:spPr bwMode="auto">
          <a:xfrm flipV="1">
            <a:off x="3276600" y="4876800"/>
            <a:ext cx="7620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26"/>
          <p:cNvSpPr>
            <a:spLocks noChangeShapeType="1"/>
          </p:cNvSpPr>
          <p:nvPr/>
        </p:nvSpPr>
        <p:spPr bwMode="auto">
          <a:xfrm flipH="1">
            <a:off x="5334000" y="2667000"/>
            <a:ext cx="1066800" cy="15240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Line 27"/>
          <p:cNvSpPr>
            <a:spLocks noChangeShapeType="1"/>
          </p:cNvSpPr>
          <p:nvPr/>
        </p:nvSpPr>
        <p:spPr bwMode="auto">
          <a:xfrm flipH="1" flipV="1">
            <a:off x="5181600" y="4876800"/>
            <a:ext cx="762000" cy="1143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Line 28"/>
          <p:cNvSpPr>
            <a:spLocks noChangeShapeType="1"/>
          </p:cNvSpPr>
          <p:nvPr/>
        </p:nvSpPr>
        <p:spPr bwMode="auto">
          <a:xfrm flipH="1" flipV="1">
            <a:off x="2743200" y="4419600"/>
            <a:ext cx="2819400" cy="1600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Text Box 29"/>
          <p:cNvSpPr txBox="1">
            <a:spLocks noChangeArrowheads="1"/>
          </p:cNvSpPr>
          <p:nvPr/>
        </p:nvSpPr>
        <p:spPr bwMode="auto">
          <a:xfrm>
            <a:off x="6248400" y="3124200"/>
            <a:ext cx="2133600" cy="831850"/>
          </a:xfrm>
          <a:prstGeom prst="rect">
            <a:avLst/>
          </a:prstGeom>
          <a:noFill/>
          <a:ln w="9525">
            <a:solidFill>
              <a:srgbClr val="4D4D4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4D4D4D"/>
                </a:solidFill>
              </a:rPr>
              <a:t>Shoreline development</a:t>
            </a:r>
          </a:p>
        </p:txBody>
      </p:sp>
      <p:sp>
        <p:nvSpPr>
          <p:cNvPr id="28703" name="Line 30"/>
          <p:cNvSpPr>
            <a:spLocks noChangeShapeType="1"/>
          </p:cNvSpPr>
          <p:nvPr/>
        </p:nvSpPr>
        <p:spPr bwMode="auto">
          <a:xfrm flipH="1">
            <a:off x="2743200" y="3733800"/>
            <a:ext cx="3352800" cy="2286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4" name="Line 31"/>
          <p:cNvSpPr>
            <a:spLocks noChangeShapeType="1"/>
          </p:cNvSpPr>
          <p:nvPr/>
        </p:nvSpPr>
        <p:spPr bwMode="auto">
          <a:xfrm flipV="1">
            <a:off x="7239000" y="2590800"/>
            <a:ext cx="0" cy="457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Line 32"/>
          <p:cNvSpPr>
            <a:spLocks noChangeShapeType="1"/>
          </p:cNvSpPr>
          <p:nvPr/>
        </p:nvSpPr>
        <p:spPr bwMode="auto">
          <a:xfrm flipH="1" flipV="1">
            <a:off x="2819400" y="2667000"/>
            <a:ext cx="3276600" cy="838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6" name="Line 33"/>
          <p:cNvSpPr>
            <a:spLocks noChangeShapeType="1"/>
          </p:cNvSpPr>
          <p:nvPr/>
        </p:nvSpPr>
        <p:spPr bwMode="auto">
          <a:xfrm flipV="1">
            <a:off x="3657600" y="4038600"/>
            <a:ext cx="3048000" cy="19812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Text Box 34"/>
          <p:cNvSpPr txBox="1">
            <a:spLocks noChangeArrowheads="1"/>
          </p:cNvSpPr>
          <p:nvPr/>
        </p:nvSpPr>
        <p:spPr bwMode="auto">
          <a:xfrm>
            <a:off x="7086600" y="4343400"/>
            <a:ext cx="1447800" cy="831850"/>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0066"/>
                </a:solidFill>
              </a:rPr>
              <a:t>Invasive species</a:t>
            </a:r>
          </a:p>
        </p:txBody>
      </p:sp>
      <p:sp>
        <p:nvSpPr>
          <p:cNvPr id="28708" name="Line 35"/>
          <p:cNvSpPr>
            <a:spLocks noChangeShapeType="1"/>
          </p:cNvSpPr>
          <p:nvPr/>
        </p:nvSpPr>
        <p:spPr bwMode="auto">
          <a:xfrm flipV="1">
            <a:off x="8534400" y="2667000"/>
            <a:ext cx="0" cy="1524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36"/>
          <p:cNvSpPr>
            <a:spLocks noChangeShapeType="1"/>
          </p:cNvSpPr>
          <p:nvPr/>
        </p:nvSpPr>
        <p:spPr bwMode="auto">
          <a:xfrm>
            <a:off x="7239000" y="3962400"/>
            <a:ext cx="457200" cy="3048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Line 37"/>
          <p:cNvSpPr>
            <a:spLocks noChangeShapeType="1"/>
          </p:cNvSpPr>
          <p:nvPr/>
        </p:nvSpPr>
        <p:spPr bwMode="auto">
          <a:xfrm flipH="1" flipV="1">
            <a:off x="5638800" y="4572000"/>
            <a:ext cx="1371600" cy="152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1" name="Line 38"/>
          <p:cNvSpPr>
            <a:spLocks noChangeShapeType="1"/>
          </p:cNvSpPr>
          <p:nvPr/>
        </p:nvSpPr>
        <p:spPr bwMode="auto">
          <a:xfrm flipH="1" flipV="1">
            <a:off x="2743200" y="4038600"/>
            <a:ext cx="4191000" cy="381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2" name="Line 39"/>
          <p:cNvSpPr>
            <a:spLocks noChangeShapeType="1"/>
          </p:cNvSpPr>
          <p:nvPr/>
        </p:nvSpPr>
        <p:spPr bwMode="auto">
          <a:xfrm flipH="1" flipV="1">
            <a:off x="3886200" y="2590800"/>
            <a:ext cx="3124200" cy="2057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40"/>
          <p:cNvSpPr>
            <a:spLocks noChangeShapeType="1"/>
          </p:cNvSpPr>
          <p:nvPr/>
        </p:nvSpPr>
        <p:spPr bwMode="auto">
          <a:xfrm flipV="1">
            <a:off x="7010400" y="5181600"/>
            <a:ext cx="457200" cy="838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4" name="Line 41"/>
          <p:cNvSpPr>
            <a:spLocks noChangeShapeType="1"/>
          </p:cNvSpPr>
          <p:nvPr/>
        </p:nvSpPr>
        <p:spPr bwMode="auto">
          <a:xfrm flipV="1">
            <a:off x="3810000" y="4953000"/>
            <a:ext cx="32004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43"/>
          <p:cNvSpPr>
            <a:spLocks noChangeShapeType="1"/>
          </p:cNvSpPr>
          <p:nvPr/>
        </p:nvSpPr>
        <p:spPr bwMode="auto">
          <a:xfrm>
            <a:off x="2590800" y="3581400"/>
            <a:ext cx="9906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8" name="Line 45"/>
          <p:cNvSpPr>
            <a:spLocks noChangeShapeType="1"/>
          </p:cNvSpPr>
          <p:nvPr/>
        </p:nvSpPr>
        <p:spPr bwMode="auto">
          <a:xfrm flipV="1">
            <a:off x="2819400" y="2667000"/>
            <a:ext cx="28194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9" name="Text Box 46"/>
          <p:cNvSpPr txBox="1">
            <a:spLocks noChangeArrowheads="1"/>
          </p:cNvSpPr>
          <p:nvPr/>
        </p:nvSpPr>
        <p:spPr bwMode="auto">
          <a:xfrm>
            <a:off x="1752600" y="5257800"/>
            <a:ext cx="1524000" cy="466725"/>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6699"/>
                </a:solidFill>
              </a:rPr>
              <a:t>Stocking</a:t>
            </a:r>
          </a:p>
        </p:txBody>
      </p:sp>
      <p:sp>
        <p:nvSpPr>
          <p:cNvPr id="28720" name="Line 47"/>
          <p:cNvSpPr>
            <a:spLocks noChangeShapeType="1"/>
          </p:cNvSpPr>
          <p:nvPr/>
        </p:nvSpPr>
        <p:spPr bwMode="auto">
          <a:xfrm flipV="1">
            <a:off x="2209800" y="2667000"/>
            <a:ext cx="3886200" cy="25146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1" name="Line 48"/>
          <p:cNvSpPr>
            <a:spLocks noChangeShapeType="1"/>
          </p:cNvSpPr>
          <p:nvPr/>
        </p:nvSpPr>
        <p:spPr bwMode="auto">
          <a:xfrm flipV="1">
            <a:off x="2971800" y="4876800"/>
            <a:ext cx="838200" cy="3048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2" name="Line 49"/>
          <p:cNvSpPr>
            <a:spLocks noChangeShapeType="1"/>
          </p:cNvSpPr>
          <p:nvPr/>
        </p:nvSpPr>
        <p:spPr bwMode="auto">
          <a:xfrm flipH="1">
            <a:off x="5486400" y="3886200"/>
            <a:ext cx="685800" cy="3810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TextBox 3"/>
          <p:cNvSpPr txBox="1"/>
          <p:nvPr/>
        </p:nvSpPr>
        <p:spPr>
          <a:xfrm>
            <a:off x="1371600" y="1859340"/>
            <a:ext cx="6438900" cy="1077218"/>
          </a:xfrm>
          <a:prstGeom prst="rect">
            <a:avLst/>
          </a:prstGeom>
          <a:solidFill>
            <a:srgbClr val="FFFF99"/>
          </a:solidFill>
          <a:ln w="15875">
            <a:solidFill>
              <a:schemeClr val="tx1"/>
            </a:solidFill>
          </a:ln>
          <a:effectLst>
            <a:glow rad="101600">
              <a:schemeClr val="tx1">
                <a:alpha val="40000"/>
              </a:schemeClr>
            </a:glow>
            <a:outerShdw blurRad="50800" dist="38100" dir="2700000" algn="tl" rotWithShape="0">
              <a:prstClr val="black">
                <a:alpha val="40000"/>
              </a:prstClr>
            </a:outerShdw>
          </a:effectLst>
        </p:spPr>
        <p:txBody>
          <a:bodyPr wrap="square" rtlCol="0">
            <a:spAutoFit/>
          </a:bodyPr>
          <a:lstStyle/>
          <a:p>
            <a:r>
              <a:rPr lang="en-US" sz="3200" dirty="0" smtClean="0">
                <a:latin typeface="Calibri" pitchFamily="34" charset="0"/>
              </a:rPr>
              <a:t>Can we manage in such a way as to better understand these interactions?</a:t>
            </a:r>
            <a:endParaRPr lang="en-US" sz="3200" dirty="0">
              <a:latin typeface="Calibri" pitchFamily="34" charset="0"/>
            </a:endParaRPr>
          </a:p>
        </p:txBody>
      </p:sp>
      <p:sp>
        <p:nvSpPr>
          <p:cNvPr id="2" name="Footer Placeholder 1"/>
          <p:cNvSpPr>
            <a:spLocks noGrp="1"/>
          </p:cNvSpPr>
          <p:nvPr>
            <p:ph type="ftr" sz="quarter" idx="10"/>
          </p:nvPr>
        </p:nvSpPr>
        <p:spPr/>
        <p:txBody>
          <a:bodyPr/>
          <a:lstStyle/>
          <a:p>
            <a:pPr>
              <a:defRPr/>
            </a:pPr>
            <a:r>
              <a:rPr lang="en-US" smtClean="0"/>
              <a:t>Adaptive Management</a:t>
            </a:r>
            <a:endParaRPr lang="en-US"/>
          </a:p>
        </p:txBody>
      </p:sp>
      <p:sp>
        <p:nvSpPr>
          <p:cNvPr id="3" name="Slide Number Placeholder 2"/>
          <p:cNvSpPr>
            <a:spLocks noGrp="1"/>
          </p:cNvSpPr>
          <p:nvPr>
            <p:ph type="sldNum" sz="quarter" idx="11"/>
          </p:nvPr>
        </p:nvSpPr>
        <p:spPr/>
        <p:txBody>
          <a:bodyPr/>
          <a:lstStyle/>
          <a:p>
            <a:pPr>
              <a:defRPr/>
            </a:pPr>
            <a:fld id="{66BB13D9-7DD3-4926-8C30-3405562D120D}" type="slidenum">
              <a:rPr lang="en-US" smtClean="0"/>
              <a:pPr>
                <a:defRPr/>
              </a:pPr>
              <a:t>9</a:t>
            </a:fld>
            <a:endParaRPr lang="en-US"/>
          </a:p>
        </p:txBody>
      </p:sp>
      <p:sp>
        <p:nvSpPr>
          <p:cNvPr id="54" name="TextBox 50"/>
          <p:cNvSpPr txBox="1">
            <a:spLocks noChangeArrowheads="1"/>
          </p:cNvSpPr>
          <p:nvPr/>
        </p:nvSpPr>
        <p:spPr bwMode="auto">
          <a:xfrm>
            <a:off x="0"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Tree>
    <p:extLst>
      <p:ext uri="{BB962C8B-B14F-4D97-AF65-F5344CB8AC3E}">
        <p14:creationId xmlns:p14="http://schemas.microsoft.com/office/powerpoint/2010/main" val="86176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715"/>
                                        </p:tgtEl>
                                        <p:attrNameLst>
                                          <p:attrName>style.visibility</p:attrName>
                                        </p:attrNameLst>
                                      </p:cBhvr>
                                      <p:to>
                                        <p:strVal val="visible"/>
                                      </p:to>
                                    </p:set>
                                    <p:animEffect transition="in" filter="wipe(down)">
                                      <p:cBhvr>
                                        <p:cTn id="7" dur="500"/>
                                        <p:tgtEl>
                                          <p:spTgt spid="287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717"/>
                                        </p:tgtEl>
                                        <p:attrNameLst>
                                          <p:attrName>style.visibility</p:attrName>
                                        </p:attrNameLst>
                                      </p:cBhvr>
                                      <p:to>
                                        <p:strVal val="visible"/>
                                      </p:to>
                                    </p:set>
                                    <p:animEffect transition="in" filter="wipe(down)">
                                      <p:cBhvr>
                                        <p:cTn id="11" dur="500"/>
                                        <p:tgtEl>
                                          <p:spTgt spid="2871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28688"/>
                                        </p:tgtEl>
                                        <p:attrNameLst>
                                          <p:attrName>style.visibility</p:attrName>
                                        </p:attrNameLst>
                                      </p:cBhvr>
                                      <p:to>
                                        <p:strVal val="visible"/>
                                      </p:to>
                                    </p:set>
                                    <p:anim calcmode="lin" valueType="num">
                                      <p:cBhvr>
                                        <p:cTn id="16" dur="500" fill="hold"/>
                                        <p:tgtEl>
                                          <p:spTgt spid="28688"/>
                                        </p:tgtEl>
                                        <p:attrNameLst>
                                          <p:attrName>ppt_w</p:attrName>
                                        </p:attrNameLst>
                                      </p:cBhvr>
                                      <p:tavLst>
                                        <p:tav tm="0">
                                          <p:val>
                                            <p:fltVal val="0"/>
                                          </p:val>
                                        </p:tav>
                                        <p:tav tm="100000">
                                          <p:val>
                                            <p:strVal val="#ppt_w"/>
                                          </p:val>
                                        </p:tav>
                                      </p:tavLst>
                                    </p:anim>
                                    <p:anim calcmode="lin" valueType="num">
                                      <p:cBhvr>
                                        <p:cTn id="17" dur="500" fill="hold"/>
                                        <p:tgtEl>
                                          <p:spTgt spid="28688"/>
                                        </p:tgtEl>
                                        <p:attrNameLst>
                                          <p:attrName>ppt_h</p:attrName>
                                        </p:attrNameLst>
                                      </p:cBhvr>
                                      <p:tavLst>
                                        <p:tav tm="0">
                                          <p:val>
                                            <p:fltVal val="0"/>
                                          </p:val>
                                        </p:tav>
                                        <p:tav tm="100000">
                                          <p:val>
                                            <p:strVal val="#ppt_h"/>
                                          </p:val>
                                        </p:tav>
                                      </p:tavLst>
                                    </p:anim>
                                    <p:animEffect transition="in" filter="fade">
                                      <p:cBhvr>
                                        <p:cTn id="18" dur="500"/>
                                        <p:tgtEl>
                                          <p:spTgt spid="2868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679"/>
                                        </p:tgtEl>
                                        <p:attrNameLst>
                                          <p:attrName>style.visibility</p:attrName>
                                        </p:attrNameLst>
                                      </p:cBhvr>
                                      <p:to>
                                        <p:strVal val="visible"/>
                                      </p:to>
                                    </p:set>
                                    <p:anim calcmode="lin" valueType="num">
                                      <p:cBhvr>
                                        <p:cTn id="21" dur="500" fill="hold"/>
                                        <p:tgtEl>
                                          <p:spTgt spid="28679"/>
                                        </p:tgtEl>
                                        <p:attrNameLst>
                                          <p:attrName>ppt_w</p:attrName>
                                        </p:attrNameLst>
                                      </p:cBhvr>
                                      <p:tavLst>
                                        <p:tav tm="0">
                                          <p:val>
                                            <p:fltVal val="0"/>
                                          </p:val>
                                        </p:tav>
                                        <p:tav tm="100000">
                                          <p:val>
                                            <p:strVal val="#ppt_w"/>
                                          </p:val>
                                        </p:tav>
                                      </p:tavLst>
                                    </p:anim>
                                    <p:anim calcmode="lin" valueType="num">
                                      <p:cBhvr>
                                        <p:cTn id="22" dur="500" fill="hold"/>
                                        <p:tgtEl>
                                          <p:spTgt spid="28679"/>
                                        </p:tgtEl>
                                        <p:attrNameLst>
                                          <p:attrName>ppt_h</p:attrName>
                                        </p:attrNameLst>
                                      </p:cBhvr>
                                      <p:tavLst>
                                        <p:tav tm="0">
                                          <p:val>
                                            <p:fltVal val="0"/>
                                          </p:val>
                                        </p:tav>
                                        <p:tav tm="100000">
                                          <p:val>
                                            <p:strVal val="#ppt_h"/>
                                          </p:val>
                                        </p:tav>
                                      </p:tavLst>
                                    </p:anim>
                                    <p:animEffect transition="in" filter="fade">
                                      <p:cBhvr>
                                        <p:cTn id="23" dur="500"/>
                                        <p:tgtEl>
                                          <p:spTgt spid="28679"/>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28680"/>
                                        </p:tgtEl>
                                        <p:attrNameLst>
                                          <p:attrName>style.visibility</p:attrName>
                                        </p:attrNameLst>
                                      </p:cBhvr>
                                      <p:to>
                                        <p:strVal val="visible"/>
                                      </p:to>
                                    </p:set>
                                    <p:anim calcmode="lin" valueType="num">
                                      <p:cBhvr>
                                        <p:cTn id="27" dur="500" fill="hold"/>
                                        <p:tgtEl>
                                          <p:spTgt spid="28680"/>
                                        </p:tgtEl>
                                        <p:attrNameLst>
                                          <p:attrName>ppt_w</p:attrName>
                                        </p:attrNameLst>
                                      </p:cBhvr>
                                      <p:tavLst>
                                        <p:tav tm="0">
                                          <p:val>
                                            <p:fltVal val="0"/>
                                          </p:val>
                                        </p:tav>
                                        <p:tav tm="100000">
                                          <p:val>
                                            <p:strVal val="#ppt_w"/>
                                          </p:val>
                                        </p:tav>
                                      </p:tavLst>
                                    </p:anim>
                                    <p:anim calcmode="lin" valueType="num">
                                      <p:cBhvr>
                                        <p:cTn id="28" dur="500" fill="hold"/>
                                        <p:tgtEl>
                                          <p:spTgt spid="28680"/>
                                        </p:tgtEl>
                                        <p:attrNameLst>
                                          <p:attrName>ppt_h</p:attrName>
                                        </p:attrNameLst>
                                      </p:cBhvr>
                                      <p:tavLst>
                                        <p:tav tm="0">
                                          <p:val>
                                            <p:fltVal val="0"/>
                                          </p:val>
                                        </p:tav>
                                        <p:tav tm="100000">
                                          <p:val>
                                            <p:strVal val="#ppt_h"/>
                                          </p:val>
                                        </p:tav>
                                      </p:tavLst>
                                    </p:anim>
                                    <p:animEffect transition="in" filter="fade">
                                      <p:cBhvr>
                                        <p:cTn id="29" dur="500"/>
                                        <p:tgtEl>
                                          <p:spTgt spid="2868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681"/>
                                        </p:tgtEl>
                                        <p:attrNameLst>
                                          <p:attrName>style.visibility</p:attrName>
                                        </p:attrNameLst>
                                      </p:cBhvr>
                                      <p:to>
                                        <p:strVal val="visible"/>
                                      </p:to>
                                    </p:set>
                                    <p:anim calcmode="lin" valueType="num">
                                      <p:cBhvr>
                                        <p:cTn id="32" dur="500" fill="hold"/>
                                        <p:tgtEl>
                                          <p:spTgt spid="28681"/>
                                        </p:tgtEl>
                                        <p:attrNameLst>
                                          <p:attrName>ppt_w</p:attrName>
                                        </p:attrNameLst>
                                      </p:cBhvr>
                                      <p:tavLst>
                                        <p:tav tm="0">
                                          <p:val>
                                            <p:fltVal val="0"/>
                                          </p:val>
                                        </p:tav>
                                        <p:tav tm="100000">
                                          <p:val>
                                            <p:strVal val="#ppt_w"/>
                                          </p:val>
                                        </p:tav>
                                      </p:tavLst>
                                    </p:anim>
                                    <p:anim calcmode="lin" valueType="num">
                                      <p:cBhvr>
                                        <p:cTn id="33" dur="500" fill="hold"/>
                                        <p:tgtEl>
                                          <p:spTgt spid="28681"/>
                                        </p:tgtEl>
                                        <p:attrNameLst>
                                          <p:attrName>ppt_h</p:attrName>
                                        </p:attrNameLst>
                                      </p:cBhvr>
                                      <p:tavLst>
                                        <p:tav tm="0">
                                          <p:val>
                                            <p:fltVal val="0"/>
                                          </p:val>
                                        </p:tav>
                                        <p:tav tm="100000">
                                          <p:val>
                                            <p:strVal val="#ppt_h"/>
                                          </p:val>
                                        </p:tav>
                                      </p:tavLst>
                                    </p:anim>
                                    <p:animEffect transition="in" filter="fade">
                                      <p:cBhvr>
                                        <p:cTn id="34" dur="500"/>
                                        <p:tgtEl>
                                          <p:spTgt spid="2868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682"/>
                                        </p:tgtEl>
                                        <p:attrNameLst>
                                          <p:attrName>style.visibility</p:attrName>
                                        </p:attrNameLst>
                                      </p:cBhvr>
                                      <p:to>
                                        <p:strVal val="visible"/>
                                      </p:to>
                                    </p:set>
                                    <p:anim calcmode="lin" valueType="num">
                                      <p:cBhvr>
                                        <p:cTn id="37" dur="500" fill="hold"/>
                                        <p:tgtEl>
                                          <p:spTgt spid="28682"/>
                                        </p:tgtEl>
                                        <p:attrNameLst>
                                          <p:attrName>ppt_w</p:attrName>
                                        </p:attrNameLst>
                                      </p:cBhvr>
                                      <p:tavLst>
                                        <p:tav tm="0">
                                          <p:val>
                                            <p:fltVal val="0"/>
                                          </p:val>
                                        </p:tav>
                                        <p:tav tm="100000">
                                          <p:val>
                                            <p:strVal val="#ppt_w"/>
                                          </p:val>
                                        </p:tav>
                                      </p:tavLst>
                                    </p:anim>
                                    <p:anim calcmode="lin" valueType="num">
                                      <p:cBhvr>
                                        <p:cTn id="38" dur="500" fill="hold"/>
                                        <p:tgtEl>
                                          <p:spTgt spid="28682"/>
                                        </p:tgtEl>
                                        <p:attrNameLst>
                                          <p:attrName>ppt_h</p:attrName>
                                        </p:attrNameLst>
                                      </p:cBhvr>
                                      <p:tavLst>
                                        <p:tav tm="0">
                                          <p:val>
                                            <p:fltVal val="0"/>
                                          </p:val>
                                        </p:tav>
                                        <p:tav tm="100000">
                                          <p:val>
                                            <p:strVal val="#ppt_h"/>
                                          </p:val>
                                        </p:tav>
                                      </p:tavLst>
                                    </p:anim>
                                    <p:animEffect transition="in" filter="fade">
                                      <p:cBhvr>
                                        <p:cTn id="39" dur="500"/>
                                        <p:tgtEl>
                                          <p:spTgt spid="2868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683"/>
                                        </p:tgtEl>
                                        <p:attrNameLst>
                                          <p:attrName>style.visibility</p:attrName>
                                        </p:attrNameLst>
                                      </p:cBhvr>
                                      <p:to>
                                        <p:strVal val="visible"/>
                                      </p:to>
                                    </p:set>
                                    <p:anim calcmode="lin" valueType="num">
                                      <p:cBhvr>
                                        <p:cTn id="42" dur="500" fill="hold"/>
                                        <p:tgtEl>
                                          <p:spTgt spid="28683"/>
                                        </p:tgtEl>
                                        <p:attrNameLst>
                                          <p:attrName>ppt_w</p:attrName>
                                        </p:attrNameLst>
                                      </p:cBhvr>
                                      <p:tavLst>
                                        <p:tav tm="0">
                                          <p:val>
                                            <p:fltVal val="0"/>
                                          </p:val>
                                        </p:tav>
                                        <p:tav tm="100000">
                                          <p:val>
                                            <p:strVal val="#ppt_w"/>
                                          </p:val>
                                        </p:tav>
                                      </p:tavLst>
                                    </p:anim>
                                    <p:anim calcmode="lin" valueType="num">
                                      <p:cBhvr>
                                        <p:cTn id="43" dur="500" fill="hold"/>
                                        <p:tgtEl>
                                          <p:spTgt spid="28683"/>
                                        </p:tgtEl>
                                        <p:attrNameLst>
                                          <p:attrName>ppt_h</p:attrName>
                                        </p:attrNameLst>
                                      </p:cBhvr>
                                      <p:tavLst>
                                        <p:tav tm="0">
                                          <p:val>
                                            <p:fltVal val="0"/>
                                          </p:val>
                                        </p:tav>
                                        <p:tav tm="100000">
                                          <p:val>
                                            <p:strVal val="#ppt_h"/>
                                          </p:val>
                                        </p:tav>
                                      </p:tavLst>
                                    </p:anim>
                                    <p:animEffect transition="in" filter="fade">
                                      <p:cBhvr>
                                        <p:cTn id="44" dur="500"/>
                                        <p:tgtEl>
                                          <p:spTgt spid="2868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684"/>
                                        </p:tgtEl>
                                        <p:attrNameLst>
                                          <p:attrName>style.visibility</p:attrName>
                                        </p:attrNameLst>
                                      </p:cBhvr>
                                      <p:to>
                                        <p:strVal val="visible"/>
                                      </p:to>
                                    </p:set>
                                    <p:anim calcmode="lin" valueType="num">
                                      <p:cBhvr>
                                        <p:cTn id="47" dur="500" fill="hold"/>
                                        <p:tgtEl>
                                          <p:spTgt spid="28684"/>
                                        </p:tgtEl>
                                        <p:attrNameLst>
                                          <p:attrName>ppt_w</p:attrName>
                                        </p:attrNameLst>
                                      </p:cBhvr>
                                      <p:tavLst>
                                        <p:tav tm="0">
                                          <p:val>
                                            <p:fltVal val="0"/>
                                          </p:val>
                                        </p:tav>
                                        <p:tav tm="100000">
                                          <p:val>
                                            <p:strVal val="#ppt_w"/>
                                          </p:val>
                                        </p:tav>
                                      </p:tavLst>
                                    </p:anim>
                                    <p:anim calcmode="lin" valueType="num">
                                      <p:cBhvr>
                                        <p:cTn id="48" dur="500" fill="hold"/>
                                        <p:tgtEl>
                                          <p:spTgt spid="28684"/>
                                        </p:tgtEl>
                                        <p:attrNameLst>
                                          <p:attrName>ppt_h</p:attrName>
                                        </p:attrNameLst>
                                      </p:cBhvr>
                                      <p:tavLst>
                                        <p:tav tm="0">
                                          <p:val>
                                            <p:fltVal val="0"/>
                                          </p:val>
                                        </p:tav>
                                        <p:tav tm="100000">
                                          <p:val>
                                            <p:strVal val="#ppt_h"/>
                                          </p:val>
                                        </p:tav>
                                      </p:tavLst>
                                    </p:anim>
                                    <p:animEffect transition="in" filter="fade">
                                      <p:cBhvr>
                                        <p:cTn id="49" dur="500"/>
                                        <p:tgtEl>
                                          <p:spTgt spid="2868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685"/>
                                        </p:tgtEl>
                                        <p:attrNameLst>
                                          <p:attrName>style.visibility</p:attrName>
                                        </p:attrNameLst>
                                      </p:cBhvr>
                                      <p:to>
                                        <p:strVal val="visible"/>
                                      </p:to>
                                    </p:set>
                                    <p:anim calcmode="lin" valueType="num">
                                      <p:cBhvr>
                                        <p:cTn id="52" dur="500" fill="hold"/>
                                        <p:tgtEl>
                                          <p:spTgt spid="28685"/>
                                        </p:tgtEl>
                                        <p:attrNameLst>
                                          <p:attrName>ppt_w</p:attrName>
                                        </p:attrNameLst>
                                      </p:cBhvr>
                                      <p:tavLst>
                                        <p:tav tm="0">
                                          <p:val>
                                            <p:fltVal val="0"/>
                                          </p:val>
                                        </p:tav>
                                        <p:tav tm="100000">
                                          <p:val>
                                            <p:strVal val="#ppt_w"/>
                                          </p:val>
                                        </p:tav>
                                      </p:tavLst>
                                    </p:anim>
                                    <p:anim calcmode="lin" valueType="num">
                                      <p:cBhvr>
                                        <p:cTn id="53" dur="500" fill="hold"/>
                                        <p:tgtEl>
                                          <p:spTgt spid="28685"/>
                                        </p:tgtEl>
                                        <p:attrNameLst>
                                          <p:attrName>ppt_h</p:attrName>
                                        </p:attrNameLst>
                                      </p:cBhvr>
                                      <p:tavLst>
                                        <p:tav tm="0">
                                          <p:val>
                                            <p:fltVal val="0"/>
                                          </p:val>
                                        </p:tav>
                                        <p:tav tm="100000">
                                          <p:val>
                                            <p:strVal val="#ppt_h"/>
                                          </p:val>
                                        </p:tav>
                                      </p:tavLst>
                                    </p:anim>
                                    <p:animEffect transition="in" filter="fade">
                                      <p:cBhvr>
                                        <p:cTn id="54" dur="500"/>
                                        <p:tgtEl>
                                          <p:spTgt spid="2868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8686"/>
                                        </p:tgtEl>
                                        <p:attrNameLst>
                                          <p:attrName>style.visibility</p:attrName>
                                        </p:attrNameLst>
                                      </p:cBhvr>
                                      <p:to>
                                        <p:strVal val="visible"/>
                                      </p:to>
                                    </p:set>
                                    <p:anim calcmode="lin" valueType="num">
                                      <p:cBhvr>
                                        <p:cTn id="57" dur="500" fill="hold"/>
                                        <p:tgtEl>
                                          <p:spTgt spid="28686"/>
                                        </p:tgtEl>
                                        <p:attrNameLst>
                                          <p:attrName>ppt_w</p:attrName>
                                        </p:attrNameLst>
                                      </p:cBhvr>
                                      <p:tavLst>
                                        <p:tav tm="0">
                                          <p:val>
                                            <p:fltVal val="0"/>
                                          </p:val>
                                        </p:tav>
                                        <p:tav tm="100000">
                                          <p:val>
                                            <p:strVal val="#ppt_w"/>
                                          </p:val>
                                        </p:tav>
                                      </p:tavLst>
                                    </p:anim>
                                    <p:anim calcmode="lin" valueType="num">
                                      <p:cBhvr>
                                        <p:cTn id="58" dur="500" fill="hold"/>
                                        <p:tgtEl>
                                          <p:spTgt spid="28686"/>
                                        </p:tgtEl>
                                        <p:attrNameLst>
                                          <p:attrName>ppt_h</p:attrName>
                                        </p:attrNameLst>
                                      </p:cBhvr>
                                      <p:tavLst>
                                        <p:tav tm="0">
                                          <p:val>
                                            <p:fltVal val="0"/>
                                          </p:val>
                                        </p:tav>
                                        <p:tav tm="100000">
                                          <p:val>
                                            <p:strVal val="#ppt_h"/>
                                          </p:val>
                                        </p:tav>
                                      </p:tavLst>
                                    </p:anim>
                                    <p:animEffect transition="in" filter="fade">
                                      <p:cBhvr>
                                        <p:cTn id="59" dur="500"/>
                                        <p:tgtEl>
                                          <p:spTgt spid="2868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8687"/>
                                        </p:tgtEl>
                                        <p:attrNameLst>
                                          <p:attrName>style.visibility</p:attrName>
                                        </p:attrNameLst>
                                      </p:cBhvr>
                                      <p:to>
                                        <p:strVal val="visible"/>
                                      </p:to>
                                    </p:set>
                                    <p:anim calcmode="lin" valueType="num">
                                      <p:cBhvr>
                                        <p:cTn id="62" dur="500" fill="hold"/>
                                        <p:tgtEl>
                                          <p:spTgt spid="28687"/>
                                        </p:tgtEl>
                                        <p:attrNameLst>
                                          <p:attrName>ppt_w</p:attrName>
                                        </p:attrNameLst>
                                      </p:cBhvr>
                                      <p:tavLst>
                                        <p:tav tm="0">
                                          <p:val>
                                            <p:fltVal val="0"/>
                                          </p:val>
                                        </p:tav>
                                        <p:tav tm="100000">
                                          <p:val>
                                            <p:strVal val="#ppt_w"/>
                                          </p:val>
                                        </p:tav>
                                      </p:tavLst>
                                    </p:anim>
                                    <p:anim calcmode="lin" valueType="num">
                                      <p:cBhvr>
                                        <p:cTn id="63" dur="500" fill="hold"/>
                                        <p:tgtEl>
                                          <p:spTgt spid="28687"/>
                                        </p:tgtEl>
                                        <p:attrNameLst>
                                          <p:attrName>ppt_h</p:attrName>
                                        </p:attrNameLst>
                                      </p:cBhvr>
                                      <p:tavLst>
                                        <p:tav tm="0">
                                          <p:val>
                                            <p:fltVal val="0"/>
                                          </p:val>
                                        </p:tav>
                                        <p:tav tm="100000">
                                          <p:val>
                                            <p:strVal val="#ppt_h"/>
                                          </p:val>
                                        </p:tav>
                                      </p:tavLst>
                                    </p:anim>
                                    <p:animEffect transition="in" filter="fade">
                                      <p:cBhvr>
                                        <p:cTn id="64" dur="500"/>
                                        <p:tgtEl>
                                          <p:spTgt spid="2868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8689"/>
                                        </p:tgtEl>
                                        <p:attrNameLst>
                                          <p:attrName>style.visibility</p:attrName>
                                        </p:attrNameLst>
                                      </p:cBhvr>
                                      <p:to>
                                        <p:strVal val="visible"/>
                                      </p:to>
                                    </p:set>
                                    <p:anim calcmode="lin" valueType="num">
                                      <p:cBhvr>
                                        <p:cTn id="67" dur="500" fill="hold"/>
                                        <p:tgtEl>
                                          <p:spTgt spid="28689"/>
                                        </p:tgtEl>
                                        <p:attrNameLst>
                                          <p:attrName>ppt_w</p:attrName>
                                        </p:attrNameLst>
                                      </p:cBhvr>
                                      <p:tavLst>
                                        <p:tav tm="0">
                                          <p:val>
                                            <p:fltVal val="0"/>
                                          </p:val>
                                        </p:tav>
                                        <p:tav tm="100000">
                                          <p:val>
                                            <p:strVal val="#ppt_w"/>
                                          </p:val>
                                        </p:tav>
                                      </p:tavLst>
                                    </p:anim>
                                    <p:anim calcmode="lin" valueType="num">
                                      <p:cBhvr>
                                        <p:cTn id="68" dur="500" fill="hold"/>
                                        <p:tgtEl>
                                          <p:spTgt spid="28689"/>
                                        </p:tgtEl>
                                        <p:attrNameLst>
                                          <p:attrName>ppt_h</p:attrName>
                                        </p:attrNameLst>
                                      </p:cBhvr>
                                      <p:tavLst>
                                        <p:tav tm="0">
                                          <p:val>
                                            <p:fltVal val="0"/>
                                          </p:val>
                                        </p:tav>
                                        <p:tav tm="100000">
                                          <p:val>
                                            <p:strVal val="#ppt_h"/>
                                          </p:val>
                                        </p:tav>
                                      </p:tavLst>
                                    </p:anim>
                                    <p:animEffect transition="in" filter="fade">
                                      <p:cBhvr>
                                        <p:cTn id="69" dur="500"/>
                                        <p:tgtEl>
                                          <p:spTgt spid="2868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8690"/>
                                        </p:tgtEl>
                                        <p:attrNameLst>
                                          <p:attrName>style.visibility</p:attrName>
                                        </p:attrNameLst>
                                      </p:cBhvr>
                                      <p:to>
                                        <p:strVal val="visible"/>
                                      </p:to>
                                    </p:set>
                                    <p:anim calcmode="lin" valueType="num">
                                      <p:cBhvr>
                                        <p:cTn id="72" dur="500" fill="hold"/>
                                        <p:tgtEl>
                                          <p:spTgt spid="28690"/>
                                        </p:tgtEl>
                                        <p:attrNameLst>
                                          <p:attrName>ppt_w</p:attrName>
                                        </p:attrNameLst>
                                      </p:cBhvr>
                                      <p:tavLst>
                                        <p:tav tm="0">
                                          <p:val>
                                            <p:fltVal val="0"/>
                                          </p:val>
                                        </p:tav>
                                        <p:tav tm="100000">
                                          <p:val>
                                            <p:strVal val="#ppt_w"/>
                                          </p:val>
                                        </p:tav>
                                      </p:tavLst>
                                    </p:anim>
                                    <p:anim calcmode="lin" valueType="num">
                                      <p:cBhvr>
                                        <p:cTn id="73" dur="500" fill="hold"/>
                                        <p:tgtEl>
                                          <p:spTgt spid="28690"/>
                                        </p:tgtEl>
                                        <p:attrNameLst>
                                          <p:attrName>ppt_h</p:attrName>
                                        </p:attrNameLst>
                                      </p:cBhvr>
                                      <p:tavLst>
                                        <p:tav tm="0">
                                          <p:val>
                                            <p:fltVal val="0"/>
                                          </p:val>
                                        </p:tav>
                                        <p:tav tm="100000">
                                          <p:val>
                                            <p:strVal val="#ppt_h"/>
                                          </p:val>
                                        </p:tav>
                                      </p:tavLst>
                                    </p:anim>
                                    <p:animEffect transition="in" filter="fade">
                                      <p:cBhvr>
                                        <p:cTn id="74" dur="500"/>
                                        <p:tgtEl>
                                          <p:spTgt spid="2869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8691"/>
                                        </p:tgtEl>
                                        <p:attrNameLst>
                                          <p:attrName>style.visibility</p:attrName>
                                        </p:attrNameLst>
                                      </p:cBhvr>
                                      <p:to>
                                        <p:strVal val="visible"/>
                                      </p:to>
                                    </p:set>
                                    <p:anim calcmode="lin" valueType="num">
                                      <p:cBhvr>
                                        <p:cTn id="77" dur="500" fill="hold"/>
                                        <p:tgtEl>
                                          <p:spTgt spid="28691"/>
                                        </p:tgtEl>
                                        <p:attrNameLst>
                                          <p:attrName>ppt_w</p:attrName>
                                        </p:attrNameLst>
                                      </p:cBhvr>
                                      <p:tavLst>
                                        <p:tav tm="0">
                                          <p:val>
                                            <p:fltVal val="0"/>
                                          </p:val>
                                        </p:tav>
                                        <p:tav tm="100000">
                                          <p:val>
                                            <p:strVal val="#ppt_w"/>
                                          </p:val>
                                        </p:tav>
                                      </p:tavLst>
                                    </p:anim>
                                    <p:anim calcmode="lin" valueType="num">
                                      <p:cBhvr>
                                        <p:cTn id="78" dur="500" fill="hold"/>
                                        <p:tgtEl>
                                          <p:spTgt spid="28691"/>
                                        </p:tgtEl>
                                        <p:attrNameLst>
                                          <p:attrName>ppt_h</p:attrName>
                                        </p:attrNameLst>
                                      </p:cBhvr>
                                      <p:tavLst>
                                        <p:tav tm="0">
                                          <p:val>
                                            <p:fltVal val="0"/>
                                          </p:val>
                                        </p:tav>
                                        <p:tav tm="100000">
                                          <p:val>
                                            <p:strVal val="#ppt_h"/>
                                          </p:val>
                                        </p:tav>
                                      </p:tavLst>
                                    </p:anim>
                                    <p:animEffect transition="in" filter="fade">
                                      <p:cBhvr>
                                        <p:cTn id="79" dur="500"/>
                                        <p:tgtEl>
                                          <p:spTgt spid="2869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8692"/>
                                        </p:tgtEl>
                                        <p:attrNameLst>
                                          <p:attrName>style.visibility</p:attrName>
                                        </p:attrNameLst>
                                      </p:cBhvr>
                                      <p:to>
                                        <p:strVal val="visible"/>
                                      </p:to>
                                    </p:set>
                                    <p:anim calcmode="lin" valueType="num">
                                      <p:cBhvr>
                                        <p:cTn id="82" dur="500" fill="hold"/>
                                        <p:tgtEl>
                                          <p:spTgt spid="28692"/>
                                        </p:tgtEl>
                                        <p:attrNameLst>
                                          <p:attrName>ppt_w</p:attrName>
                                        </p:attrNameLst>
                                      </p:cBhvr>
                                      <p:tavLst>
                                        <p:tav tm="0">
                                          <p:val>
                                            <p:fltVal val="0"/>
                                          </p:val>
                                        </p:tav>
                                        <p:tav tm="100000">
                                          <p:val>
                                            <p:strVal val="#ppt_w"/>
                                          </p:val>
                                        </p:tav>
                                      </p:tavLst>
                                    </p:anim>
                                    <p:anim calcmode="lin" valueType="num">
                                      <p:cBhvr>
                                        <p:cTn id="83" dur="500" fill="hold"/>
                                        <p:tgtEl>
                                          <p:spTgt spid="28692"/>
                                        </p:tgtEl>
                                        <p:attrNameLst>
                                          <p:attrName>ppt_h</p:attrName>
                                        </p:attrNameLst>
                                      </p:cBhvr>
                                      <p:tavLst>
                                        <p:tav tm="0">
                                          <p:val>
                                            <p:fltVal val="0"/>
                                          </p:val>
                                        </p:tav>
                                        <p:tav tm="100000">
                                          <p:val>
                                            <p:strVal val="#ppt_h"/>
                                          </p:val>
                                        </p:tav>
                                      </p:tavLst>
                                    </p:anim>
                                    <p:animEffect transition="in" filter="fade">
                                      <p:cBhvr>
                                        <p:cTn id="84" dur="500"/>
                                        <p:tgtEl>
                                          <p:spTgt spid="2869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8693"/>
                                        </p:tgtEl>
                                        <p:attrNameLst>
                                          <p:attrName>style.visibility</p:attrName>
                                        </p:attrNameLst>
                                      </p:cBhvr>
                                      <p:to>
                                        <p:strVal val="visible"/>
                                      </p:to>
                                    </p:set>
                                    <p:anim calcmode="lin" valueType="num">
                                      <p:cBhvr>
                                        <p:cTn id="87" dur="500" fill="hold"/>
                                        <p:tgtEl>
                                          <p:spTgt spid="28693"/>
                                        </p:tgtEl>
                                        <p:attrNameLst>
                                          <p:attrName>ppt_w</p:attrName>
                                        </p:attrNameLst>
                                      </p:cBhvr>
                                      <p:tavLst>
                                        <p:tav tm="0">
                                          <p:val>
                                            <p:fltVal val="0"/>
                                          </p:val>
                                        </p:tav>
                                        <p:tav tm="100000">
                                          <p:val>
                                            <p:strVal val="#ppt_w"/>
                                          </p:val>
                                        </p:tav>
                                      </p:tavLst>
                                    </p:anim>
                                    <p:anim calcmode="lin" valueType="num">
                                      <p:cBhvr>
                                        <p:cTn id="88" dur="500" fill="hold"/>
                                        <p:tgtEl>
                                          <p:spTgt spid="28693"/>
                                        </p:tgtEl>
                                        <p:attrNameLst>
                                          <p:attrName>ppt_h</p:attrName>
                                        </p:attrNameLst>
                                      </p:cBhvr>
                                      <p:tavLst>
                                        <p:tav tm="0">
                                          <p:val>
                                            <p:fltVal val="0"/>
                                          </p:val>
                                        </p:tav>
                                        <p:tav tm="100000">
                                          <p:val>
                                            <p:strVal val="#ppt_h"/>
                                          </p:val>
                                        </p:tav>
                                      </p:tavLst>
                                    </p:anim>
                                    <p:animEffect transition="in" filter="fade">
                                      <p:cBhvr>
                                        <p:cTn id="89" dur="500"/>
                                        <p:tgtEl>
                                          <p:spTgt spid="2869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8694"/>
                                        </p:tgtEl>
                                        <p:attrNameLst>
                                          <p:attrName>style.visibility</p:attrName>
                                        </p:attrNameLst>
                                      </p:cBhvr>
                                      <p:to>
                                        <p:strVal val="visible"/>
                                      </p:to>
                                    </p:set>
                                    <p:anim calcmode="lin" valueType="num">
                                      <p:cBhvr>
                                        <p:cTn id="92" dur="500" fill="hold"/>
                                        <p:tgtEl>
                                          <p:spTgt spid="28694"/>
                                        </p:tgtEl>
                                        <p:attrNameLst>
                                          <p:attrName>ppt_w</p:attrName>
                                        </p:attrNameLst>
                                      </p:cBhvr>
                                      <p:tavLst>
                                        <p:tav tm="0">
                                          <p:val>
                                            <p:fltVal val="0"/>
                                          </p:val>
                                        </p:tav>
                                        <p:tav tm="100000">
                                          <p:val>
                                            <p:strVal val="#ppt_w"/>
                                          </p:val>
                                        </p:tav>
                                      </p:tavLst>
                                    </p:anim>
                                    <p:anim calcmode="lin" valueType="num">
                                      <p:cBhvr>
                                        <p:cTn id="93" dur="500" fill="hold"/>
                                        <p:tgtEl>
                                          <p:spTgt spid="28694"/>
                                        </p:tgtEl>
                                        <p:attrNameLst>
                                          <p:attrName>ppt_h</p:attrName>
                                        </p:attrNameLst>
                                      </p:cBhvr>
                                      <p:tavLst>
                                        <p:tav tm="0">
                                          <p:val>
                                            <p:fltVal val="0"/>
                                          </p:val>
                                        </p:tav>
                                        <p:tav tm="100000">
                                          <p:val>
                                            <p:strVal val="#ppt_h"/>
                                          </p:val>
                                        </p:tav>
                                      </p:tavLst>
                                    </p:anim>
                                    <p:animEffect transition="in" filter="fade">
                                      <p:cBhvr>
                                        <p:cTn id="94" dur="500"/>
                                        <p:tgtEl>
                                          <p:spTgt spid="2869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8695"/>
                                        </p:tgtEl>
                                        <p:attrNameLst>
                                          <p:attrName>style.visibility</p:attrName>
                                        </p:attrNameLst>
                                      </p:cBhvr>
                                      <p:to>
                                        <p:strVal val="visible"/>
                                      </p:to>
                                    </p:set>
                                    <p:anim calcmode="lin" valueType="num">
                                      <p:cBhvr>
                                        <p:cTn id="97" dur="500" fill="hold"/>
                                        <p:tgtEl>
                                          <p:spTgt spid="28695"/>
                                        </p:tgtEl>
                                        <p:attrNameLst>
                                          <p:attrName>ppt_w</p:attrName>
                                        </p:attrNameLst>
                                      </p:cBhvr>
                                      <p:tavLst>
                                        <p:tav tm="0">
                                          <p:val>
                                            <p:fltVal val="0"/>
                                          </p:val>
                                        </p:tav>
                                        <p:tav tm="100000">
                                          <p:val>
                                            <p:strVal val="#ppt_w"/>
                                          </p:val>
                                        </p:tav>
                                      </p:tavLst>
                                    </p:anim>
                                    <p:anim calcmode="lin" valueType="num">
                                      <p:cBhvr>
                                        <p:cTn id="98" dur="500" fill="hold"/>
                                        <p:tgtEl>
                                          <p:spTgt spid="28695"/>
                                        </p:tgtEl>
                                        <p:attrNameLst>
                                          <p:attrName>ppt_h</p:attrName>
                                        </p:attrNameLst>
                                      </p:cBhvr>
                                      <p:tavLst>
                                        <p:tav tm="0">
                                          <p:val>
                                            <p:fltVal val="0"/>
                                          </p:val>
                                        </p:tav>
                                        <p:tav tm="100000">
                                          <p:val>
                                            <p:strVal val="#ppt_h"/>
                                          </p:val>
                                        </p:tav>
                                      </p:tavLst>
                                    </p:anim>
                                    <p:animEffect transition="in" filter="fade">
                                      <p:cBhvr>
                                        <p:cTn id="99" dur="500"/>
                                        <p:tgtEl>
                                          <p:spTgt spid="2869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696"/>
                                        </p:tgtEl>
                                        <p:attrNameLst>
                                          <p:attrName>style.visibility</p:attrName>
                                        </p:attrNameLst>
                                      </p:cBhvr>
                                      <p:to>
                                        <p:strVal val="visible"/>
                                      </p:to>
                                    </p:set>
                                    <p:anim calcmode="lin" valueType="num">
                                      <p:cBhvr>
                                        <p:cTn id="102" dur="500" fill="hold"/>
                                        <p:tgtEl>
                                          <p:spTgt spid="28696"/>
                                        </p:tgtEl>
                                        <p:attrNameLst>
                                          <p:attrName>ppt_w</p:attrName>
                                        </p:attrNameLst>
                                      </p:cBhvr>
                                      <p:tavLst>
                                        <p:tav tm="0">
                                          <p:val>
                                            <p:fltVal val="0"/>
                                          </p:val>
                                        </p:tav>
                                        <p:tav tm="100000">
                                          <p:val>
                                            <p:strVal val="#ppt_w"/>
                                          </p:val>
                                        </p:tav>
                                      </p:tavLst>
                                    </p:anim>
                                    <p:anim calcmode="lin" valueType="num">
                                      <p:cBhvr>
                                        <p:cTn id="103" dur="500" fill="hold"/>
                                        <p:tgtEl>
                                          <p:spTgt spid="28696"/>
                                        </p:tgtEl>
                                        <p:attrNameLst>
                                          <p:attrName>ppt_h</p:attrName>
                                        </p:attrNameLst>
                                      </p:cBhvr>
                                      <p:tavLst>
                                        <p:tav tm="0">
                                          <p:val>
                                            <p:fltVal val="0"/>
                                          </p:val>
                                        </p:tav>
                                        <p:tav tm="100000">
                                          <p:val>
                                            <p:strVal val="#ppt_h"/>
                                          </p:val>
                                        </p:tav>
                                      </p:tavLst>
                                    </p:anim>
                                    <p:animEffect transition="in" filter="fade">
                                      <p:cBhvr>
                                        <p:cTn id="104" dur="500"/>
                                        <p:tgtEl>
                                          <p:spTgt spid="2869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8697"/>
                                        </p:tgtEl>
                                        <p:attrNameLst>
                                          <p:attrName>style.visibility</p:attrName>
                                        </p:attrNameLst>
                                      </p:cBhvr>
                                      <p:to>
                                        <p:strVal val="visible"/>
                                      </p:to>
                                    </p:set>
                                    <p:anim calcmode="lin" valueType="num">
                                      <p:cBhvr>
                                        <p:cTn id="107" dur="500" fill="hold"/>
                                        <p:tgtEl>
                                          <p:spTgt spid="28697"/>
                                        </p:tgtEl>
                                        <p:attrNameLst>
                                          <p:attrName>ppt_w</p:attrName>
                                        </p:attrNameLst>
                                      </p:cBhvr>
                                      <p:tavLst>
                                        <p:tav tm="0">
                                          <p:val>
                                            <p:fltVal val="0"/>
                                          </p:val>
                                        </p:tav>
                                        <p:tav tm="100000">
                                          <p:val>
                                            <p:strVal val="#ppt_w"/>
                                          </p:val>
                                        </p:tav>
                                      </p:tavLst>
                                    </p:anim>
                                    <p:anim calcmode="lin" valueType="num">
                                      <p:cBhvr>
                                        <p:cTn id="108" dur="500" fill="hold"/>
                                        <p:tgtEl>
                                          <p:spTgt spid="28697"/>
                                        </p:tgtEl>
                                        <p:attrNameLst>
                                          <p:attrName>ppt_h</p:attrName>
                                        </p:attrNameLst>
                                      </p:cBhvr>
                                      <p:tavLst>
                                        <p:tav tm="0">
                                          <p:val>
                                            <p:fltVal val="0"/>
                                          </p:val>
                                        </p:tav>
                                        <p:tav tm="100000">
                                          <p:val>
                                            <p:strVal val="#ppt_h"/>
                                          </p:val>
                                        </p:tav>
                                      </p:tavLst>
                                    </p:anim>
                                    <p:animEffect transition="in" filter="fade">
                                      <p:cBhvr>
                                        <p:cTn id="109" dur="500"/>
                                        <p:tgtEl>
                                          <p:spTgt spid="2869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8698"/>
                                        </p:tgtEl>
                                        <p:attrNameLst>
                                          <p:attrName>style.visibility</p:attrName>
                                        </p:attrNameLst>
                                      </p:cBhvr>
                                      <p:to>
                                        <p:strVal val="visible"/>
                                      </p:to>
                                    </p:set>
                                    <p:anim calcmode="lin" valueType="num">
                                      <p:cBhvr>
                                        <p:cTn id="112" dur="500" fill="hold"/>
                                        <p:tgtEl>
                                          <p:spTgt spid="28698"/>
                                        </p:tgtEl>
                                        <p:attrNameLst>
                                          <p:attrName>ppt_w</p:attrName>
                                        </p:attrNameLst>
                                      </p:cBhvr>
                                      <p:tavLst>
                                        <p:tav tm="0">
                                          <p:val>
                                            <p:fltVal val="0"/>
                                          </p:val>
                                        </p:tav>
                                        <p:tav tm="100000">
                                          <p:val>
                                            <p:strVal val="#ppt_w"/>
                                          </p:val>
                                        </p:tav>
                                      </p:tavLst>
                                    </p:anim>
                                    <p:anim calcmode="lin" valueType="num">
                                      <p:cBhvr>
                                        <p:cTn id="113" dur="500" fill="hold"/>
                                        <p:tgtEl>
                                          <p:spTgt spid="28698"/>
                                        </p:tgtEl>
                                        <p:attrNameLst>
                                          <p:attrName>ppt_h</p:attrName>
                                        </p:attrNameLst>
                                      </p:cBhvr>
                                      <p:tavLst>
                                        <p:tav tm="0">
                                          <p:val>
                                            <p:fltVal val="0"/>
                                          </p:val>
                                        </p:tav>
                                        <p:tav tm="100000">
                                          <p:val>
                                            <p:strVal val="#ppt_h"/>
                                          </p:val>
                                        </p:tav>
                                      </p:tavLst>
                                    </p:anim>
                                    <p:animEffect transition="in" filter="fade">
                                      <p:cBhvr>
                                        <p:cTn id="114" dur="500"/>
                                        <p:tgtEl>
                                          <p:spTgt spid="2869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8699"/>
                                        </p:tgtEl>
                                        <p:attrNameLst>
                                          <p:attrName>style.visibility</p:attrName>
                                        </p:attrNameLst>
                                      </p:cBhvr>
                                      <p:to>
                                        <p:strVal val="visible"/>
                                      </p:to>
                                    </p:set>
                                    <p:anim calcmode="lin" valueType="num">
                                      <p:cBhvr>
                                        <p:cTn id="117" dur="500" fill="hold"/>
                                        <p:tgtEl>
                                          <p:spTgt spid="28699"/>
                                        </p:tgtEl>
                                        <p:attrNameLst>
                                          <p:attrName>ppt_w</p:attrName>
                                        </p:attrNameLst>
                                      </p:cBhvr>
                                      <p:tavLst>
                                        <p:tav tm="0">
                                          <p:val>
                                            <p:fltVal val="0"/>
                                          </p:val>
                                        </p:tav>
                                        <p:tav tm="100000">
                                          <p:val>
                                            <p:strVal val="#ppt_w"/>
                                          </p:val>
                                        </p:tav>
                                      </p:tavLst>
                                    </p:anim>
                                    <p:anim calcmode="lin" valueType="num">
                                      <p:cBhvr>
                                        <p:cTn id="118" dur="500" fill="hold"/>
                                        <p:tgtEl>
                                          <p:spTgt spid="28699"/>
                                        </p:tgtEl>
                                        <p:attrNameLst>
                                          <p:attrName>ppt_h</p:attrName>
                                        </p:attrNameLst>
                                      </p:cBhvr>
                                      <p:tavLst>
                                        <p:tav tm="0">
                                          <p:val>
                                            <p:fltVal val="0"/>
                                          </p:val>
                                        </p:tav>
                                        <p:tav tm="100000">
                                          <p:val>
                                            <p:strVal val="#ppt_h"/>
                                          </p:val>
                                        </p:tav>
                                      </p:tavLst>
                                    </p:anim>
                                    <p:animEffect transition="in" filter="fade">
                                      <p:cBhvr>
                                        <p:cTn id="119" dur="500"/>
                                        <p:tgtEl>
                                          <p:spTgt spid="28699"/>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28700"/>
                                        </p:tgtEl>
                                        <p:attrNameLst>
                                          <p:attrName>style.visibility</p:attrName>
                                        </p:attrNameLst>
                                      </p:cBhvr>
                                      <p:to>
                                        <p:strVal val="visible"/>
                                      </p:to>
                                    </p:set>
                                    <p:anim calcmode="lin" valueType="num">
                                      <p:cBhvr>
                                        <p:cTn id="122" dur="500" fill="hold"/>
                                        <p:tgtEl>
                                          <p:spTgt spid="28700"/>
                                        </p:tgtEl>
                                        <p:attrNameLst>
                                          <p:attrName>ppt_w</p:attrName>
                                        </p:attrNameLst>
                                      </p:cBhvr>
                                      <p:tavLst>
                                        <p:tav tm="0">
                                          <p:val>
                                            <p:fltVal val="0"/>
                                          </p:val>
                                        </p:tav>
                                        <p:tav tm="100000">
                                          <p:val>
                                            <p:strVal val="#ppt_w"/>
                                          </p:val>
                                        </p:tav>
                                      </p:tavLst>
                                    </p:anim>
                                    <p:anim calcmode="lin" valueType="num">
                                      <p:cBhvr>
                                        <p:cTn id="123" dur="500" fill="hold"/>
                                        <p:tgtEl>
                                          <p:spTgt spid="28700"/>
                                        </p:tgtEl>
                                        <p:attrNameLst>
                                          <p:attrName>ppt_h</p:attrName>
                                        </p:attrNameLst>
                                      </p:cBhvr>
                                      <p:tavLst>
                                        <p:tav tm="0">
                                          <p:val>
                                            <p:fltVal val="0"/>
                                          </p:val>
                                        </p:tav>
                                        <p:tav tm="100000">
                                          <p:val>
                                            <p:strVal val="#ppt_h"/>
                                          </p:val>
                                        </p:tav>
                                      </p:tavLst>
                                    </p:anim>
                                    <p:animEffect transition="in" filter="fade">
                                      <p:cBhvr>
                                        <p:cTn id="124" dur="500"/>
                                        <p:tgtEl>
                                          <p:spTgt spid="28700"/>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28701"/>
                                        </p:tgtEl>
                                        <p:attrNameLst>
                                          <p:attrName>style.visibility</p:attrName>
                                        </p:attrNameLst>
                                      </p:cBhvr>
                                      <p:to>
                                        <p:strVal val="visible"/>
                                      </p:to>
                                    </p:set>
                                    <p:anim calcmode="lin" valueType="num">
                                      <p:cBhvr>
                                        <p:cTn id="127" dur="500" fill="hold"/>
                                        <p:tgtEl>
                                          <p:spTgt spid="28701"/>
                                        </p:tgtEl>
                                        <p:attrNameLst>
                                          <p:attrName>ppt_w</p:attrName>
                                        </p:attrNameLst>
                                      </p:cBhvr>
                                      <p:tavLst>
                                        <p:tav tm="0">
                                          <p:val>
                                            <p:fltVal val="0"/>
                                          </p:val>
                                        </p:tav>
                                        <p:tav tm="100000">
                                          <p:val>
                                            <p:strVal val="#ppt_w"/>
                                          </p:val>
                                        </p:tav>
                                      </p:tavLst>
                                    </p:anim>
                                    <p:anim calcmode="lin" valueType="num">
                                      <p:cBhvr>
                                        <p:cTn id="128" dur="500" fill="hold"/>
                                        <p:tgtEl>
                                          <p:spTgt spid="28701"/>
                                        </p:tgtEl>
                                        <p:attrNameLst>
                                          <p:attrName>ppt_h</p:attrName>
                                        </p:attrNameLst>
                                      </p:cBhvr>
                                      <p:tavLst>
                                        <p:tav tm="0">
                                          <p:val>
                                            <p:fltVal val="0"/>
                                          </p:val>
                                        </p:tav>
                                        <p:tav tm="100000">
                                          <p:val>
                                            <p:strVal val="#ppt_h"/>
                                          </p:val>
                                        </p:tav>
                                      </p:tavLst>
                                    </p:anim>
                                    <p:animEffect transition="in" filter="fade">
                                      <p:cBhvr>
                                        <p:cTn id="129" dur="500"/>
                                        <p:tgtEl>
                                          <p:spTgt spid="28701"/>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702"/>
                                        </p:tgtEl>
                                        <p:attrNameLst>
                                          <p:attrName>style.visibility</p:attrName>
                                        </p:attrNameLst>
                                      </p:cBhvr>
                                      <p:to>
                                        <p:strVal val="visible"/>
                                      </p:to>
                                    </p:set>
                                    <p:anim calcmode="lin" valueType="num">
                                      <p:cBhvr>
                                        <p:cTn id="132" dur="500" fill="hold"/>
                                        <p:tgtEl>
                                          <p:spTgt spid="28702"/>
                                        </p:tgtEl>
                                        <p:attrNameLst>
                                          <p:attrName>ppt_w</p:attrName>
                                        </p:attrNameLst>
                                      </p:cBhvr>
                                      <p:tavLst>
                                        <p:tav tm="0">
                                          <p:val>
                                            <p:fltVal val="0"/>
                                          </p:val>
                                        </p:tav>
                                        <p:tav tm="100000">
                                          <p:val>
                                            <p:strVal val="#ppt_w"/>
                                          </p:val>
                                        </p:tav>
                                      </p:tavLst>
                                    </p:anim>
                                    <p:anim calcmode="lin" valueType="num">
                                      <p:cBhvr>
                                        <p:cTn id="133" dur="500" fill="hold"/>
                                        <p:tgtEl>
                                          <p:spTgt spid="28702"/>
                                        </p:tgtEl>
                                        <p:attrNameLst>
                                          <p:attrName>ppt_h</p:attrName>
                                        </p:attrNameLst>
                                      </p:cBhvr>
                                      <p:tavLst>
                                        <p:tav tm="0">
                                          <p:val>
                                            <p:fltVal val="0"/>
                                          </p:val>
                                        </p:tav>
                                        <p:tav tm="100000">
                                          <p:val>
                                            <p:strVal val="#ppt_h"/>
                                          </p:val>
                                        </p:tav>
                                      </p:tavLst>
                                    </p:anim>
                                    <p:animEffect transition="in" filter="fade">
                                      <p:cBhvr>
                                        <p:cTn id="134" dur="500"/>
                                        <p:tgtEl>
                                          <p:spTgt spid="28702"/>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28703"/>
                                        </p:tgtEl>
                                        <p:attrNameLst>
                                          <p:attrName>style.visibility</p:attrName>
                                        </p:attrNameLst>
                                      </p:cBhvr>
                                      <p:to>
                                        <p:strVal val="visible"/>
                                      </p:to>
                                    </p:set>
                                    <p:anim calcmode="lin" valueType="num">
                                      <p:cBhvr>
                                        <p:cTn id="137" dur="500" fill="hold"/>
                                        <p:tgtEl>
                                          <p:spTgt spid="28703"/>
                                        </p:tgtEl>
                                        <p:attrNameLst>
                                          <p:attrName>ppt_w</p:attrName>
                                        </p:attrNameLst>
                                      </p:cBhvr>
                                      <p:tavLst>
                                        <p:tav tm="0">
                                          <p:val>
                                            <p:fltVal val="0"/>
                                          </p:val>
                                        </p:tav>
                                        <p:tav tm="100000">
                                          <p:val>
                                            <p:strVal val="#ppt_w"/>
                                          </p:val>
                                        </p:tav>
                                      </p:tavLst>
                                    </p:anim>
                                    <p:anim calcmode="lin" valueType="num">
                                      <p:cBhvr>
                                        <p:cTn id="138" dur="500" fill="hold"/>
                                        <p:tgtEl>
                                          <p:spTgt spid="28703"/>
                                        </p:tgtEl>
                                        <p:attrNameLst>
                                          <p:attrName>ppt_h</p:attrName>
                                        </p:attrNameLst>
                                      </p:cBhvr>
                                      <p:tavLst>
                                        <p:tav tm="0">
                                          <p:val>
                                            <p:fltVal val="0"/>
                                          </p:val>
                                        </p:tav>
                                        <p:tav tm="100000">
                                          <p:val>
                                            <p:strVal val="#ppt_h"/>
                                          </p:val>
                                        </p:tav>
                                      </p:tavLst>
                                    </p:anim>
                                    <p:animEffect transition="in" filter="fade">
                                      <p:cBhvr>
                                        <p:cTn id="139" dur="500"/>
                                        <p:tgtEl>
                                          <p:spTgt spid="28703"/>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28704"/>
                                        </p:tgtEl>
                                        <p:attrNameLst>
                                          <p:attrName>style.visibility</p:attrName>
                                        </p:attrNameLst>
                                      </p:cBhvr>
                                      <p:to>
                                        <p:strVal val="visible"/>
                                      </p:to>
                                    </p:set>
                                    <p:anim calcmode="lin" valueType="num">
                                      <p:cBhvr>
                                        <p:cTn id="142" dur="500" fill="hold"/>
                                        <p:tgtEl>
                                          <p:spTgt spid="28704"/>
                                        </p:tgtEl>
                                        <p:attrNameLst>
                                          <p:attrName>ppt_w</p:attrName>
                                        </p:attrNameLst>
                                      </p:cBhvr>
                                      <p:tavLst>
                                        <p:tav tm="0">
                                          <p:val>
                                            <p:fltVal val="0"/>
                                          </p:val>
                                        </p:tav>
                                        <p:tav tm="100000">
                                          <p:val>
                                            <p:strVal val="#ppt_w"/>
                                          </p:val>
                                        </p:tav>
                                      </p:tavLst>
                                    </p:anim>
                                    <p:anim calcmode="lin" valueType="num">
                                      <p:cBhvr>
                                        <p:cTn id="143" dur="500" fill="hold"/>
                                        <p:tgtEl>
                                          <p:spTgt spid="28704"/>
                                        </p:tgtEl>
                                        <p:attrNameLst>
                                          <p:attrName>ppt_h</p:attrName>
                                        </p:attrNameLst>
                                      </p:cBhvr>
                                      <p:tavLst>
                                        <p:tav tm="0">
                                          <p:val>
                                            <p:fltVal val="0"/>
                                          </p:val>
                                        </p:tav>
                                        <p:tav tm="100000">
                                          <p:val>
                                            <p:strVal val="#ppt_h"/>
                                          </p:val>
                                        </p:tav>
                                      </p:tavLst>
                                    </p:anim>
                                    <p:animEffect transition="in" filter="fade">
                                      <p:cBhvr>
                                        <p:cTn id="144" dur="500"/>
                                        <p:tgtEl>
                                          <p:spTgt spid="28704"/>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28705"/>
                                        </p:tgtEl>
                                        <p:attrNameLst>
                                          <p:attrName>style.visibility</p:attrName>
                                        </p:attrNameLst>
                                      </p:cBhvr>
                                      <p:to>
                                        <p:strVal val="visible"/>
                                      </p:to>
                                    </p:set>
                                    <p:anim calcmode="lin" valueType="num">
                                      <p:cBhvr>
                                        <p:cTn id="147" dur="500" fill="hold"/>
                                        <p:tgtEl>
                                          <p:spTgt spid="28705"/>
                                        </p:tgtEl>
                                        <p:attrNameLst>
                                          <p:attrName>ppt_w</p:attrName>
                                        </p:attrNameLst>
                                      </p:cBhvr>
                                      <p:tavLst>
                                        <p:tav tm="0">
                                          <p:val>
                                            <p:fltVal val="0"/>
                                          </p:val>
                                        </p:tav>
                                        <p:tav tm="100000">
                                          <p:val>
                                            <p:strVal val="#ppt_w"/>
                                          </p:val>
                                        </p:tav>
                                      </p:tavLst>
                                    </p:anim>
                                    <p:anim calcmode="lin" valueType="num">
                                      <p:cBhvr>
                                        <p:cTn id="148" dur="500" fill="hold"/>
                                        <p:tgtEl>
                                          <p:spTgt spid="28705"/>
                                        </p:tgtEl>
                                        <p:attrNameLst>
                                          <p:attrName>ppt_h</p:attrName>
                                        </p:attrNameLst>
                                      </p:cBhvr>
                                      <p:tavLst>
                                        <p:tav tm="0">
                                          <p:val>
                                            <p:fltVal val="0"/>
                                          </p:val>
                                        </p:tav>
                                        <p:tav tm="100000">
                                          <p:val>
                                            <p:strVal val="#ppt_h"/>
                                          </p:val>
                                        </p:tav>
                                      </p:tavLst>
                                    </p:anim>
                                    <p:animEffect transition="in" filter="fade">
                                      <p:cBhvr>
                                        <p:cTn id="149" dur="500"/>
                                        <p:tgtEl>
                                          <p:spTgt spid="28705"/>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28706"/>
                                        </p:tgtEl>
                                        <p:attrNameLst>
                                          <p:attrName>style.visibility</p:attrName>
                                        </p:attrNameLst>
                                      </p:cBhvr>
                                      <p:to>
                                        <p:strVal val="visible"/>
                                      </p:to>
                                    </p:set>
                                    <p:anim calcmode="lin" valueType="num">
                                      <p:cBhvr>
                                        <p:cTn id="152" dur="500" fill="hold"/>
                                        <p:tgtEl>
                                          <p:spTgt spid="28706"/>
                                        </p:tgtEl>
                                        <p:attrNameLst>
                                          <p:attrName>ppt_w</p:attrName>
                                        </p:attrNameLst>
                                      </p:cBhvr>
                                      <p:tavLst>
                                        <p:tav tm="0">
                                          <p:val>
                                            <p:fltVal val="0"/>
                                          </p:val>
                                        </p:tav>
                                        <p:tav tm="100000">
                                          <p:val>
                                            <p:strVal val="#ppt_w"/>
                                          </p:val>
                                        </p:tav>
                                      </p:tavLst>
                                    </p:anim>
                                    <p:anim calcmode="lin" valueType="num">
                                      <p:cBhvr>
                                        <p:cTn id="153" dur="500" fill="hold"/>
                                        <p:tgtEl>
                                          <p:spTgt spid="28706"/>
                                        </p:tgtEl>
                                        <p:attrNameLst>
                                          <p:attrName>ppt_h</p:attrName>
                                        </p:attrNameLst>
                                      </p:cBhvr>
                                      <p:tavLst>
                                        <p:tav tm="0">
                                          <p:val>
                                            <p:fltVal val="0"/>
                                          </p:val>
                                        </p:tav>
                                        <p:tav tm="100000">
                                          <p:val>
                                            <p:strVal val="#ppt_h"/>
                                          </p:val>
                                        </p:tav>
                                      </p:tavLst>
                                    </p:anim>
                                    <p:animEffect transition="in" filter="fade">
                                      <p:cBhvr>
                                        <p:cTn id="154" dur="500"/>
                                        <p:tgtEl>
                                          <p:spTgt spid="28706"/>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28707"/>
                                        </p:tgtEl>
                                        <p:attrNameLst>
                                          <p:attrName>style.visibility</p:attrName>
                                        </p:attrNameLst>
                                      </p:cBhvr>
                                      <p:to>
                                        <p:strVal val="visible"/>
                                      </p:to>
                                    </p:set>
                                    <p:anim calcmode="lin" valueType="num">
                                      <p:cBhvr>
                                        <p:cTn id="157" dur="500" fill="hold"/>
                                        <p:tgtEl>
                                          <p:spTgt spid="28707"/>
                                        </p:tgtEl>
                                        <p:attrNameLst>
                                          <p:attrName>ppt_w</p:attrName>
                                        </p:attrNameLst>
                                      </p:cBhvr>
                                      <p:tavLst>
                                        <p:tav tm="0">
                                          <p:val>
                                            <p:fltVal val="0"/>
                                          </p:val>
                                        </p:tav>
                                        <p:tav tm="100000">
                                          <p:val>
                                            <p:strVal val="#ppt_w"/>
                                          </p:val>
                                        </p:tav>
                                      </p:tavLst>
                                    </p:anim>
                                    <p:anim calcmode="lin" valueType="num">
                                      <p:cBhvr>
                                        <p:cTn id="158" dur="500" fill="hold"/>
                                        <p:tgtEl>
                                          <p:spTgt spid="28707"/>
                                        </p:tgtEl>
                                        <p:attrNameLst>
                                          <p:attrName>ppt_h</p:attrName>
                                        </p:attrNameLst>
                                      </p:cBhvr>
                                      <p:tavLst>
                                        <p:tav tm="0">
                                          <p:val>
                                            <p:fltVal val="0"/>
                                          </p:val>
                                        </p:tav>
                                        <p:tav tm="100000">
                                          <p:val>
                                            <p:strVal val="#ppt_h"/>
                                          </p:val>
                                        </p:tav>
                                      </p:tavLst>
                                    </p:anim>
                                    <p:animEffect transition="in" filter="fade">
                                      <p:cBhvr>
                                        <p:cTn id="159" dur="500"/>
                                        <p:tgtEl>
                                          <p:spTgt spid="28707"/>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28708"/>
                                        </p:tgtEl>
                                        <p:attrNameLst>
                                          <p:attrName>style.visibility</p:attrName>
                                        </p:attrNameLst>
                                      </p:cBhvr>
                                      <p:to>
                                        <p:strVal val="visible"/>
                                      </p:to>
                                    </p:set>
                                    <p:anim calcmode="lin" valueType="num">
                                      <p:cBhvr>
                                        <p:cTn id="162" dur="500" fill="hold"/>
                                        <p:tgtEl>
                                          <p:spTgt spid="28708"/>
                                        </p:tgtEl>
                                        <p:attrNameLst>
                                          <p:attrName>ppt_w</p:attrName>
                                        </p:attrNameLst>
                                      </p:cBhvr>
                                      <p:tavLst>
                                        <p:tav tm="0">
                                          <p:val>
                                            <p:fltVal val="0"/>
                                          </p:val>
                                        </p:tav>
                                        <p:tav tm="100000">
                                          <p:val>
                                            <p:strVal val="#ppt_w"/>
                                          </p:val>
                                        </p:tav>
                                      </p:tavLst>
                                    </p:anim>
                                    <p:anim calcmode="lin" valueType="num">
                                      <p:cBhvr>
                                        <p:cTn id="163" dur="500" fill="hold"/>
                                        <p:tgtEl>
                                          <p:spTgt spid="28708"/>
                                        </p:tgtEl>
                                        <p:attrNameLst>
                                          <p:attrName>ppt_h</p:attrName>
                                        </p:attrNameLst>
                                      </p:cBhvr>
                                      <p:tavLst>
                                        <p:tav tm="0">
                                          <p:val>
                                            <p:fltVal val="0"/>
                                          </p:val>
                                        </p:tav>
                                        <p:tav tm="100000">
                                          <p:val>
                                            <p:strVal val="#ppt_h"/>
                                          </p:val>
                                        </p:tav>
                                      </p:tavLst>
                                    </p:anim>
                                    <p:animEffect transition="in" filter="fade">
                                      <p:cBhvr>
                                        <p:cTn id="164" dur="500"/>
                                        <p:tgtEl>
                                          <p:spTgt spid="28708"/>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28709"/>
                                        </p:tgtEl>
                                        <p:attrNameLst>
                                          <p:attrName>style.visibility</p:attrName>
                                        </p:attrNameLst>
                                      </p:cBhvr>
                                      <p:to>
                                        <p:strVal val="visible"/>
                                      </p:to>
                                    </p:set>
                                    <p:anim calcmode="lin" valueType="num">
                                      <p:cBhvr>
                                        <p:cTn id="167" dur="500" fill="hold"/>
                                        <p:tgtEl>
                                          <p:spTgt spid="28709"/>
                                        </p:tgtEl>
                                        <p:attrNameLst>
                                          <p:attrName>ppt_w</p:attrName>
                                        </p:attrNameLst>
                                      </p:cBhvr>
                                      <p:tavLst>
                                        <p:tav tm="0">
                                          <p:val>
                                            <p:fltVal val="0"/>
                                          </p:val>
                                        </p:tav>
                                        <p:tav tm="100000">
                                          <p:val>
                                            <p:strVal val="#ppt_w"/>
                                          </p:val>
                                        </p:tav>
                                      </p:tavLst>
                                    </p:anim>
                                    <p:anim calcmode="lin" valueType="num">
                                      <p:cBhvr>
                                        <p:cTn id="168" dur="500" fill="hold"/>
                                        <p:tgtEl>
                                          <p:spTgt spid="28709"/>
                                        </p:tgtEl>
                                        <p:attrNameLst>
                                          <p:attrName>ppt_h</p:attrName>
                                        </p:attrNameLst>
                                      </p:cBhvr>
                                      <p:tavLst>
                                        <p:tav tm="0">
                                          <p:val>
                                            <p:fltVal val="0"/>
                                          </p:val>
                                        </p:tav>
                                        <p:tav tm="100000">
                                          <p:val>
                                            <p:strVal val="#ppt_h"/>
                                          </p:val>
                                        </p:tav>
                                      </p:tavLst>
                                    </p:anim>
                                    <p:animEffect transition="in" filter="fade">
                                      <p:cBhvr>
                                        <p:cTn id="169" dur="500"/>
                                        <p:tgtEl>
                                          <p:spTgt spid="28709"/>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28710"/>
                                        </p:tgtEl>
                                        <p:attrNameLst>
                                          <p:attrName>style.visibility</p:attrName>
                                        </p:attrNameLst>
                                      </p:cBhvr>
                                      <p:to>
                                        <p:strVal val="visible"/>
                                      </p:to>
                                    </p:set>
                                    <p:anim calcmode="lin" valueType="num">
                                      <p:cBhvr>
                                        <p:cTn id="172" dur="500" fill="hold"/>
                                        <p:tgtEl>
                                          <p:spTgt spid="28710"/>
                                        </p:tgtEl>
                                        <p:attrNameLst>
                                          <p:attrName>ppt_w</p:attrName>
                                        </p:attrNameLst>
                                      </p:cBhvr>
                                      <p:tavLst>
                                        <p:tav tm="0">
                                          <p:val>
                                            <p:fltVal val="0"/>
                                          </p:val>
                                        </p:tav>
                                        <p:tav tm="100000">
                                          <p:val>
                                            <p:strVal val="#ppt_w"/>
                                          </p:val>
                                        </p:tav>
                                      </p:tavLst>
                                    </p:anim>
                                    <p:anim calcmode="lin" valueType="num">
                                      <p:cBhvr>
                                        <p:cTn id="173" dur="500" fill="hold"/>
                                        <p:tgtEl>
                                          <p:spTgt spid="28710"/>
                                        </p:tgtEl>
                                        <p:attrNameLst>
                                          <p:attrName>ppt_h</p:attrName>
                                        </p:attrNameLst>
                                      </p:cBhvr>
                                      <p:tavLst>
                                        <p:tav tm="0">
                                          <p:val>
                                            <p:fltVal val="0"/>
                                          </p:val>
                                        </p:tav>
                                        <p:tav tm="100000">
                                          <p:val>
                                            <p:strVal val="#ppt_h"/>
                                          </p:val>
                                        </p:tav>
                                      </p:tavLst>
                                    </p:anim>
                                    <p:animEffect transition="in" filter="fade">
                                      <p:cBhvr>
                                        <p:cTn id="174" dur="500"/>
                                        <p:tgtEl>
                                          <p:spTgt spid="28710"/>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28711"/>
                                        </p:tgtEl>
                                        <p:attrNameLst>
                                          <p:attrName>style.visibility</p:attrName>
                                        </p:attrNameLst>
                                      </p:cBhvr>
                                      <p:to>
                                        <p:strVal val="visible"/>
                                      </p:to>
                                    </p:set>
                                    <p:anim calcmode="lin" valueType="num">
                                      <p:cBhvr>
                                        <p:cTn id="177" dur="500" fill="hold"/>
                                        <p:tgtEl>
                                          <p:spTgt spid="28711"/>
                                        </p:tgtEl>
                                        <p:attrNameLst>
                                          <p:attrName>ppt_w</p:attrName>
                                        </p:attrNameLst>
                                      </p:cBhvr>
                                      <p:tavLst>
                                        <p:tav tm="0">
                                          <p:val>
                                            <p:fltVal val="0"/>
                                          </p:val>
                                        </p:tav>
                                        <p:tav tm="100000">
                                          <p:val>
                                            <p:strVal val="#ppt_w"/>
                                          </p:val>
                                        </p:tav>
                                      </p:tavLst>
                                    </p:anim>
                                    <p:anim calcmode="lin" valueType="num">
                                      <p:cBhvr>
                                        <p:cTn id="178" dur="500" fill="hold"/>
                                        <p:tgtEl>
                                          <p:spTgt spid="28711"/>
                                        </p:tgtEl>
                                        <p:attrNameLst>
                                          <p:attrName>ppt_h</p:attrName>
                                        </p:attrNameLst>
                                      </p:cBhvr>
                                      <p:tavLst>
                                        <p:tav tm="0">
                                          <p:val>
                                            <p:fltVal val="0"/>
                                          </p:val>
                                        </p:tav>
                                        <p:tav tm="100000">
                                          <p:val>
                                            <p:strVal val="#ppt_h"/>
                                          </p:val>
                                        </p:tav>
                                      </p:tavLst>
                                    </p:anim>
                                    <p:animEffect transition="in" filter="fade">
                                      <p:cBhvr>
                                        <p:cTn id="179" dur="500"/>
                                        <p:tgtEl>
                                          <p:spTgt spid="28711"/>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28712"/>
                                        </p:tgtEl>
                                        <p:attrNameLst>
                                          <p:attrName>style.visibility</p:attrName>
                                        </p:attrNameLst>
                                      </p:cBhvr>
                                      <p:to>
                                        <p:strVal val="visible"/>
                                      </p:to>
                                    </p:set>
                                    <p:anim calcmode="lin" valueType="num">
                                      <p:cBhvr>
                                        <p:cTn id="182" dur="500" fill="hold"/>
                                        <p:tgtEl>
                                          <p:spTgt spid="28712"/>
                                        </p:tgtEl>
                                        <p:attrNameLst>
                                          <p:attrName>ppt_w</p:attrName>
                                        </p:attrNameLst>
                                      </p:cBhvr>
                                      <p:tavLst>
                                        <p:tav tm="0">
                                          <p:val>
                                            <p:fltVal val="0"/>
                                          </p:val>
                                        </p:tav>
                                        <p:tav tm="100000">
                                          <p:val>
                                            <p:strVal val="#ppt_w"/>
                                          </p:val>
                                        </p:tav>
                                      </p:tavLst>
                                    </p:anim>
                                    <p:anim calcmode="lin" valueType="num">
                                      <p:cBhvr>
                                        <p:cTn id="183" dur="500" fill="hold"/>
                                        <p:tgtEl>
                                          <p:spTgt spid="28712"/>
                                        </p:tgtEl>
                                        <p:attrNameLst>
                                          <p:attrName>ppt_h</p:attrName>
                                        </p:attrNameLst>
                                      </p:cBhvr>
                                      <p:tavLst>
                                        <p:tav tm="0">
                                          <p:val>
                                            <p:fltVal val="0"/>
                                          </p:val>
                                        </p:tav>
                                        <p:tav tm="100000">
                                          <p:val>
                                            <p:strVal val="#ppt_h"/>
                                          </p:val>
                                        </p:tav>
                                      </p:tavLst>
                                    </p:anim>
                                    <p:animEffect transition="in" filter="fade">
                                      <p:cBhvr>
                                        <p:cTn id="184" dur="500"/>
                                        <p:tgtEl>
                                          <p:spTgt spid="28712"/>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28713"/>
                                        </p:tgtEl>
                                        <p:attrNameLst>
                                          <p:attrName>style.visibility</p:attrName>
                                        </p:attrNameLst>
                                      </p:cBhvr>
                                      <p:to>
                                        <p:strVal val="visible"/>
                                      </p:to>
                                    </p:set>
                                    <p:anim calcmode="lin" valueType="num">
                                      <p:cBhvr>
                                        <p:cTn id="187" dur="500" fill="hold"/>
                                        <p:tgtEl>
                                          <p:spTgt spid="28713"/>
                                        </p:tgtEl>
                                        <p:attrNameLst>
                                          <p:attrName>ppt_w</p:attrName>
                                        </p:attrNameLst>
                                      </p:cBhvr>
                                      <p:tavLst>
                                        <p:tav tm="0">
                                          <p:val>
                                            <p:fltVal val="0"/>
                                          </p:val>
                                        </p:tav>
                                        <p:tav tm="100000">
                                          <p:val>
                                            <p:strVal val="#ppt_w"/>
                                          </p:val>
                                        </p:tav>
                                      </p:tavLst>
                                    </p:anim>
                                    <p:anim calcmode="lin" valueType="num">
                                      <p:cBhvr>
                                        <p:cTn id="188" dur="500" fill="hold"/>
                                        <p:tgtEl>
                                          <p:spTgt spid="28713"/>
                                        </p:tgtEl>
                                        <p:attrNameLst>
                                          <p:attrName>ppt_h</p:attrName>
                                        </p:attrNameLst>
                                      </p:cBhvr>
                                      <p:tavLst>
                                        <p:tav tm="0">
                                          <p:val>
                                            <p:fltVal val="0"/>
                                          </p:val>
                                        </p:tav>
                                        <p:tav tm="100000">
                                          <p:val>
                                            <p:strVal val="#ppt_h"/>
                                          </p:val>
                                        </p:tav>
                                      </p:tavLst>
                                    </p:anim>
                                    <p:animEffect transition="in" filter="fade">
                                      <p:cBhvr>
                                        <p:cTn id="189" dur="500"/>
                                        <p:tgtEl>
                                          <p:spTgt spid="28713"/>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28714"/>
                                        </p:tgtEl>
                                        <p:attrNameLst>
                                          <p:attrName>style.visibility</p:attrName>
                                        </p:attrNameLst>
                                      </p:cBhvr>
                                      <p:to>
                                        <p:strVal val="visible"/>
                                      </p:to>
                                    </p:set>
                                    <p:anim calcmode="lin" valueType="num">
                                      <p:cBhvr>
                                        <p:cTn id="192" dur="500" fill="hold"/>
                                        <p:tgtEl>
                                          <p:spTgt spid="28714"/>
                                        </p:tgtEl>
                                        <p:attrNameLst>
                                          <p:attrName>ppt_w</p:attrName>
                                        </p:attrNameLst>
                                      </p:cBhvr>
                                      <p:tavLst>
                                        <p:tav tm="0">
                                          <p:val>
                                            <p:fltVal val="0"/>
                                          </p:val>
                                        </p:tav>
                                        <p:tav tm="100000">
                                          <p:val>
                                            <p:strVal val="#ppt_w"/>
                                          </p:val>
                                        </p:tav>
                                      </p:tavLst>
                                    </p:anim>
                                    <p:anim calcmode="lin" valueType="num">
                                      <p:cBhvr>
                                        <p:cTn id="193" dur="500" fill="hold"/>
                                        <p:tgtEl>
                                          <p:spTgt spid="28714"/>
                                        </p:tgtEl>
                                        <p:attrNameLst>
                                          <p:attrName>ppt_h</p:attrName>
                                        </p:attrNameLst>
                                      </p:cBhvr>
                                      <p:tavLst>
                                        <p:tav tm="0">
                                          <p:val>
                                            <p:fltVal val="0"/>
                                          </p:val>
                                        </p:tav>
                                        <p:tav tm="100000">
                                          <p:val>
                                            <p:strVal val="#ppt_h"/>
                                          </p:val>
                                        </p:tav>
                                      </p:tavLst>
                                    </p:anim>
                                    <p:animEffect transition="in" filter="fade">
                                      <p:cBhvr>
                                        <p:cTn id="194" dur="500"/>
                                        <p:tgtEl>
                                          <p:spTgt spid="28714"/>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28716"/>
                                        </p:tgtEl>
                                        <p:attrNameLst>
                                          <p:attrName>style.visibility</p:attrName>
                                        </p:attrNameLst>
                                      </p:cBhvr>
                                      <p:to>
                                        <p:strVal val="visible"/>
                                      </p:to>
                                    </p:set>
                                    <p:anim calcmode="lin" valueType="num">
                                      <p:cBhvr>
                                        <p:cTn id="197" dur="500" fill="hold"/>
                                        <p:tgtEl>
                                          <p:spTgt spid="28716"/>
                                        </p:tgtEl>
                                        <p:attrNameLst>
                                          <p:attrName>ppt_w</p:attrName>
                                        </p:attrNameLst>
                                      </p:cBhvr>
                                      <p:tavLst>
                                        <p:tav tm="0">
                                          <p:val>
                                            <p:fltVal val="0"/>
                                          </p:val>
                                        </p:tav>
                                        <p:tav tm="100000">
                                          <p:val>
                                            <p:strVal val="#ppt_w"/>
                                          </p:val>
                                        </p:tav>
                                      </p:tavLst>
                                    </p:anim>
                                    <p:anim calcmode="lin" valueType="num">
                                      <p:cBhvr>
                                        <p:cTn id="198" dur="500" fill="hold"/>
                                        <p:tgtEl>
                                          <p:spTgt spid="28716"/>
                                        </p:tgtEl>
                                        <p:attrNameLst>
                                          <p:attrName>ppt_h</p:attrName>
                                        </p:attrNameLst>
                                      </p:cBhvr>
                                      <p:tavLst>
                                        <p:tav tm="0">
                                          <p:val>
                                            <p:fltVal val="0"/>
                                          </p:val>
                                        </p:tav>
                                        <p:tav tm="100000">
                                          <p:val>
                                            <p:strVal val="#ppt_h"/>
                                          </p:val>
                                        </p:tav>
                                      </p:tavLst>
                                    </p:anim>
                                    <p:animEffect transition="in" filter="fade">
                                      <p:cBhvr>
                                        <p:cTn id="199" dur="500"/>
                                        <p:tgtEl>
                                          <p:spTgt spid="28716"/>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28718"/>
                                        </p:tgtEl>
                                        <p:attrNameLst>
                                          <p:attrName>style.visibility</p:attrName>
                                        </p:attrNameLst>
                                      </p:cBhvr>
                                      <p:to>
                                        <p:strVal val="visible"/>
                                      </p:to>
                                    </p:set>
                                    <p:anim calcmode="lin" valueType="num">
                                      <p:cBhvr>
                                        <p:cTn id="202" dur="500" fill="hold"/>
                                        <p:tgtEl>
                                          <p:spTgt spid="28718"/>
                                        </p:tgtEl>
                                        <p:attrNameLst>
                                          <p:attrName>ppt_w</p:attrName>
                                        </p:attrNameLst>
                                      </p:cBhvr>
                                      <p:tavLst>
                                        <p:tav tm="0">
                                          <p:val>
                                            <p:fltVal val="0"/>
                                          </p:val>
                                        </p:tav>
                                        <p:tav tm="100000">
                                          <p:val>
                                            <p:strVal val="#ppt_w"/>
                                          </p:val>
                                        </p:tav>
                                      </p:tavLst>
                                    </p:anim>
                                    <p:anim calcmode="lin" valueType="num">
                                      <p:cBhvr>
                                        <p:cTn id="203" dur="500" fill="hold"/>
                                        <p:tgtEl>
                                          <p:spTgt spid="28718"/>
                                        </p:tgtEl>
                                        <p:attrNameLst>
                                          <p:attrName>ppt_h</p:attrName>
                                        </p:attrNameLst>
                                      </p:cBhvr>
                                      <p:tavLst>
                                        <p:tav tm="0">
                                          <p:val>
                                            <p:fltVal val="0"/>
                                          </p:val>
                                        </p:tav>
                                        <p:tav tm="100000">
                                          <p:val>
                                            <p:strVal val="#ppt_h"/>
                                          </p:val>
                                        </p:tav>
                                      </p:tavLst>
                                    </p:anim>
                                    <p:animEffect transition="in" filter="fade">
                                      <p:cBhvr>
                                        <p:cTn id="204" dur="500"/>
                                        <p:tgtEl>
                                          <p:spTgt spid="28718"/>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28719"/>
                                        </p:tgtEl>
                                        <p:attrNameLst>
                                          <p:attrName>style.visibility</p:attrName>
                                        </p:attrNameLst>
                                      </p:cBhvr>
                                      <p:to>
                                        <p:strVal val="visible"/>
                                      </p:to>
                                    </p:set>
                                    <p:anim calcmode="lin" valueType="num">
                                      <p:cBhvr>
                                        <p:cTn id="207" dur="500" fill="hold"/>
                                        <p:tgtEl>
                                          <p:spTgt spid="28719"/>
                                        </p:tgtEl>
                                        <p:attrNameLst>
                                          <p:attrName>ppt_w</p:attrName>
                                        </p:attrNameLst>
                                      </p:cBhvr>
                                      <p:tavLst>
                                        <p:tav tm="0">
                                          <p:val>
                                            <p:fltVal val="0"/>
                                          </p:val>
                                        </p:tav>
                                        <p:tav tm="100000">
                                          <p:val>
                                            <p:strVal val="#ppt_w"/>
                                          </p:val>
                                        </p:tav>
                                      </p:tavLst>
                                    </p:anim>
                                    <p:anim calcmode="lin" valueType="num">
                                      <p:cBhvr>
                                        <p:cTn id="208" dur="500" fill="hold"/>
                                        <p:tgtEl>
                                          <p:spTgt spid="28719"/>
                                        </p:tgtEl>
                                        <p:attrNameLst>
                                          <p:attrName>ppt_h</p:attrName>
                                        </p:attrNameLst>
                                      </p:cBhvr>
                                      <p:tavLst>
                                        <p:tav tm="0">
                                          <p:val>
                                            <p:fltVal val="0"/>
                                          </p:val>
                                        </p:tav>
                                        <p:tav tm="100000">
                                          <p:val>
                                            <p:strVal val="#ppt_h"/>
                                          </p:val>
                                        </p:tav>
                                      </p:tavLst>
                                    </p:anim>
                                    <p:animEffect transition="in" filter="fade">
                                      <p:cBhvr>
                                        <p:cTn id="209" dur="500"/>
                                        <p:tgtEl>
                                          <p:spTgt spid="28719"/>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28720"/>
                                        </p:tgtEl>
                                        <p:attrNameLst>
                                          <p:attrName>style.visibility</p:attrName>
                                        </p:attrNameLst>
                                      </p:cBhvr>
                                      <p:to>
                                        <p:strVal val="visible"/>
                                      </p:to>
                                    </p:set>
                                    <p:anim calcmode="lin" valueType="num">
                                      <p:cBhvr>
                                        <p:cTn id="212" dur="500" fill="hold"/>
                                        <p:tgtEl>
                                          <p:spTgt spid="28720"/>
                                        </p:tgtEl>
                                        <p:attrNameLst>
                                          <p:attrName>ppt_w</p:attrName>
                                        </p:attrNameLst>
                                      </p:cBhvr>
                                      <p:tavLst>
                                        <p:tav tm="0">
                                          <p:val>
                                            <p:fltVal val="0"/>
                                          </p:val>
                                        </p:tav>
                                        <p:tav tm="100000">
                                          <p:val>
                                            <p:strVal val="#ppt_w"/>
                                          </p:val>
                                        </p:tav>
                                      </p:tavLst>
                                    </p:anim>
                                    <p:anim calcmode="lin" valueType="num">
                                      <p:cBhvr>
                                        <p:cTn id="213" dur="500" fill="hold"/>
                                        <p:tgtEl>
                                          <p:spTgt spid="28720"/>
                                        </p:tgtEl>
                                        <p:attrNameLst>
                                          <p:attrName>ppt_h</p:attrName>
                                        </p:attrNameLst>
                                      </p:cBhvr>
                                      <p:tavLst>
                                        <p:tav tm="0">
                                          <p:val>
                                            <p:fltVal val="0"/>
                                          </p:val>
                                        </p:tav>
                                        <p:tav tm="100000">
                                          <p:val>
                                            <p:strVal val="#ppt_h"/>
                                          </p:val>
                                        </p:tav>
                                      </p:tavLst>
                                    </p:anim>
                                    <p:animEffect transition="in" filter="fade">
                                      <p:cBhvr>
                                        <p:cTn id="214" dur="500"/>
                                        <p:tgtEl>
                                          <p:spTgt spid="28720"/>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28721"/>
                                        </p:tgtEl>
                                        <p:attrNameLst>
                                          <p:attrName>style.visibility</p:attrName>
                                        </p:attrNameLst>
                                      </p:cBhvr>
                                      <p:to>
                                        <p:strVal val="visible"/>
                                      </p:to>
                                    </p:set>
                                    <p:anim calcmode="lin" valueType="num">
                                      <p:cBhvr>
                                        <p:cTn id="217" dur="500" fill="hold"/>
                                        <p:tgtEl>
                                          <p:spTgt spid="28721"/>
                                        </p:tgtEl>
                                        <p:attrNameLst>
                                          <p:attrName>ppt_w</p:attrName>
                                        </p:attrNameLst>
                                      </p:cBhvr>
                                      <p:tavLst>
                                        <p:tav tm="0">
                                          <p:val>
                                            <p:fltVal val="0"/>
                                          </p:val>
                                        </p:tav>
                                        <p:tav tm="100000">
                                          <p:val>
                                            <p:strVal val="#ppt_w"/>
                                          </p:val>
                                        </p:tav>
                                      </p:tavLst>
                                    </p:anim>
                                    <p:anim calcmode="lin" valueType="num">
                                      <p:cBhvr>
                                        <p:cTn id="218" dur="500" fill="hold"/>
                                        <p:tgtEl>
                                          <p:spTgt spid="28721"/>
                                        </p:tgtEl>
                                        <p:attrNameLst>
                                          <p:attrName>ppt_h</p:attrName>
                                        </p:attrNameLst>
                                      </p:cBhvr>
                                      <p:tavLst>
                                        <p:tav tm="0">
                                          <p:val>
                                            <p:fltVal val="0"/>
                                          </p:val>
                                        </p:tav>
                                        <p:tav tm="100000">
                                          <p:val>
                                            <p:strVal val="#ppt_h"/>
                                          </p:val>
                                        </p:tav>
                                      </p:tavLst>
                                    </p:anim>
                                    <p:animEffect transition="in" filter="fade">
                                      <p:cBhvr>
                                        <p:cTn id="219" dur="500"/>
                                        <p:tgtEl>
                                          <p:spTgt spid="28721"/>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28722"/>
                                        </p:tgtEl>
                                        <p:attrNameLst>
                                          <p:attrName>style.visibility</p:attrName>
                                        </p:attrNameLst>
                                      </p:cBhvr>
                                      <p:to>
                                        <p:strVal val="visible"/>
                                      </p:to>
                                    </p:set>
                                    <p:anim calcmode="lin" valueType="num">
                                      <p:cBhvr>
                                        <p:cTn id="222" dur="500" fill="hold"/>
                                        <p:tgtEl>
                                          <p:spTgt spid="28722"/>
                                        </p:tgtEl>
                                        <p:attrNameLst>
                                          <p:attrName>ppt_w</p:attrName>
                                        </p:attrNameLst>
                                      </p:cBhvr>
                                      <p:tavLst>
                                        <p:tav tm="0">
                                          <p:val>
                                            <p:fltVal val="0"/>
                                          </p:val>
                                        </p:tav>
                                        <p:tav tm="100000">
                                          <p:val>
                                            <p:strVal val="#ppt_w"/>
                                          </p:val>
                                        </p:tav>
                                      </p:tavLst>
                                    </p:anim>
                                    <p:anim calcmode="lin" valueType="num">
                                      <p:cBhvr>
                                        <p:cTn id="223" dur="500" fill="hold"/>
                                        <p:tgtEl>
                                          <p:spTgt spid="28722"/>
                                        </p:tgtEl>
                                        <p:attrNameLst>
                                          <p:attrName>ppt_h</p:attrName>
                                        </p:attrNameLst>
                                      </p:cBhvr>
                                      <p:tavLst>
                                        <p:tav tm="0">
                                          <p:val>
                                            <p:fltVal val="0"/>
                                          </p:val>
                                        </p:tav>
                                        <p:tav tm="100000">
                                          <p:val>
                                            <p:strVal val="#ppt_h"/>
                                          </p:val>
                                        </p:tav>
                                      </p:tavLst>
                                    </p:anim>
                                    <p:animEffect transition="in" filter="fade">
                                      <p:cBhvr>
                                        <p:cTn id="224" dur="500"/>
                                        <p:tgtEl>
                                          <p:spTgt spid="28722"/>
                                        </p:tgtEl>
                                      </p:cBhvr>
                                    </p:animEffect>
                                  </p:childTnLst>
                                </p:cTn>
                              </p:par>
                            </p:childTnLst>
                          </p:cTn>
                        </p:par>
                      </p:childTnLst>
                    </p:cTn>
                  </p:par>
                  <p:par>
                    <p:cTn id="225" fill="hold">
                      <p:stCondLst>
                        <p:cond delay="indefinite"/>
                      </p:stCondLst>
                      <p:childTnLst>
                        <p:par>
                          <p:cTn id="226" fill="hold">
                            <p:stCondLst>
                              <p:cond delay="0"/>
                            </p:stCondLst>
                            <p:childTnLst>
                              <p:par>
                                <p:cTn id="227" presetID="6" presetClass="entr" presetSubtype="16" fill="hold" grpId="0" nodeType="clickEffect">
                                  <p:stCondLst>
                                    <p:cond delay="0"/>
                                  </p:stCondLst>
                                  <p:childTnLst>
                                    <p:set>
                                      <p:cBhvr>
                                        <p:cTn id="228" dur="1" fill="hold">
                                          <p:stCondLst>
                                            <p:cond delay="0"/>
                                          </p:stCondLst>
                                        </p:cTn>
                                        <p:tgtEl>
                                          <p:spTgt spid="4"/>
                                        </p:tgtEl>
                                        <p:attrNameLst>
                                          <p:attrName>style.visibility</p:attrName>
                                        </p:attrNameLst>
                                      </p:cBhvr>
                                      <p:to>
                                        <p:strVal val="visible"/>
                                      </p:to>
                                    </p:set>
                                    <p:animEffect transition="in" filter="circle(in)">
                                      <p:cBhvr>
                                        <p:cTn id="2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8" grpId="0"/>
      <p:bldP spid="28715" grpId="0" animBg="1"/>
      <p:bldP spid="28717" grpId="0" animBg="1"/>
      <p:bldP spid="28680" grpId="0" animBg="1"/>
      <p:bldP spid="28681" grpId="0" animBg="1"/>
      <p:bldP spid="28682" grpId="0" animBg="1"/>
      <p:bldP spid="28683" grpId="0" animBg="1"/>
      <p:bldP spid="28684" grpId="0" animBg="1"/>
      <p:bldP spid="28685" grpId="0" animBg="1"/>
      <p:bldP spid="28686" grpId="0" animBg="1"/>
      <p:bldP spid="28687" grpId="0" animBg="1"/>
      <p:bldP spid="28689" grpId="0" animBg="1"/>
      <p:bldP spid="28690" grpId="0" animBg="1"/>
      <p:bldP spid="28691" grpId="0" animBg="1"/>
      <p:bldP spid="28692" grpId="0" animBg="1"/>
      <p:bldP spid="28693" grpId="0" animBg="1"/>
      <p:bldP spid="28694" grpId="0" animBg="1"/>
      <p:bldP spid="28695" grpId="0" animBg="1"/>
      <p:bldP spid="28696" grpId="0" animBg="1"/>
      <p:bldP spid="28697" grpId="0" animBg="1"/>
      <p:bldP spid="28698" grpId="0" animBg="1"/>
      <p:bldP spid="28699" grpId="0" animBg="1"/>
      <p:bldP spid="28700" grpId="0" animBg="1"/>
      <p:bldP spid="28701" grpId="0" animBg="1"/>
      <p:bldP spid="28702" grpId="0" animBg="1"/>
      <p:bldP spid="28703" grpId="0" animBg="1"/>
      <p:bldP spid="28704" grpId="0" animBg="1"/>
      <p:bldP spid="28705" grpId="0" animBg="1"/>
      <p:bldP spid="28706" grpId="0" animBg="1"/>
      <p:bldP spid="28707" grpId="0" animBg="1"/>
      <p:bldP spid="28708" grpId="0" animBg="1"/>
      <p:bldP spid="28709" grpId="0" animBg="1"/>
      <p:bldP spid="28710" grpId="0" animBg="1"/>
      <p:bldP spid="28711" grpId="0" animBg="1"/>
      <p:bldP spid="28712" grpId="0" animBg="1"/>
      <p:bldP spid="28713" grpId="0" animBg="1"/>
      <p:bldP spid="28714" grpId="0" animBg="1"/>
      <p:bldP spid="28716" grpId="0" animBg="1"/>
      <p:bldP spid="28718" grpId="0" animBg="1"/>
      <p:bldP spid="28719" grpId="0" animBg="1"/>
      <p:bldP spid="28720" grpId="0" animBg="1"/>
      <p:bldP spid="28721" grpId="0" animBg="1"/>
      <p:bldP spid="28722" grpId="0" animBg="1"/>
      <p:bldP spid="4"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1492</TotalTime>
  <Words>1087</Words>
  <Application>Microsoft Office PowerPoint</Application>
  <PresentationFormat>On-screen Show (4:3)</PresentationFormat>
  <Paragraphs>190</Paragraphs>
  <Slides>15</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Calibri</vt:lpstr>
      <vt:lpstr>Times New Roman</vt:lpstr>
      <vt:lpstr>Default Design</vt:lpstr>
      <vt:lpstr>Adaptive Management</vt:lpstr>
      <vt:lpstr>Conceptual Model</vt:lpstr>
      <vt:lpstr>Fisheries Management: Art &amp; Science</vt:lpstr>
      <vt:lpstr>What is Adaptive Management?</vt:lpstr>
      <vt:lpstr>Goals of Adaptive Management</vt:lpstr>
      <vt:lpstr>Challenges to Adaptive Management</vt:lpstr>
      <vt:lpstr>Challenges to Adaptive Management</vt:lpstr>
      <vt:lpstr>Example: Black Bass and Walleye</vt:lpstr>
      <vt:lpstr>PowerPoint Presentation</vt:lpstr>
      <vt:lpstr>Adaptive Management Process</vt:lpstr>
      <vt:lpstr>Adaptive Management: Planning</vt:lpstr>
      <vt:lpstr>Adaptive Management: Implementation</vt:lpstr>
      <vt:lpstr>Red Snapper Case Study</vt:lpstr>
      <vt:lpstr>Explain</vt:lpstr>
      <vt:lpstr>Adaptive Management Cycle</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55</cp:revision>
  <dcterms:created xsi:type="dcterms:W3CDTF">2005-12-26T20:44:58Z</dcterms:created>
  <dcterms:modified xsi:type="dcterms:W3CDTF">2016-04-11T14:38:15Z</dcterms:modified>
</cp:coreProperties>
</file>