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67" r:id="rId3"/>
    <p:sldId id="276" r:id="rId4"/>
    <p:sldId id="269" r:id="rId5"/>
    <p:sldId id="273" r:id="rId6"/>
    <p:sldId id="271" r:id="rId7"/>
    <p:sldId id="268" r:id="rId8"/>
    <p:sldId id="272" r:id="rId9"/>
    <p:sldId id="265" r:id="rId10"/>
    <p:sldId id="256" r:id="rId11"/>
    <p:sldId id="257" r:id="rId12"/>
    <p:sldId id="274" r:id="rId13"/>
  </p:sldIdLst>
  <p:sldSz cx="9144000" cy="6858000" type="screen4x3"/>
  <p:notesSz cx="7019925" cy="9305925"/>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96" autoAdjust="0"/>
  </p:normalViewPr>
  <p:slideViewPr>
    <p:cSldViewPr showGuides="1">
      <p:cViewPr varScale="1">
        <p:scale>
          <a:sx n="43" d="100"/>
          <a:sy n="43" d="100"/>
        </p:scale>
        <p:origin x="672" y="4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976333" y="0"/>
            <a:ext cx="3041968" cy="465296"/>
          </a:xfrm>
          <a:prstGeom prst="rect">
            <a:avLst/>
          </a:prstGeom>
        </p:spPr>
        <p:txBody>
          <a:bodyPr vert="horz" wrap="square" lIns="93287" tIns="46644" rIns="93287" bIns="46644" numCol="1" anchor="t" anchorCtr="0" compatLnSpc="1">
            <a:prstTxWarp prst="textNoShape">
              <a:avLst/>
            </a:prstTxWarp>
          </a:bodyPr>
          <a:lstStyle>
            <a:lvl1pPr algn="r">
              <a:defRPr sz="1200" smtClean="0"/>
            </a:lvl1pPr>
          </a:lstStyle>
          <a:p>
            <a:pPr>
              <a:defRPr/>
            </a:pPr>
            <a:fld id="{4B79B289-EDC4-4900-8BD1-3B98A6F1AFDC}" type="datetime1">
              <a:rPr lang="en-US"/>
              <a:pPr>
                <a:defRPr/>
              </a:pPr>
              <a:t>3/26/2018</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pPr lvl="0"/>
            <a:endParaRPr lang="en-US" noProof="0" smtClean="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wrap="square" lIns="93287" tIns="46644" rIns="93287" bIns="46644" numCol="1" anchor="b" anchorCtr="0" compatLnSpc="1">
            <a:prstTxWarp prst="textNoShape">
              <a:avLst/>
            </a:prstTxWarp>
          </a:bodyPr>
          <a:lstStyle>
            <a:lvl1pPr algn="r">
              <a:defRPr sz="1200" smtClean="0"/>
            </a:lvl1pPr>
          </a:lstStyle>
          <a:p>
            <a:pPr>
              <a:defRPr/>
            </a:pPr>
            <a:fld id="{E960ED1A-18E9-4CA1-8451-FA1FFDDCDE07}" type="slidenum">
              <a:rPr lang="en-US"/>
              <a:pPr>
                <a:defRPr/>
              </a:pPr>
              <a:t>‹#›</a:t>
            </a:fld>
            <a:endParaRPr lang="en-US"/>
          </a:p>
        </p:txBody>
      </p:sp>
    </p:spTree>
    <p:extLst>
      <p:ext uri="{BB962C8B-B14F-4D97-AF65-F5344CB8AC3E}">
        <p14:creationId xmlns:p14="http://schemas.microsoft.com/office/powerpoint/2010/main" val="801402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00" i="1"/>
              <a:t>Image courtesy of Craig Paukert.</a:t>
            </a:r>
          </a:p>
          <a:p>
            <a:endParaRPr lang="en-US" sz="1000" i="1"/>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27AEB8D-AB72-48E4-ACF3-DC4E6A94EB84}" type="slidenum">
              <a:rPr lang="en-US"/>
              <a:pPr eaLnBrk="1" hangingPunct="1"/>
              <a:t>1</a:t>
            </a:fld>
            <a:endParaRPr lang="en-US"/>
          </a:p>
        </p:txBody>
      </p:sp>
    </p:spTree>
    <p:extLst>
      <p:ext uri="{BB962C8B-B14F-4D97-AF65-F5344CB8AC3E}">
        <p14:creationId xmlns:p14="http://schemas.microsoft.com/office/powerpoint/2010/main" val="337566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128"/>
                <a:cs typeface="+mn-cs"/>
              </a:rPr>
              <a:t>The photo is of one of my undergraduate researchers at South Dakota State, Nick Peterson (now a fisheries specialist with MN DNR in Duluth). Note the “split pea soup” water in the background. We did a bunch of research on bluegill in that system and when we would be electrofishing I would literally run into giant rocks because you could not see them through the green water. Very eutrophic with little to no aquatic plants due to high nutrient runoff (both urban and agricultural). They also have installed a sediment trap on this system to reduce sedimentation (post this case study). Interestingly, the portion of the impoundment next to the dam often stratifies and becomes hypoxic in the summer. </a:t>
            </a:r>
            <a:r>
              <a:rPr lang="en-US" sz="1200" kern="1200" smtClean="0">
                <a:solidFill>
                  <a:schemeClr val="tx1"/>
                </a:solidFill>
                <a:effectLst/>
                <a:latin typeface="+mn-lt"/>
                <a:ea typeface="ＭＳ Ｐゴシック" charset="-128"/>
                <a:cs typeface="+mn-cs"/>
              </a:rPr>
              <a:t>This further restricts habitat within the system. </a:t>
            </a:r>
            <a:endParaRPr lang="en-US"/>
          </a:p>
        </p:txBody>
      </p:sp>
      <p:sp>
        <p:nvSpPr>
          <p:cNvPr id="4" name="Slide Number Placeholder 3"/>
          <p:cNvSpPr>
            <a:spLocks noGrp="1"/>
          </p:cNvSpPr>
          <p:nvPr>
            <p:ph type="sldNum" sz="quarter" idx="10"/>
          </p:nvPr>
        </p:nvSpPr>
        <p:spPr/>
        <p:txBody>
          <a:bodyPr/>
          <a:lstStyle/>
          <a:p>
            <a:pPr>
              <a:defRPr/>
            </a:pPr>
            <a:fld id="{E960ED1A-18E9-4CA1-8451-FA1FFDDCDE07}" type="slidenum">
              <a:rPr lang="en-US" smtClean="0"/>
              <a:pPr>
                <a:defRPr/>
              </a:pPr>
              <a:t>3</a:t>
            </a:fld>
            <a:endParaRPr lang="en-US"/>
          </a:p>
        </p:txBody>
      </p:sp>
    </p:spTree>
    <p:extLst>
      <p:ext uri="{BB962C8B-B14F-4D97-AF65-F5344CB8AC3E}">
        <p14:creationId xmlns:p14="http://schemas.microsoft.com/office/powerpoint/2010/main" val="309473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CPE fairly low …</a:t>
            </a:r>
            <a:r>
              <a:rPr lang="en-US" baseline="0" dirty="0" smtClean="0"/>
              <a:t> does not suggest that min length will not work</a:t>
            </a:r>
          </a:p>
          <a:p>
            <a:r>
              <a:rPr lang="en-US" baseline="0" dirty="0" smtClean="0"/>
              <a:t>Few “large” fish</a:t>
            </a:r>
          </a:p>
          <a:p>
            <a:r>
              <a:rPr lang="en-US" baseline="0" dirty="0" smtClean="0"/>
              <a:t>Condition always declined with increasing length category … probably prey limited</a:t>
            </a:r>
            <a:endParaRPr lang="en-US" dirty="0"/>
          </a:p>
        </p:txBody>
      </p:sp>
      <p:sp>
        <p:nvSpPr>
          <p:cNvPr id="4" name="Slide Number Placeholder 3"/>
          <p:cNvSpPr>
            <a:spLocks noGrp="1"/>
          </p:cNvSpPr>
          <p:nvPr>
            <p:ph type="sldNum" sz="quarter" idx="10"/>
          </p:nvPr>
        </p:nvSpPr>
        <p:spPr/>
        <p:txBody>
          <a:bodyPr/>
          <a:lstStyle/>
          <a:p>
            <a:pPr>
              <a:defRPr/>
            </a:pPr>
            <a:fld id="{E960ED1A-18E9-4CA1-8451-FA1FFDDCDE07}" type="slidenum">
              <a:rPr lang="en-US" smtClean="0"/>
              <a:pPr>
                <a:defRPr/>
              </a:pPr>
              <a:t>6</a:t>
            </a:fld>
            <a:endParaRPr lang="en-US"/>
          </a:p>
        </p:txBody>
      </p:sp>
    </p:spTree>
    <p:extLst>
      <p:ext uri="{BB962C8B-B14F-4D97-AF65-F5344CB8AC3E}">
        <p14:creationId xmlns:p14="http://schemas.microsoft.com/office/powerpoint/2010/main" val="177360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smtClean="0">
                <a:latin typeface="Times New Roman" charset="0"/>
                <a:cs typeface="Times New Roman" charset="0"/>
              </a:rPr>
              <a:t>CPE variable … increased slightly post-implementation</a:t>
            </a:r>
          </a:p>
          <a:p>
            <a:pPr eaLnBrk="1" hangingPunct="1">
              <a:spcBef>
                <a:spcPct val="0"/>
              </a:spcBef>
            </a:pPr>
            <a:r>
              <a:rPr lang="en-US" b="1" dirty="0" smtClean="0">
                <a:latin typeface="Times New Roman" charset="0"/>
                <a:cs typeface="Times New Roman" charset="0"/>
              </a:rPr>
              <a:t>Growth to age-3 did not</a:t>
            </a:r>
            <a:r>
              <a:rPr lang="en-US" b="1" baseline="0" dirty="0" smtClean="0">
                <a:latin typeface="Times New Roman" charset="0"/>
                <a:cs typeface="Times New Roman" charset="0"/>
              </a:rPr>
              <a:t> change much (perhaps slightly decreased)</a:t>
            </a:r>
          </a:p>
          <a:p>
            <a:pPr eaLnBrk="1" hangingPunct="1">
              <a:spcBef>
                <a:spcPct val="0"/>
              </a:spcBef>
            </a:pPr>
            <a:endParaRPr lang="en-US" b="1" dirty="0" smtClean="0">
              <a:latin typeface="Times New Roman" charset="0"/>
              <a:cs typeface="Times New Roman" charset="0"/>
            </a:endParaRPr>
          </a:p>
          <a:p>
            <a:pPr eaLnBrk="1" hangingPunct="1">
              <a:spcBef>
                <a:spcPct val="0"/>
              </a:spcBef>
            </a:pPr>
            <a:endParaRPr lang="en-US" b="1" dirty="0" smtClean="0">
              <a:latin typeface="Times New Roman" charset="0"/>
              <a:cs typeface="Times New Roman" charset="0"/>
            </a:endParaRPr>
          </a:p>
          <a:p>
            <a:pPr eaLnBrk="1" hangingPunct="1">
              <a:spcBef>
                <a:spcPct val="0"/>
              </a:spcBef>
            </a:pPr>
            <a:r>
              <a:rPr lang="en-US" b="1" dirty="0" smtClean="0">
                <a:latin typeface="Times New Roman" charset="0"/>
                <a:cs typeface="Times New Roman" charset="0"/>
              </a:rPr>
              <a:t>Table 9.3. </a:t>
            </a:r>
            <a:r>
              <a:rPr lang="en-US" dirty="0" smtClean="0">
                <a:latin typeface="Times New Roman" charset="0"/>
                <a:cs typeface="Times New Roman" charset="0"/>
              </a:rPr>
              <a:t>Mean catch per unit effort (CPUE, number of fish </a:t>
            </a:r>
            <a:r>
              <a:rPr lang="en-US" u="sng" dirty="0" smtClean="0">
                <a:latin typeface="Times New Roman" charset="0"/>
                <a:cs typeface="Times New Roman" charset="0"/>
              </a:rPr>
              <a:t>&gt;</a:t>
            </a:r>
            <a:r>
              <a:rPr lang="en-US" dirty="0" smtClean="0">
                <a:latin typeface="Times New Roman" charset="0"/>
                <a:cs typeface="Times New Roman" charset="0"/>
              </a:rPr>
              <a:t>age 1/net night) ± SE, proportional size distribution of 23-cm fish (PSD-23; percent of 13-cm and longer fish that also exceeded 23 cm; Guy et al. 2007), and mean length (mm) ± SE at time of capture for age-3 black and white crappies collected with trap (modified </a:t>
            </a:r>
            <a:r>
              <a:rPr lang="en-US" dirty="0" err="1" smtClean="0">
                <a:latin typeface="Times New Roman" charset="0"/>
                <a:cs typeface="Times New Roman" charset="0"/>
              </a:rPr>
              <a:t>fyke</a:t>
            </a:r>
            <a:r>
              <a:rPr lang="en-US" dirty="0" smtClean="0">
                <a:latin typeface="Times New Roman" charset="0"/>
                <a:cs typeface="Times New Roman" charset="0"/>
              </a:rPr>
              <a:t>) nets during late June-early July 1992-1999 from Lake Alvin, South Dakota.  Means are presented for pre- (1992-1995) </a:t>
            </a:r>
            <a:r>
              <a:rPr lang="en-US" b="1" i="1" dirty="0" smtClean="0">
                <a:latin typeface="Times New Roman" charset="0"/>
                <a:cs typeface="Times New Roman" charset="0"/>
              </a:rPr>
              <a:t>and post-regulation (1996-1999) periods</a:t>
            </a:r>
            <a:r>
              <a:rPr lang="en-US" dirty="0" smtClean="0">
                <a:latin typeface="Times New Roman" charset="0"/>
                <a:cs typeface="Times New Roman" charset="0"/>
              </a:rPr>
              <a:t>.  Age-and-growth analysis was not conducted prior to 1995.  </a:t>
            </a:r>
            <a:endParaRPr lang="en-US" sz="1800" dirty="0">
              <a:latin typeface="Arial" charset="0"/>
            </a:endParaRPr>
          </a:p>
          <a:p>
            <a:pPr eaLnBrk="1" hangingPunct="1">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960ED1A-18E9-4CA1-8451-FA1FFDDCDE07}" type="slidenum">
              <a:rPr lang="en-US" smtClean="0"/>
              <a:pPr>
                <a:defRPr/>
              </a:pPr>
              <a:t>8</a:t>
            </a:fld>
            <a:endParaRPr lang="en-US"/>
          </a:p>
        </p:txBody>
      </p:sp>
    </p:spTree>
    <p:extLst>
      <p:ext uri="{BB962C8B-B14F-4D97-AF65-F5344CB8AC3E}">
        <p14:creationId xmlns:p14="http://schemas.microsoft.com/office/powerpoint/2010/main" val="6607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err="1" smtClean="0">
                <a:latin typeface="Times New Roman" charset="0"/>
                <a:cs typeface="Times New Roman" charset="0"/>
              </a:rPr>
              <a:t>Wr</a:t>
            </a:r>
            <a:r>
              <a:rPr lang="en-US" b="1" dirty="0" smtClean="0">
                <a:latin typeface="Times New Roman" charset="0"/>
                <a:cs typeface="Times New Roman" charset="0"/>
              </a:rPr>
              <a:t> decrease</a:t>
            </a:r>
            <a:r>
              <a:rPr lang="en-US" b="1" baseline="0" dirty="0" smtClean="0">
                <a:latin typeface="Times New Roman" charset="0"/>
                <a:cs typeface="Times New Roman" charset="0"/>
              </a:rPr>
              <a:t> with increasing length category did not change post-implementation</a:t>
            </a:r>
          </a:p>
          <a:p>
            <a:pPr eaLnBrk="1" hangingPunct="1">
              <a:spcBef>
                <a:spcPct val="0"/>
              </a:spcBef>
            </a:pPr>
            <a:r>
              <a:rPr lang="en-US" b="1" baseline="0" dirty="0" err="1" smtClean="0">
                <a:latin typeface="Times New Roman" charset="0"/>
                <a:cs typeface="Times New Roman" charset="0"/>
              </a:rPr>
              <a:t>Wr</a:t>
            </a:r>
            <a:r>
              <a:rPr lang="en-US" b="1" baseline="0" dirty="0" smtClean="0">
                <a:latin typeface="Times New Roman" charset="0"/>
                <a:cs typeface="Times New Roman" charset="0"/>
              </a:rPr>
              <a:t> generally did not change post-implementation</a:t>
            </a:r>
          </a:p>
          <a:p>
            <a:pPr eaLnBrk="1" hangingPunct="1">
              <a:spcBef>
                <a:spcPct val="0"/>
              </a:spcBef>
            </a:pPr>
            <a:endParaRPr lang="en-US" b="1" dirty="0" smtClean="0">
              <a:latin typeface="Times New Roman" charset="0"/>
              <a:cs typeface="Times New Roman" charset="0"/>
            </a:endParaRPr>
          </a:p>
          <a:p>
            <a:pPr eaLnBrk="1" hangingPunct="1">
              <a:spcBef>
                <a:spcPct val="0"/>
              </a:spcBef>
            </a:pPr>
            <a:r>
              <a:rPr lang="en-US" b="1" dirty="0" smtClean="0">
                <a:latin typeface="Times New Roman" charset="0"/>
                <a:cs typeface="Times New Roman" charset="0"/>
              </a:rPr>
              <a:t>Table 9.4. </a:t>
            </a:r>
            <a:r>
              <a:rPr lang="en-US" dirty="0" smtClean="0">
                <a:latin typeface="Times New Roman" charset="0"/>
                <a:cs typeface="Times New Roman" charset="0"/>
              </a:rPr>
              <a:t>Mean relative weight (</a:t>
            </a:r>
            <a:r>
              <a:rPr lang="en-US" i="1" dirty="0" err="1" smtClean="0">
                <a:latin typeface="Times New Roman" charset="0"/>
                <a:cs typeface="Times New Roman" charset="0"/>
              </a:rPr>
              <a:t>Wr</a:t>
            </a:r>
            <a:r>
              <a:rPr lang="en-US" dirty="0" smtClean="0">
                <a:latin typeface="Times New Roman" charset="0"/>
                <a:cs typeface="Times New Roman" charset="0"/>
              </a:rPr>
              <a:t>) by length category (SE in parentheses) for black and white crappies collected with trap nets during late June/early July 1992 to 1999 from Lake Alvin, South Dakota.  SS = </a:t>
            </a:r>
            <a:r>
              <a:rPr lang="en-US" dirty="0" err="1" smtClean="0">
                <a:latin typeface="Times New Roman" charset="0"/>
                <a:cs typeface="Times New Roman" charset="0"/>
              </a:rPr>
              <a:t>substock</a:t>
            </a:r>
            <a:r>
              <a:rPr lang="en-US" dirty="0" smtClean="0">
                <a:latin typeface="Times New Roman" charset="0"/>
                <a:cs typeface="Times New Roman" charset="0"/>
              </a:rPr>
              <a:t> (&lt;13 cm); S = stock (13 cm), Q = quality (20 cm), P = preferred (25 cm), M= memorable (30 cm).</a:t>
            </a:r>
            <a:endParaRPr lang="en-US" sz="1800" dirty="0">
              <a:latin typeface="Arial" charset="0"/>
            </a:endParaRPr>
          </a:p>
          <a:p>
            <a:pPr eaLnBrk="1" hangingPunct="1">
              <a:spcBef>
                <a:spcPct val="0"/>
              </a:spcBef>
            </a:pPr>
            <a:endParaRPr lang="en-US" dirty="0"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354A495-4399-494D-BC3E-530416F1A3F8}" type="slidenum">
              <a:rPr lang="en-US"/>
              <a:pPr eaLnBrk="1" hangingPunct="1"/>
              <a:t>9</a:t>
            </a:fld>
            <a:endParaRPr lang="en-US"/>
          </a:p>
        </p:txBody>
      </p:sp>
    </p:spTree>
    <p:extLst>
      <p:ext uri="{BB962C8B-B14F-4D97-AF65-F5344CB8AC3E}">
        <p14:creationId xmlns:p14="http://schemas.microsoft.com/office/powerpoint/2010/main" val="208178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err="1" smtClean="0">
                <a:latin typeface="Times New Roman" charset="0"/>
                <a:cs typeface="Times New Roman" charset="0"/>
              </a:rPr>
              <a:t>Wr</a:t>
            </a:r>
            <a:r>
              <a:rPr lang="en-US" b="1" dirty="0" smtClean="0">
                <a:latin typeface="Times New Roman" charset="0"/>
                <a:cs typeface="Times New Roman" charset="0"/>
              </a:rPr>
              <a:t> decrease</a:t>
            </a:r>
            <a:r>
              <a:rPr lang="en-US" b="1" baseline="0" dirty="0" smtClean="0">
                <a:latin typeface="Times New Roman" charset="0"/>
                <a:cs typeface="Times New Roman" charset="0"/>
              </a:rPr>
              <a:t> with increasing length category did not change post-implementation</a:t>
            </a:r>
          </a:p>
          <a:p>
            <a:pPr eaLnBrk="1" hangingPunct="1">
              <a:spcBef>
                <a:spcPct val="0"/>
              </a:spcBef>
            </a:pPr>
            <a:r>
              <a:rPr lang="en-US" b="1" baseline="0" dirty="0" err="1" smtClean="0">
                <a:latin typeface="Times New Roman" charset="0"/>
                <a:cs typeface="Times New Roman" charset="0"/>
              </a:rPr>
              <a:t>Wr</a:t>
            </a:r>
            <a:r>
              <a:rPr lang="en-US" b="1" baseline="0" dirty="0" smtClean="0">
                <a:latin typeface="Times New Roman" charset="0"/>
                <a:cs typeface="Times New Roman" charset="0"/>
              </a:rPr>
              <a:t> generally did not change post-implementation</a:t>
            </a:r>
          </a:p>
          <a:p>
            <a:pPr eaLnBrk="1" hangingPunct="1">
              <a:spcBef>
                <a:spcPct val="0"/>
              </a:spcBef>
            </a:pPr>
            <a:endParaRPr lang="en-US" b="1" dirty="0" smtClean="0"/>
          </a:p>
          <a:p>
            <a:pPr eaLnBrk="1" hangingPunct="1">
              <a:spcBef>
                <a:spcPct val="0"/>
              </a:spcBef>
            </a:pPr>
            <a:r>
              <a:rPr lang="en-US" b="1" dirty="0" smtClean="0"/>
              <a:t>Figure 9.2. </a:t>
            </a:r>
            <a:r>
              <a:rPr lang="en-US" dirty="0" smtClean="0"/>
              <a:t>Mean relative weight (</a:t>
            </a:r>
            <a:r>
              <a:rPr lang="en-US" dirty="0" err="1" smtClean="0"/>
              <a:t>Wr</a:t>
            </a:r>
            <a:r>
              <a:rPr lang="en-US" dirty="0" smtClean="0"/>
              <a:t>) by length category for black and white crappies collected with trap nets during late June/early July, 1992–1999 from Lake Alvin, South Dakota. SS=sub-stock (&lt;13 cm); S–Q = stock to quality (13–19 cm); Q–P = quality to preferred (20–24 cm); P–M = preferred to memorable (25–29 cm).</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8F6068A-122B-4713-B7F8-96ECE40B16CC}" type="slidenum">
              <a:rPr lang="en-US"/>
              <a:pPr eaLnBrk="1" hangingPunct="1"/>
              <a:t>10</a:t>
            </a:fld>
            <a:endParaRPr lang="en-US"/>
          </a:p>
        </p:txBody>
      </p:sp>
    </p:spTree>
    <p:extLst>
      <p:ext uri="{BB962C8B-B14F-4D97-AF65-F5344CB8AC3E}">
        <p14:creationId xmlns:p14="http://schemas.microsoft.com/office/powerpoint/2010/main" val="1026616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smtClean="0"/>
              <a:t>Growth of</a:t>
            </a:r>
            <a:r>
              <a:rPr lang="en-US" b="1" baseline="0" dirty="0" smtClean="0"/>
              <a:t> small fish stayed the same or slightly increased (for BKC)</a:t>
            </a:r>
          </a:p>
          <a:p>
            <a:pPr eaLnBrk="1" hangingPunct="1">
              <a:spcBef>
                <a:spcPct val="0"/>
              </a:spcBef>
            </a:pPr>
            <a:r>
              <a:rPr lang="en-US" b="1" baseline="0" dirty="0" smtClean="0"/>
              <a:t>However, growth of large </a:t>
            </a:r>
            <a:r>
              <a:rPr lang="en-US" b="1" baseline="0" smtClean="0"/>
              <a:t>fish declined.</a:t>
            </a:r>
            <a:endParaRPr lang="en-US" b="1" smtClean="0"/>
          </a:p>
          <a:p>
            <a:pPr eaLnBrk="1" hangingPunct="1">
              <a:spcBef>
                <a:spcPct val="0"/>
              </a:spcBef>
            </a:pPr>
            <a:endParaRPr lang="en-US" b="1" dirty="0" smtClean="0"/>
          </a:p>
          <a:p>
            <a:pPr eaLnBrk="1" hangingPunct="1">
              <a:spcBef>
                <a:spcPct val="0"/>
              </a:spcBef>
            </a:pPr>
            <a:r>
              <a:rPr lang="en-US" b="1" dirty="0" smtClean="0"/>
              <a:t>Figure 9.3. </a:t>
            </a:r>
            <a:r>
              <a:rPr lang="en-US" dirty="0" smtClean="0"/>
              <a:t>Incremental growth analysis (i.e., growth increment for the last full growing season plotted as a function of initial length at the start of that growing season) for black crappies (BLC) collected with trap nets from Lake Alvin, South Dakota in 1995 and 1999. Each symbol represents the growth of an individual fish. A 23-cm minimum length limit was implemented for crappies in 1996. The regression line for 1995 data is replicated on the 1999 plot to allow comparison between the two years.</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958" indent="-291522" eaLnBrk="0" hangingPunct="0">
              <a:defRPr>
                <a:solidFill>
                  <a:schemeClr val="tx1"/>
                </a:solidFill>
                <a:latin typeface="Arial" charset="0"/>
                <a:ea typeface="ＭＳ Ｐゴシック" charset="-128"/>
              </a:defRPr>
            </a:lvl2pPr>
            <a:lvl3pPr marL="1166089" indent="-233218" eaLnBrk="0" hangingPunct="0">
              <a:defRPr>
                <a:solidFill>
                  <a:schemeClr val="tx1"/>
                </a:solidFill>
                <a:latin typeface="Arial" charset="0"/>
                <a:ea typeface="ＭＳ Ｐゴシック" charset="-128"/>
              </a:defRPr>
            </a:lvl3pPr>
            <a:lvl4pPr marL="1632524" indent="-233218" eaLnBrk="0" hangingPunct="0">
              <a:defRPr>
                <a:solidFill>
                  <a:schemeClr val="tx1"/>
                </a:solidFill>
                <a:latin typeface="Arial" charset="0"/>
                <a:ea typeface="ＭＳ Ｐゴシック" charset="-128"/>
              </a:defRPr>
            </a:lvl4pPr>
            <a:lvl5pPr marL="2098959" indent="-233218" eaLnBrk="0" hangingPunct="0">
              <a:defRPr>
                <a:solidFill>
                  <a:schemeClr val="tx1"/>
                </a:solidFill>
                <a:latin typeface="Arial" charset="0"/>
                <a:ea typeface="ＭＳ Ｐゴシック" charset="-128"/>
              </a:defRPr>
            </a:lvl5pPr>
            <a:lvl6pPr marL="2565395" indent="-233218" eaLnBrk="0" fontAlgn="base" hangingPunct="0">
              <a:spcBef>
                <a:spcPct val="0"/>
              </a:spcBef>
              <a:spcAft>
                <a:spcPct val="0"/>
              </a:spcAft>
              <a:defRPr>
                <a:solidFill>
                  <a:schemeClr val="tx1"/>
                </a:solidFill>
                <a:latin typeface="Arial" charset="0"/>
                <a:ea typeface="ＭＳ Ｐゴシック" charset="-128"/>
              </a:defRPr>
            </a:lvl6pPr>
            <a:lvl7pPr marL="3031830" indent="-233218" eaLnBrk="0" fontAlgn="base" hangingPunct="0">
              <a:spcBef>
                <a:spcPct val="0"/>
              </a:spcBef>
              <a:spcAft>
                <a:spcPct val="0"/>
              </a:spcAft>
              <a:defRPr>
                <a:solidFill>
                  <a:schemeClr val="tx1"/>
                </a:solidFill>
                <a:latin typeface="Arial" charset="0"/>
                <a:ea typeface="ＭＳ Ｐゴシック" charset="-128"/>
              </a:defRPr>
            </a:lvl7pPr>
            <a:lvl8pPr marL="3498266" indent="-233218" eaLnBrk="0" fontAlgn="base" hangingPunct="0">
              <a:spcBef>
                <a:spcPct val="0"/>
              </a:spcBef>
              <a:spcAft>
                <a:spcPct val="0"/>
              </a:spcAft>
              <a:defRPr>
                <a:solidFill>
                  <a:schemeClr val="tx1"/>
                </a:solidFill>
                <a:latin typeface="Arial" charset="0"/>
                <a:ea typeface="ＭＳ Ｐゴシック" charset="-128"/>
              </a:defRPr>
            </a:lvl8pPr>
            <a:lvl9pPr marL="3964701" indent="-233218"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FA14A9D-78E3-4B9C-A385-473DC68F1C2C}" type="slidenum">
              <a:rPr lang="en-US"/>
              <a:pPr eaLnBrk="1" hangingPunct="1"/>
              <a:t>11</a:t>
            </a:fld>
            <a:endParaRPr lang="en-US"/>
          </a:p>
        </p:txBody>
      </p:sp>
    </p:spTree>
    <p:extLst>
      <p:ext uri="{BB962C8B-B14F-4D97-AF65-F5344CB8AC3E}">
        <p14:creationId xmlns:p14="http://schemas.microsoft.com/office/powerpoint/2010/main" val="294233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EF7C62-5584-468E-95C6-543F195B0386}" type="slidenum">
              <a:rPr lang="en-US"/>
              <a:pPr>
                <a:defRPr/>
              </a:pPr>
              <a:t>‹#›</a:t>
            </a:fld>
            <a:endParaRPr lang="en-US"/>
          </a:p>
        </p:txBody>
      </p:sp>
    </p:spTree>
    <p:extLst>
      <p:ext uri="{BB962C8B-B14F-4D97-AF65-F5344CB8AC3E}">
        <p14:creationId xmlns:p14="http://schemas.microsoft.com/office/powerpoint/2010/main" val="40291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87CD8B-666E-49CF-9E82-E8DEDD3D9F5E}" type="slidenum">
              <a:rPr lang="en-US"/>
              <a:pPr>
                <a:defRPr/>
              </a:pPr>
              <a:t>‹#›</a:t>
            </a:fld>
            <a:endParaRPr lang="en-US"/>
          </a:p>
        </p:txBody>
      </p:sp>
    </p:spTree>
    <p:extLst>
      <p:ext uri="{BB962C8B-B14F-4D97-AF65-F5344CB8AC3E}">
        <p14:creationId xmlns:p14="http://schemas.microsoft.com/office/powerpoint/2010/main" val="373255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EAF91D-DCD5-4105-8C9D-FC4DF6E38A29}" type="slidenum">
              <a:rPr lang="en-US"/>
              <a:pPr>
                <a:defRPr/>
              </a:pPr>
              <a:t>‹#›</a:t>
            </a:fld>
            <a:endParaRPr lang="en-US"/>
          </a:p>
        </p:txBody>
      </p:sp>
    </p:spTree>
    <p:extLst>
      <p:ext uri="{BB962C8B-B14F-4D97-AF65-F5344CB8AC3E}">
        <p14:creationId xmlns:p14="http://schemas.microsoft.com/office/powerpoint/2010/main" val="221962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939563-862C-4B07-8696-CDEFBA142F99}" type="slidenum">
              <a:rPr lang="en-US"/>
              <a:pPr>
                <a:defRPr/>
              </a:pPr>
              <a:t>‹#›</a:t>
            </a:fld>
            <a:endParaRPr lang="en-US"/>
          </a:p>
        </p:txBody>
      </p:sp>
    </p:spTree>
    <p:extLst>
      <p:ext uri="{BB962C8B-B14F-4D97-AF65-F5344CB8AC3E}">
        <p14:creationId xmlns:p14="http://schemas.microsoft.com/office/powerpoint/2010/main" val="155922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BBEF20-4EC7-40BA-B15A-85E95AA9D504}" type="slidenum">
              <a:rPr lang="en-US"/>
              <a:pPr>
                <a:defRPr/>
              </a:pPr>
              <a:t>‹#›</a:t>
            </a:fld>
            <a:endParaRPr lang="en-US"/>
          </a:p>
        </p:txBody>
      </p:sp>
    </p:spTree>
    <p:extLst>
      <p:ext uri="{BB962C8B-B14F-4D97-AF65-F5344CB8AC3E}">
        <p14:creationId xmlns:p14="http://schemas.microsoft.com/office/powerpoint/2010/main" val="236133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6D1C56-EE95-4F8A-8527-70F82DC793BA}" type="slidenum">
              <a:rPr lang="en-US"/>
              <a:pPr>
                <a:defRPr/>
              </a:pPr>
              <a:t>‹#›</a:t>
            </a:fld>
            <a:endParaRPr lang="en-US"/>
          </a:p>
        </p:txBody>
      </p:sp>
    </p:spTree>
    <p:extLst>
      <p:ext uri="{BB962C8B-B14F-4D97-AF65-F5344CB8AC3E}">
        <p14:creationId xmlns:p14="http://schemas.microsoft.com/office/powerpoint/2010/main" val="196034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635258F-1FDC-4DBE-8491-09664EF8E644}" type="slidenum">
              <a:rPr lang="en-US"/>
              <a:pPr>
                <a:defRPr/>
              </a:pPr>
              <a:t>‹#›</a:t>
            </a:fld>
            <a:endParaRPr lang="en-US"/>
          </a:p>
        </p:txBody>
      </p:sp>
    </p:spTree>
    <p:extLst>
      <p:ext uri="{BB962C8B-B14F-4D97-AF65-F5344CB8AC3E}">
        <p14:creationId xmlns:p14="http://schemas.microsoft.com/office/powerpoint/2010/main" val="32117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37BA3A0-61B9-4499-A2BE-20BC8EB3D55D}" type="slidenum">
              <a:rPr lang="en-US"/>
              <a:pPr>
                <a:defRPr/>
              </a:pPr>
              <a:t>‹#›</a:t>
            </a:fld>
            <a:endParaRPr lang="en-US"/>
          </a:p>
        </p:txBody>
      </p:sp>
    </p:spTree>
    <p:extLst>
      <p:ext uri="{BB962C8B-B14F-4D97-AF65-F5344CB8AC3E}">
        <p14:creationId xmlns:p14="http://schemas.microsoft.com/office/powerpoint/2010/main" val="256135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4F5275-59F4-48ED-B224-553A12D72650}" type="slidenum">
              <a:rPr lang="en-US"/>
              <a:pPr>
                <a:defRPr/>
              </a:pPr>
              <a:t>‹#›</a:t>
            </a:fld>
            <a:endParaRPr lang="en-US"/>
          </a:p>
        </p:txBody>
      </p:sp>
    </p:spTree>
    <p:extLst>
      <p:ext uri="{BB962C8B-B14F-4D97-AF65-F5344CB8AC3E}">
        <p14:creationId xmlns:p14="http://schemas.microsoft.com/office/powerpoint/2010/main" val="387358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1CB6ED-D38E-47C3-96CF-A14ADEC41448}" type="slidenum">
              <a:rPr lang="en-US"/>
              <a:pPr>
                <a:defRPr/>
              </a:pPr>
              <a:t>‹#›</a:t>
            </a:fld>
            <a:endParaRPr lang="en-US"/>
          </a:p>
        </p:txBody>
      </p:sp>
    </p:spTree>
    <p:extLst>
      <p:ext uri="{BB962C8B-B14F-4D97-AF65-F5344CB8AC3E}">
        <p14:creationId xmlns:p14="http://schemas.microsoft.com/office/powerpoint/2010/main" val="284794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DBC666-0A5B-414B-9503-4BA1A24B61EA}" type="slidenum">
              <a:rPr lang="en-US"/>
              <a:pPr>
                <a:defRPr/>
              </a:pPr>
              <a:t>‹#›</a:t>
            </a:fld>
            <a:endParaRPr lang="en-US"/>
          </a:p>
        </p:txBody>
      </p:sp>
    </p:spTree>
    <p:extLst>
      <p:ext uri="{BB962C8B-B14F-4D97-AF65-F5344CB8AC3E}">
        <p14:creationId xmlns:p14="http://schemas.microsoft.com/office/powerpoint/2010/main" val="127721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5405F326-729B-423F-BB48-530BB04F37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533400"/>
            <a:ext cx="7772400" cy="2286000"/>
          </a:xfrm>
        </p:spPr>
        <p:txBody>
          <a:bodyPr/>
          <a:lstStyle/>
          <a:p>
            <a:r>
              <a:rPr lang="en-US" sz="2800" b="1" dirty="0" smtClean="0"/>
              <a:t/>
            </a:r>
            <a:br>
              <a:rPr lang="en-US" sz="2800" b="1" dirty="0" smtClean="0"/>
            </a:br>
            <a:r>
              <a:rPr lang="en-US" b="1" dirty="0" smtClean="0"/>
              <a:t>Application of a Minimum Length Limit for Crappie Populations</a:t>
            </a:r>
            <a:r>
              <a:rPr lang="en-US" dirty="0" smtClean="0"/>
              <a:t/>
            </a:r>
            <a:br>
              <a:rPr lang="en-US" dirty="0" smtClean="0"/>
            </a:br>
            <a:endParaRPr lang="en-US" dirty="0" smtClean="0"/>
          </a:p>
        </p:txBody>
      </p:sp>
      <p:pic>
        <p:nvPicPr>
          <p:cNvPr id="4100" name="Picture 7" descr="blc_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784" y="3048000"/>
            <a:ext cx="5885016" cy="320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6488668"/>
            <a:ext cx="4750018" cy="369332"/>
          </a:xfrm>
          <a:prstGeom prst="rect">
            <a:avLst/>
          </a:prstGeom>
          <a:noFill/>
        </p:spPr>
        <p:txBody>
          <a:bodyPr wrap="none" rtlCol="0">
            <a:spAutoFit/>
          </a:bodyPr>
          <a:lstStyle/>
          <a:p>
            <a:r>
              <a:rPr lang="en-US" dirty="0" smtClean="0"/>
              <a:t>Modified from Case 9 in Murphy </a:t>
            </a:r>
            <a:r>
              <a:rPr lang="en-US" i="1" dirty="0" smtClean="0"/>
              <a:t>et al. </a:t>
            </a:r>
            <a:r>
              <a:rPr lang="en-US" dirty="0" smtClean="0"/>
              <a:t>(2010)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80" name="Group 10479"/>
          <p:cNvGrpSpPr/>
          <p:nvPr/>
        </p:nvGrpSpPr>
        <p:grpSpPr>
          <a:xfrm>
            <a:off x="1531938" y="1174591"/>
            <a:ext cx="6011862" cy="5531009"/>
            <a:chOff x="1303338" y="838200"/>
            <a:chExt cx="6011862" cy="5531009"/>
          </a:xfrm>
        </p:grpSpPr>
        <p:sp>
          <p:nvSpPr>
            <p:cNvPr id="10278" name="Rectangle 16"/>
            <p:cNvSpPr>
              <a:spLocks noChangeArrowheads="1"/>
            </p:cNvSpPr>
            <p:nvPr/>
          </p:nvSpPr>
          <p:spPr bwMode="auto">
            <a:xfrm rot="16200000">
              <a:off x="525463" y="3155950"/>
              <a:ext cx="1863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ＭＳ Ｐゴシック" pitchFamily="34" charset="-128"/>
                </a:rPr>
                <a:t>Relative weight</a:t>
              </a:r>
              <a:endParaRPr kumimoji="0" lang="en-US" sz="32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0479" name="Group 10478"/>
            <p:cNvGrpSpPr/>
            <p:nvPr/>
          </p:nvGrpSpPr>
          <p:grpSpPr>
            <a:xfrm>
              <a:off x="6096000" y="2191349"/>
              <a:ext cx="1219200" cy="1999651"/>
              <a:chOff x="7543800" y="2819400"/>
              <a:chExt cx="1447800" cy="2609252"/>
            </a:xfrm>
          </p:grpSpPr>
          <p:grpSp>
            <p:nvGrpSpPr>
              <p:cNvPr id="10478" name="Group 10477"/>
              <p:cNvGrpSpPr/>
              <p:nvPr/>
            </p:nvGrpSpPr>
            <p:grpSpPr>
              <a:xfrm>
                <a:off x="8317492" y="2819400"/>
                <a:ext cx="674108" cy="2609252"/>
                <a:chOff x="8317492" y="2819400"/>
                <a:chExt cx="674108" cy="2609252"/>
              </a:xfrm>
            </p:grpSpPr>
            <p:sp>
              <p:nvSpPr>
                <p:cNvPr id="10411" name="Rectangle 149"/>
                <p:cNvSpPr>
                  <a:spLocks noChangeArrowheads="1"/>
                </p:cNvSpPr>
                <p:nvPr/>
              </p:nvSpPr>
              <p:spPr bwMode="auto">
                <a:xfrm>
                  <a:off x="8317492" y="2819400"/>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34" charset="-128"/>
                    </a:rPr>
                    <a:t>1992</a:t>
                  </a:r>
                  <a:endParaRPr kumimoji="0" lang="en-US" sz="40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0414" name="Rectangle 152"/>
                <p:cNvSpPr>
                  <a:spLocks noChangeArrowheads="1"/>
                </p:cNvSpPr>
                <p:nvPr/>
              </p:nvSpPr>
              <p:spPr bwMode="auto">
                <a:xfrm>
                  <a:off x="8317492" y="3156429"/>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1993</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17" name="Rectangle 155"/>
                <p:cNvSpPr>
                  <a:spLocks noChangeArrowheads="1"/>
                </p:cNvSpPr>
                <p:nvPr/>
              </p:nvSpPr>
              <p:spPr bwMode="auto">
                <a:xfrm>
                  <a:off x="8317492" y="3497288"/>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1994</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0" name="Rectangle 158"/>
                <p:cNvSpPr>
                  <a:spLocks noChangeArrowheads="1"/>
                </p:cNvSpPr>
                <p:nvPr/>
              </p:nvSpPr>
              <p:spPr bwMode="auto">
                <a:xfrm>
                  <a:off x="8317492" y="3834317"/>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1995</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3" name="Rectangle 161"/>
                <p:cNvSpPr>
                  <a:spLocks noChangeArrowheads="1"/>
                </p:cNvSpPr>
                <p:nvPr/>
              </p:nvSpPr>
              <p:spPr bwMode="auto">
                <a:xfrm>
                  <a:off x="8317492" y="4171345"/>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1996</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6" name="Rectangle 164"/>
                <p:cNvSpPr>
                  <a:spLocks noChangeArrowheads="1"/>
                </p:cNvSpPr>
                <p:nvPr/>
              </p:nvSpPr>
              <p:spPr bwMode="auto">
                <a:xfrm>
                  <a:off x="8317492" y="4508374"/>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1997</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29" name="Rectangle 167"/>
                <p:cNvSpPr>
                  <a:spLocks noChangeArrowheads="1"/>
                </p:cNvSpPr>
                <p:nvPr/>
              </p:nvSpPr>
              <p:spPr bwMode="auto">
                <a:xfrm>
                  <a:off x="8317492" y="4845403"/>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1998</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32" name="Rectangle 170"/>
                <p:cNvSpPr>
                  <a:spLocks noChangeArrowheads="1"/>
                </p:cNvSpPr>
                <p:nvPr/>
              </p:nvSpPr>
              <p:spPr bwMode="auto">
                <a:xfrm>
                  <a:off x="8317492" y="5182431"/>
                  <a:ext cx="6741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34" charset="-128"/>
                    </a:rPr>
                    <a:t>1999</a:t>
                  </a:r>
                  <a:endParaRPr kumimoji="0" lang="en-US" sz="40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grpSp>
            <p:nvGrpSpPr>
              <p:cNvPr id="10477" name="Group 10476"/>
              <p:cNvGrpSpPr/>
              <p:nvPr/>
            </p:nvGrpSpPr>
            <p:grpSpPr>
              <a:xfrm>
                <a:off x="7543800" y="2890147"/>
                <a:ext cx="620486" cy="2520053"/>
                <a:chOff x="7543800" y="2890147"/>
                <a:chExt cx="620486" cy="2520053"/>
              </a:xfrm>
            </p:grpSpPr>
            <p:sp>
              <p:nvSpPr>
                <p:cNvPr id="10412" name="Line 150"/>
                <p:cNvSpPr>
                  <a:spLocks noChangeShapeType="1"/>
                </p:cNvSpPr>
                <p:nvPr/>
              </p:nvSpPr>
              <p:spPr bwMode="auto">
                <a:xfrm>
                  <a:off x="7543800" y="2962914"/>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13" name="Oval 151"/>
                <p:cNvSpPr>
                  <a:spLocks noChangeArrowheads="1"/>
                </p:cNvSpPr>
                <p:nvPr/>
              </p:nvSpPr>
              <p:spPr bwMode="auto">
                <a:xfrm>
                  <a:off x="7777441" y="2890147"/>
                  <a:ext cx="153206" cy="145535"/>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15" name="Line 153"/>
                <p:cNvSpPr>
                  <a:spLocks noChangeShapeType="1"/>
                </p:cNvSpPr>
                <p:nvPr/>
              </p:nvSpPr>
              <p:spPr bwMode="auto">
                <a:xfrm>
                  <a:off x="7543800" y="3299942"/>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16" name="Oval 154"/>
                <p:cNvSpPr>
                  <a:spLocks noChangeArrowheads="1"/>
                </p:cNvSpPr>
                <p:nvPr/>
              </p:nvSpPr>
              <p:spPr bwMode="auto">
                <a:xfrm>
                  <a:off x="7777441" y="3227176"/>
                  <a:ext cx="153206" cy="145535"/>
                </a:xfrm>
                <a:prstGeom prst="ellipse">
                  <a:avLst/>
                </a:pr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18" name="Line 156"/>
                <p:cNvSpPr>
                  <a:spLocks noChangeShapeType="1"/>
                </p:cNvSpPr>
                <p:nvPr/>
              </p:nvSpPr>
              <p:spPr bwMode="auto">
                <a:xfrm>
                  <a:off x="7543800" y="3636971"/>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19" name="Freeform 157"/>
                <p:cNvSpPr>
                  <a:spLocks/>
                </p:cNvSpPr>
                <p:nvPr/>
              </p:nvSpPr>
              <p:spPr bwMode="auto">
                <a:xfrm>
                  <a:off x="7777441" y="3594844"/>
                  <a:ext cx="153206" cy="130216"/>
                </a:xfrm>
                <a:custGeom>
                  <a:avLst/>
                  <a:gdLst>
                    <a:gd name="T0" fmla="*/ 60 w 119"/>
                    <a:gd name="T1" fmla="*/ 100 h 100"/>
                    <a:gd name="T2" fmla="*/ 0 w 119"/>
                    <a:gd name="T3" fmla="*/ 0 h 100"/>
                    <a:gd name="T4" fmla="*/ 119 w 119"/>
                    <a:gd name="T5" fmla="*/ 0 h 100"/>
                    <a:gd name="T6" fmla="*/ 60 w 119"/>
                    <a:gd name="T7" fmla="*/ 100 h 100"/>
                  </a:gdLst>
                  <a:ahLst/>
                  <a:cxnLst>
                    <a:cxn ang="0">
                      <a:pos x="T0" y="T1"/>
                    </a:cxn>
                    <a:cxn ang="0">
                      <a:pos x="T2" y="T3"/>
                    </a:cxn>
                    <a:cxn ang="0">
                      <a:pos x="T4" y="T5"/>
                    </a:cxn>
                    <a:cxn ang="0">
                      <a:pos x="T6" y="T7"/>
                    </a:cxn>
                  </a:cxnLst>
                  <a:rect l="0" t="0" r="r" b="b"/>
                  <a:pathLst>
                    <a:path w="119" h="100">
                      <a:moveTo>
                        <a:pt x="60" y="100"/>
                      </a:moveTo>
                      <a:lnTo>
                        <a:pt x="0" y="0"/>
                      </a:lnTo>
                      <a:lnTo>
                        <a:pt x="119" y="0"/>
                      </a:lnTo>
                      <a:lnTo>
                        <a:pt x="60" y="10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21" name="Line 159"/>
                <p:cNvSpPr>
                  <a:spLocks noChangeShapeType="1"/>
                </p:cNvSpPr>
                <p:nvPr/>
              </p:nvSpPr>
              <p:spPr bwMode="auto">
                <a:xfrm>
                  <a:off x="7543800" y="3974000"/>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22" name="Freeform 160"/>
                <p:cNvSpPr>
                  <a:spLocks/>
                </p:cNvSpPr>
                <p:nvPr/>
              </p:nvSpPr>
              <p:spPr bwMode="auto">
                <a:xfrm>
                  <a:off x="7777441" y="3931872"/>
                  <a:ext cx="153206" cy="130216"/>
                </a:xfrm>
                <a:custGeom>
                  <a:avLst/>
                  <a:gdLst>
                    <a:gd name="T0" fmla="*/ 60 w 119"/>
                    <a:gd name="T1" fmla="*/ 101 h 101"/>
                    <a:gd name="T2" fmla="*/ 0 w 119"/>
                    <a:gd name="T3" fmla="*/ 0 h 101"/>
                    <a:gd name="T4" fmla="*/ 119 w 119"/>
                    <a:gd name="T5" fmla="*/ 0 h 101"/>
                    <a:gd name="T6" fmla="*/ 60 w 119"/>
                    <a:gd name="T7" fmla="*/ 101 h 101"/>
                  </a:gdLst>
                  <a:ahLst/>
                  <a:cxnLst>
                    <a:cxn ang="0">
                      <a:pos x="T0" y="T1"/>
                    </a:cxn>
                    <a:cxn ang="0">
                      <a:pos x="T2" y="T3"/>
                    </a:cxn>
                    <a:cxn ang="0">
                      <a:pos x="T4" y="T5"/>
                    </a:cxn>
                    <a:cxn ang="0">
                      <a:pos x="T6" y="T7"/>
                    </a:cxn>
                  </a:cxnLst>
                  <a:rect l="0" t="0" r="r" b="b"/>
                  <a:pathLst>
                    <a:path w="119" h="101">
                      <a:moveTo>
                        <a:pt x="60" y="101"/>
                      </a:moveTo>
                      <a:lnTo>
                        <a:pt x="0" y="0"/>
                      </a:lnTo>
                      <a:lnTo>
                        <a:pt x="119" y="0"/>
                      </a:lnTo>
                      <a:lnTo>
                        <a:pt x="60"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24" name="Line 162"/>
                <p:cNvSpPr>
                  <a:spLocks noChangeShapeType="1"/>
                </p:cNvSpPr>
                <p:nvPr/>
              </p:nvSpPr>
              <p:spPr bwMode="auto">
                <a:xfrm>
                  <a:off x="7543800" y="4311028"/>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25" name="Rectangle 163"/>
                <p:cNvSpPr>
                  <a:spLocks noChangeArrowheads="1"/>
                </p:cNvSpPr>
                <p:nvPr/>
              </p:nvSpPr>
              <p:spPr bwMode="auto">
                <a:xfrm>
                  <a:off x="7788930" y="4249750"/>
                  <a:ext cx="130225" cy="126385"/>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27" name="Line 165"/>
                <p:cNvSpPr>
                  <a:spLocks noChangeShapeType="1"/>
                </p:cNvSpPr>
                <p:nvPr/>
              </p:nvSpPr>
              <p:spPr bwMode="auto">
                <a:xfrm>
                  <a:off x="7543800" y="4651888"/>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28" name="Rectangle 166"/>
                <p:cNvSpPr>
                  <a:spLocks noChangeArrowheads="1"/>
                </p:cNvSpPr>
                <p:nvPr/>
              </p:nvSpPr>
              <p:spPr bwMode="auto">
                <a:xfrm>
                  <a:off x="7788930" y="4586779"/>
                  <a:ext cx="130225" cy="126385"/>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30" name="Line 168"/>
                <p:cNvSpPr>
                  <a:spLocks noChangeShapeType="1"/>
                </p:cNvSpPr>
                <p:nvPr/>
              </p:nvSpPr>
              <p:spPr bwMode="auto">
                <a:xfrm>
                  <a:off x="7543800" y="4988916"/>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31" name="Freeform 169"/>
                <p:cNvSpPr>
                  <a:spLocks/>
                </p:cNvSpPr>
                <p:nvPr/>
              </p:nvSpPr>
              <p:spPr bwMode="auto">
                <a:xfrm>
                  <a:off x="7765949" y="4900828"/>
                  <a:ext cx="176187" cy="172343"/>
                </a:xfrm>
                <a:custGeom>
                  <a:avLst/>
                  <a:gdLst>
                    <a:gd name="T0" fmla="*/ 69 w 138"/>
                    <a:gd name="T1" fmla="*/ 0 h 136"/>
                    <a:gd name="T2" fmla="*/ 138 w 138"/>
                    <a:gd name="T3" fmla="*/ 68 h 136"/>
                    <a:gd name="T4" fmla="*/ 69 w 138"/>
                    <a:gd name="T5" fmla="*/ 136 h 136"/>
                    <a:gd name="T6" fmla="*/ 0 w 138"/>
                    <a:gd name="T7" fmla="*/ 68 h 136"/>
                    <a:gd name="T8" fmla="*/ 69 w 138"/>
                    <a:gd name="T9" fmla="*/ 0 h 136"/>
                  </a:gdLst>
                  <a:ahLst/>
                  <a:cxnLst>
                    <a:cxn ang="0">
                      <a:pos x="T0" y="T1"/>
                    </a:cxn>
                    <a:cxn ang="0">
                      <a:pos x="T2" y="T3"/>
                    </a:cxn>
                    <a:cxn ang="0">
                      <a:pos x="T4" y="T5"/>
                    </a:cxn>
                    <a:cxn ang="0">
                      <a:pos x="T6" y="T7"/>
                    </a:cxn>
                    <a:cxn ang="0">
                      <a:pos x="T8" y="T9"/>
                    </a:cxn>
                  </a:cxnLst>
                  <a:rect l="0" t="0" r="r" b="b"/>
                  <a:pathLst>
                    <a:path w="138" h="136">
                      <a:moveTo>
                        <a:pt x="69" y="0"/>
                      </a:moveTo>
                      <a:lnTo>
                        <a:pt x="138" y="68"/>
                      </a:lnTo>
                      <a:lnTo>
                        <a:pt x="69" y="136"/>
                      </a:lnTo>
                      <a:lnTo>
                        <a:pt x="0" y="68"/>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433" name="Line 171"/>
                <p:cNvSpPr>
                  <a:spLocks noChangeShapeType="1"/>
                </p:cNvSpPr>
                <p:nvPr/>
              </p:nvSpPr>
              <p:spPr bwMode="auto">
                <a:xfrm>
                  <a:off x="7543800" y="5325945"/>
                  <a:ext cx="6204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0434" name="Freeform 172"/>
                <p:cNvSpPr>
                  <a:spLocks/>
                </p:cNvSpPr>
                <p:nvPr/>
              </p:nvSpPr>
              <p:spPr bwMode="auto">
                <a:xfrm>
                  <a:off x="7765949" y="5237857"/>
                  <a:ext cx="176187" cy="172343"/>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grpSp>
        <p:grpSp>
          <p:nvGrpSpPr>
            <p:cNvPr id="10476" name="Group 10475"/>
            <p:cNvGrpSpPr/>
            <p:nvPr/>
          </p:nvGrpSpPr>
          <p:grpSpPr>
            <a:xfrm>
              <a:off x="1695641" y="838200"/>
              <a:ext cx="3935097" cy="2475770"/>
              <a:chOff x="1695641" y="838200"/>
              <a:chExt cx="3935097" cy="2475770"/>
            </a:xfrm>
          </p:grpSpPr>
          <p:sp>
            <p:nvSpPr>
              <p:cNvPr id="10272" name="Rectangle 10"/>
              <p:cNvSpPr>
                <a:spLocks noChangeArrowheads="1"/>
              </p:cNvSpPr>
              <p:nvPr/>
            </p:nvSpPr>
            <p:spPr bwMode="auto">
              <a:xfrm>
                <a:off x="2098676" y="969963"/>
                <a:ext cx="3419475" cy="2216150"/>
              </a:xfrm>
              <a:prstGeom prst="rect">
                <a:avLst/>
              </a:prstGeom>
              <a:solidFill>
                <a:srgbClr val="FFFFFF"/>
              </a:solidFill>
              <a:ln w="1">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73" name="Line 11"/>
              <p:cNvSpPr>
                <a:spLocks noChangeShapeType="1"/>
              </p:cNvSpPr>
              <p:nvPr/>
            </p:nvSpPr>
            <p:spPr bwMode="auto">
              <a:xfrm>
                <a:off x="2098676" y="3186113"/>
                <a:ext cx="3419475" cy="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4" name="Line 12"/>
              <p:cNvSpPr>
                <a:spLocks noChangeShapeType="1"/>
              </p:cNvSpPr>
              <p:nvPr/>
            </p:nvSpPr>
            <p:spPr bwMode="auto">
              <a:xfrm flipV="1">
                <a:off x="2782888"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5" name="Line 13"/>
              <p:cNvSpPr>
                <a:spLocks noChangeShapeType="1"/>
              </p:cNvSpPr>
              <p:nvPr/>
            </p:nvSpPr>
            <p:spPr bwMode="auto">
              <a:xfrm flipV="1">
                <a:off x="3467101"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6" name="Line 14"/>
              <p:cNvSpPr>
                <a:spLocks noChangeShapeType="1"/>
              </p:cNvSpPr>
              <p:nvPr/>
            </p:nvSpPr>
            <p:spPr bwMode="auto">
              <a:xfrm flipV="1">
                <a:off x="4151313"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7" name="Line 15"/>
              <p:cNvSpPr>
                <a:spLocks noChangeShapeType="1"/>
              </p:cNvSpPr>
              <p:nvPr/>
            </p:nvSpPr>
            <p:spPr bwMode="auto">
              <a:xfrm flipV="1">
                <a:off x="4835526" y="3186113"/>
                <a:ext cx="0" cy="34925"/>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9" name="Line 17"/>
              <p:cNvSpPr>
                <a:spLocks noChangeShapeType="1"/>
              </p:cNvSpPr>
              <p:nvPr/>
            </p:nvSpPr>
            <p:spPr bwMode="auto">
              <a:xfrm flipV="1">
                <a:off x="2098676" y="969963"/>
                <a:ext cx="0" cy="221615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0" name="Line 18"/>
              <p:cNvSpPr>
                <a:spLocks noChangeShapeType="1"/>
              </p:cNvSpPr>
              <p:nvPr/>
            </p:nvSpPr>
            <p:spPr bwMode="auto">
              <a:xfrm>
                <a:off x="2062163" y="31861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1" name="Line 19"/>
              <p:cNvSpPr>
                <a:spLocks noChangeShapeType="1"/>
              </p:cNvSpPr>
              <p:nvPr/>
            </p:nvSpPr>
            <p:spPr bwMode="auto">
              <a:xfrm>
                <a:off x="2062163" y="28686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2" name="Line 20"/>
              <p:cNvSpPr>
                <a:spLocks noChangeShapeType="1"/>
              </p:cNvSpPr>
              <p:nvPr/>
            </p:nvSpPr>
            <p:spPr bwMode="auto">
              <a:xfrm>
                <a:off x="2062163" y="25511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3" name="Line 21"/>
              <p:cNvSpPr>
                <a:spLocks noChangeShapeType="1"/>
              </p:cNvSpPr>
              <p:nvPr/>
            </p:nvSpPr>
            <p:spPr bwMode="auto">
              <a:xfrm>
                <a:off x="2062163" y="2235200"/>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4" name="Line 22"/>
              <p:cNvSpPr>
                <a:spLocks noChangeShapeType="1"/>
              </p:cNvSpPr>
              <p:nvPr/>
            </p:nvSpPr>
            <p:spPr bwMode="auto">
              <a:xfrm>
                <a:off x="2062163" y="1919288"/>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5" name="Line 23"/>
              <p:cNvSpPr>
                <a:spLocks noChangeShapeType="1"/>
              </p:cNvSpPr>
              <p:nvPr/>
            </p:nvSpPr>
            <p:spPr bwMode="auto">
              <a:xfrm>
                <a:off x="2062163" y="160337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6" name="Line 24"/>
              <p:cNvSpPr>
                <a:spLocks noChangeShapeType="1"/>
              </p:cNvSpPr>
              <p:nvPr/>
            </p:nvSpPr>
            <p:spPr bwMode="auto">
              <a:xfrm>
                <a:off x="2062163" y="128587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7" name="Line 25"/>
              <p:cNvSpPr>
                <a:spLocks noChangeShapeType="1"/>
              </p:cNvSpPr>
              <p:nvPr/>
            </p:nvSpPr>
            <p:spPr bwMode="auto">
              <a:xfrm>
                <a:off x="2062163" y="96996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8" name="Rectangle 26"/>
              <p:cNvSpPr>
                <a:spLocks noChangeArrowheads="1"/>
              </p:cNvSpPr>
              <p:nvPr/>
            </p:nvSpPr>
            <p:spPr bwMode="auto">
              <a:xfrm>
                <a:off x="1804861" y="306774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70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89" name="Rectangle 27"/>
              <p:cNvSpPr>
                <a:spLocks noChangeArrowheads="1"/>
              </p:cNvSpPr>
              <p:nvPr/>
            </p:nvSpPr>
            <p:spPr bwMode="auto">
              <a:xfrm>
                <a:off x="1804861" y="275024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0" name="Rectangle 28"/>
              <p:cNvSpPr>
                <a:spLocks noChangeArrowheads="1"/>
              </p:cNvSpPr>
              <p:nvPr/>
            </p:nvSpPr>
            <p:spPr bwMode="auto">
              <a:xfrm>
                <a:off x="1804861" y="243274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90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1" name="Rectangle 29"/>
              <p:cNvSpPr>
                <a:spLocks noChangeArrowheads="1"/>
              </p:cNvSpPr>
              <p:nvPr/>
            </p:nvSpPr>
            <p:spPr bwMode="auto">
              <a:xfrm>
                <a:off x="1695641" y="2116836"/>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34" charset="-128"/>
                  </a:rPr>
                  <a:t>100</a:t>
                </a:r>
                <a:endParaRPr kumimoji="0" lang="en-US" sz="40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0292" name="Rectangle 30"/>
              <p:cNvSpPr>
                <a:spLocks noChangeArrowheads="1"/>
              </p:cNvSpPr>
              <p:nvPr/>
            </p:nvSpPr>
            <p:spPr bwMode="auto">
              <a:xfrm>
                <a:off x="1695641" y="1800924"/>
                <a:ext cx="326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110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3" name="Rectangle 31"/>
              <p:cNvSpPr>
                <a:spLocks noChangeArrowheads="1"/>
              </p:cNvSpPr>
              <p:nvPr/>
            </p:nvSpPr>
            <p:spPr bwMode="auto">
              <a:xfrm>
                <a:off x="1695641" y="1483424"/>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120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4" name="Rectangle 32"/>
              <p:cNvSpPr>
                <a:spLocks noChangeArrowheads="1"/>
              </p:cNvSpPr>
              <p:nvPr/>
            </p:nvSpPr>
            <p:spPr bwMode="auto">
              <a:xfrm>
                <a:off x="1695641" y="1167511"/>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130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5" name="Rectangle 33"/>
              <p:cNvSpPr>
                <a:spLocks noChangeArrowheads="1"/>
              </p:cNvSpPr>
              <p:nvPr/>
            </p:nvSpPr>
            <p:spPr bwMode="auto">
              <a:xfrm>
                <a:off x="1695641" y="851599"/>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140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296" name="Freeform 34"/>
              <p:cNvSpPr>
                <a:spLocks/>
              </p:cNvSpPr>
              <p:nvPr/>
            </p:nvSpPr>
            <p:spPr bwMode="auto">
              <a:xfrm flipV="1">
                <a:off x="2782888" y="1031875"/>
                <a:ext cx="1368425" cy="1646237"/>
              </a:xfrm>
              <a:custGeom>
                <a:avLst/>
                <a:gdLst>
                  <a:gd name="T0" fmla="*/ 0 w 1988"/>
                  <a:gd name="T1" fmla="*/ 2437 h 2437"/>
                  <a:gd name="T2" fmla="*/ 994 w 1988"/>
                  <a:gd name="T3" fmla="*/ 1125 h 2437"/>
                  <a:gd name="T4" fmla="*/ 1988 w 1988"/>
                  <a:gd name="T5" fmla="*/ 0 h 2437"/>
                </a:gdLst>
                <a:ahLst/>
                <a:cxnLst>
                  <a:cxn ang="0">
                    <a:pos x="T0" y="T1"/>
                  </a:cxn>
                  <a:cxn ang="0">
                    <a:pos x="T2" y="T3"/>
                  </a:cxn>
                  <a:cxn ang="0">
                    <a:pos x="T4" y="T5"/>
                  </a:cxn>
                </a:cxnLst>
                <a:rect l="0" t="0" r="r" b="b"/>
                <a:pathLst>
                  <a:path w="1988" h="2437">
                    <a:moveTo>
                      <a:pt x="0" y="2437"/>
                    </a:moveTo>
                    <a:lnTo>
                      <a:pt x="994" y="1125"/>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7" name="Line 35"/>
              <p:cNvSpPr>
                <a:spLocks noChangeShapeType="1"/>
              </p:cNvSpPr>
              <p:nvPr/>
            </p:nvSpPr>
            <p:spPr bwMode="auto">
              <a:xfrm>
                <a:off x="3467101" y="2171700"/>
                <a:ext cx="684213" cy="44291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8" name="Freeform 36"/>
              <p:cNvSpPr>
                <a:spLocks/>
              </p:cNvSpPr>
              <p:nvPr/>
            </p:nvSpPr>
            <p:spPr bwMode="auto">
              <a:xfrm flipV="1">
                <a:off x="2782888" y="2139950"/>
                <a:ext cx="1368425" cy="474662"/>
              </a:xfrm>
              <a:custGeom>
                <a:avLst/>
                <a:gdLst>
                  <a:gd name="T0" fmla="*/ 0 w 1988"/>
                  <a:gd name="T1" fmla="*/ 703 h 703"/>
                  <a:gd name="T2" fmla="*/ 994 w 1988"/>
                  <a:gd name="T3" fmla="*/ 328 h 703"/>
                  <a:gd name="T4" fmla="*/ 1988 w 1988"/>
                  <a:gd name="T5" fmla="*/ 0 h 703"/>
                </a:gdLst>
                <a:ahLst/>
                <a:cxnLst>
                  <a:cxn ang="0">
                    <a:pos x="T0" y="T1"/>
                  </a:cxn>
                  <a:cxn ang="0">
                    <a:pos x="T2" y="T3"/>
                  </a:cxn>
                  <a:cxn ang="0">
                    <a:pos x="T4" y="T5"/>
                  </a:cxn>
                </a:cxnLst>
                <a:rect l="0" t="0" r="r" b="b"/>
                <a:pathLst>
                  <a:path w="1988" h="703">
                    <a:moveTo>
                      <a:pt x="0" y="703"/>
                    </a:moveTo>
                    <a:lnTo>
                      <a:pt x="994" y="328"/>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9" name="Freeform 37"/>
              <p:cNvSpPr>
                <a:spLocks/>
              </p:cNvSpPr>
              <p:nvPr/>
            </p:nvSpPr>
            <p:spPr bwMode="auto">
              <a:xfrm flipV="1">
                <a:off x="2782888" y="1158875"/>
                <a:ext cx="1368425" cy="1677987"/>
              </a:xfrm>
              <a:custGeom>
                <a:avLst/>
                <a:gdLst>
                  <a:gd name="T0" fmla="*/ 0 w 1988"/>
                  <a:gd name="T1" fmla="*/ 2483 h 2483"/>
                  <a:gd name="T2" fmla="*/ 994 w 1988"/>
                  <a:gd name="T3" fmla="*/ 1171 h 2483"/>
                  <a:gd name="T4" fmla="*/ 1988 w 1988"/>
                  <a:gd name="T5" fmla="*/ 0 h 2483"/>
                </a:gdLst>
                <a:ahLst/>
                <a:cxnLst>
                  <a:cxn ang="0">
                    <a:pos x="T0" y="T1"/>
                  </a:cxn>
                  <a:cxn ang="0">
                    <a:pos x="T2" y="T3"/>
                  </a:cxn>
                  <a:cxn ang="0">
                    <a:pos x="T4" y="T5"/>
                  </a:cxn>
                </a:cxnLst>
                <a:rect l="0" t="0" r="r" b="b"/>
                <a:pathLst>
                  <a:path w="1988" h="2483">
                    <a:moveTo>
                      <a:pt x="0" y="2483"/>
                    </a:moveTo>
                    <a:lnTo>
                      <a:pt x="994" y="1171"/>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0" name="Freeform 38"/>
              <p:cNvSpPr>
                <a:spLocks/>
              </p:cNvSpPr>
              <p:nvPr/>
            </p:nvSpPr>
            <p:spPr bwMode="auto">
              <a:xfrm flipV="1">
                <a:off x="2782888" y="1444625"/>
                <a:ext cx="1368425" cy="1169987"/>
              </a:xfrm>
              <a:custGeom>
                <a:avLst/>
                <a:gdLst>
                  <a:gd name="T0" fmla="*/ 0 w 1988"/>
                  <a:gd name="T1" fmla="*/ 1734 h 1734"/>
                  <a:gd name="T2" fmla="*/ 994 w 1988"/>
                  <a:gd name="T3" fmla="*/ 47 h 1734"/>
                  <a:gd name="T4" fmla="*/ 1988 w 1988"/>
                  <a:gd name="T5" fmla="*/ 0 h 1734"/>
                </a:gdLst>
                <a:ahLst/>
                <a:cxnLst>
                  <a:cxn ang="0">
                    <a:pos x="T0" y="T1"/>
                  </a:cxn>
                  <a:cxn ang="0">
                    <a:pos x="T2" y="T3"/>
                  </a:cxn>
                  <a:cxn ang="0">
                    <a:pos x="T4" y="T5"/>
                  </a:cxn>
                </a:cxnLst>
                <a:rect l="0" t="0" r="r" b="b"/>
                <a:pathLst>
                  <a:path w="1988" h="1734">
                    <a:moveTo>
                      <a:pt x="0" y="1734"/>
                    </a:moveTo>
                    <a:lnTo>
                      <a:pt x="994" y="47"/>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1" name="Freeform 39"/>
              <p:cNvSpPr>
                <a:spLocks/>
              </p:cNvSpPr>
              <p:nvPr/>
            </p:nvSpPr>
            <p:spPr bwMode="auto">
              <a:xfrm flipV="1">
                <a:off x="2782888" y="1317625"/>
                <a:ext cx="2052638" cy="1582737"/>
              </a:xfrm>
              <a:custGeom>
                <a:avLst/>
                <a:gdLst>
                  <a:gd name="T0" fmla="*/ 0 w 2982"/>
                  <a:gd name="T1" fmla="*/ 2343 h 2343"/>
                  <a:gd name="T2" fmla="*/ 994 w 2982"/>
                  <a:gd name="T3" fmla="*/ 1734 h 2343"/>
                  <a:gd name="T4" fmla="*/ 1988 w 2982"/>
                  <a:gd name="T5" fmla="*/ 984 h 2343"/>
                  <a:gd name="T6" fmla="*/ 2982 w 2982"/>
                  <a:gd name="T7" fmla="*/ 0 h 2343"/>
                </a:gdLst>
                <a:ahLst/>
                <a:cxnLst>
                  <a:cxn ang="0">
                    <a:pos x="T0" y="T1"/>
                  </a:cxn>
                  <a:cxn ang="0">
                    <a:pos x="T2" y="T3"/>
                  </a:cxn>
                  <a:cxn ang="0">
                    <a:pos x="T4" y="T5"/>
                  </a:cxn>
                  <a:cxn ang="0">
                    <a:pos x="T6" y="T7"/>
                  </a:cxn>
                </a:cxnLst>
                <a:rect l="0" t="0" r="r" b="b"/>
                <a:pathLst>
                  <a:path w="2982" h="2343">
                    <a:moveTo>
                      <a:pt x="0" y="2343"/>
                    </a:moveTo>
                    <a:lnTo>
                      <a:pt x="994" y="1734"/>
                    </a:lnTo>
                    <a:lnTo>
                      <a:pt x="1988" y="984"/>
                    </a:lnTo>
                    <a:lnTo>
                      <a:pt x="2982"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2" name="Freeform 40"/>
              <p:cNvSpPr>
                <a:spLocks/>
              </p:cNvSpPr>
              <p:nvPr/>
            </p:nvSpPr>
            <p:spPr bwMode="auto">
              <a:xfrm flipV="1">
                <a:off x="2782888" y="1951038"/>
                <a:ext cx="1368425" cy="95250"/>
              </a:xfrm>
              <a:custGeom>
                <a:avLst/>
                <a:gdLst>
                  <a:gd name="T0" fmla="*/ 0 w 1988"/>
                  <a:gd name="T1" fmla="*/ 141 h 141"/>
                  <a:gd name="T2" fmla="*/ 994 w 1988"/>
                  <a:gd name="T3" fmla="*/ 94 h 141"/>
                  <a:gd name="T4" fmla="*/ 1988 w 1988"/>
                  <a:gd name="T5" fmla="*/ 0 h 141"/>
                </a:gdLst>
                <a:ahLst/>
                <a:cxnLst>
                  <a:cxn ang="0">
                    <a:pos x="T0" y="T1"/>
                  </a:cxn>
                  <a:cxn ang="0">
                    <a:pos x="T2" y="T3"/>
                  </a:cxn>
                  <a:cxn ang="0">
                    <a:pos x="T4" y="T5"/>
                  </a:cxn>
                </a:cxnLst>
                <a:rect l="0" t="0" r="r" b="b"/>
                <a:pathLst>
                  <a:path w="1988" h="141">
                    <a:moveTo>
                      <a:pt x="0" y="141"/>
                    </a:moveTo>
                    <a:lnTo>
                      <a:pt x="994" y="94"/>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3" name="Freeform 41"/>
              <p:cNvSpPr>
                <a:spLocks/>
              </p:cNvSpPr>
              <p:nvPr/>
            </p:nvSpPr>
            <p:spPr bwMode="auto">
              <a:xfrm flipV="1">
                <a:off x="2782888" y="2014538"/>
                <a:ext cx="1368425" cy="568325"/>
              </a:xfrm>
              <a:custGeom>
                <a:avLst/>
                <a:gdLst>
                  <a:gd name="T0" fmla="*/ 0 w 1988"/>
                  <a:gd name="T1" fmla="*/ 843 h 843"/>
                  <a:gd name="T2" fmla="*/ 994 w 1988"/>
                  <a:gd name="T3" fmla="*/ 515 h 843"/>
                  <a:gd name="T4" fmla="*/ 1988 w 1988"/>
                  <a:gd name="T5" fmla="*/ 0 h 843"/>
                </a:gdLst>
                <a:ahLst/>
                <a:cxnLst>
                  <a:cxn ang="0">
                    <a:pos x="T0" y="T1"/>
                  </a:cxn>
                  <a:cxn ang="0">
                    <a:pos x="T2" y="T3"/>
                  </a:cxn>
                  <a:cxn ang="0">
                    <a:pos x="T4" y="T5"/>
                  </a:cxn>
                </a:cxnLst>
                <a:rect l="0" t="0" r="r" b="b"/>
                <a:pathLst>
                  <a:path w="1988" h="843">
                    <a:moveTo>
                      <a:pt x="0" y="843"/>
                    </a:moveTo>
                    <a:lnTo>
                      <a:pt x="994" y="515"/>
                    </a:lnTo>
                    <a:lnTo>
                      <a:pt x="1988"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4" name="Line 42"/>
              <p:cNvSpPr>
                <a:spLocks noChangeShapeType="1"/>
              </p:cNvSpPr>
              <p:nvPr/>
            </p:nvSpPr>
            <p:spPr bwMode="auto">
              <a:xfrm flipV="1">
                <a:off x="2782888" y="969963"/>
                <a:ext cx="0" cy="61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5" name="Line 43"/>
              <p:cNvSpPr>
                <a:spLocks noChangeShapeType="1"/>
              </p:cNvSpPr>
              <p:nvPr/>
            </p:nvSpPr>
            <p:spPr bwMode="auto">
              <a:xfrm>
                <a:off x="2782888" y="1031875"/>
                <a:ext cx="0" cy="250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6" name="Line 44"/>
              <p:cNvSpPr>
                <a:spLocks noChangeShapeType="1"/>
              </p:cNvSpPr>
              <p:nvPr/>
            </p:nvSpPr>
            <p:spPr bwMode="auto">
              <a:xfrm>
                <a:off x="2759076" y="128270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7" name="Oval 45"/>
              <p:cNvSpPr>
                <a:spLocks noChangeArrowheads="1"/>
              </p:cNvSpPr>
              <p:nvPr/>
            </p:nvSpPr>
            <p:spPr bwMode="auto">
              <a:xfrm>
                <a:off x="2752726" y="1001713"/>
                <a:ext cx="61913" cy="61912"/>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8" name="Line 46"/>
              <p:cNvSpPr>
                <a:spLocks noChangeShapeType="1"/>
              </p:cNvSpPr>
              <p:nvPr/>
            </p:nvSpPr>
            <p:spPr bwMode="auto">
              <a:xfrm flipV="1">
                <a:off x="3467101" y="1731963"/>
                <a:ext cx="0" cy="187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9" name="Line 47"/>
              <p:cNvSpPr>
                <a:spLocks noChangeShapeType="1"/>
              </p:cNvSpPr>
              <p:nvPr/>
            </p:nvSpPr>
            <p:spPr bwMode="auto">
              <a:xfrm>
                <a:off x="3443288" y="173196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0" name="Line 48"/>
              <p:cNvSpPr>
                <a:spLocks noChangeShapeType="1"/>
              </p:cNvSpPr>
              <p:nvPr/>
            </p:nvSpPr>
            <p:spPr bwMode="auto">
              <a:xfrm>
                <a:off x="3467101" y="1919288"/>
                <a:ext cx="0" cy="187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1" name="Line 49"/>
              <p:cNvSpPr>
                <a:spLocks noChangeShapeType="1"/>
              </p:cNvSpPr>
              <p:nvPr/>
            </p:nvSpPr>
            <p:spPr bwMode="auto">
              <a:xfrm>
                <a:off x="3443288" y="210661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2" name="Oval 50"/>
              <p:cNvSpPr>
                <a:spLocks noChangeArrowheads="1"/>
              </p:cNvSpPr>
              <p:nvPr/>
            </p:nvSpPr>
            <p:spPr bwMode="auto">
              <a:xfrm>
                <a:off x="3435351" y="1887538"/>
                <a:ext cx="63500" cy="61912"/>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3" name="Oval 51"/>
              <p:cNvSpPr>
                <a:spLocks noChangeArrowheads="1"/>
              </p:cNvSpPr>
              <p:nvPr/>
            </p:nvSpPr>
            <p:spPr bwMode="auto">
              <a:xfrm>
                <a:off x="4119563" y="2647950"/>
                <a:ext cx="63500" cy="61912"/>
              </a:xfrm>
              <a:prstGeom prst="ellipse">
                <a:avLst/>
              </a:pr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4" name="Line 52"/>
              <p:cNvSpPr>
                <a:spLocks noChangeShapeType="1"/>
              </p:cNvSpPr>
              <p:nvPr/>
            </p:nvSpPr>
            <p:spPr bwMode="auto">
              <a:xfrm flipV="1">
                <a:off x="3467101" y="2147888"/>
                <a:ext cx="0" cy="238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5" name="Line 53"/>
              <p:cNvSpPr>
                <a:spLocks noChangeShapeType="1"/>
              </p:cNvSpPr>
              <p:nvPr/>
            </p:nvSpPr>
            <p:spPr bwMode="auto">
              <a:xfrm>
                <a:off x="3443288" y="214788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6" name="Line 54"/>
              <p:cNvSpPr>
                <a:spLocks noChangeShapeType="1"/>
              </p:cNvSpPr>
              <p:nvPr/>
            </p:nvSpPr>
            <p:spPr bwMode="auto">
              <a:xfrm>
                <a:off x="3467101" y="2171700"/>
                <a:ext cx="0" cy="25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7" name="Line 55"/>
              <p:cNvSpPr>
                <a:spLocks noChangeShapeType="1"/>
              </p:cNvSpPr>
              <p:nvPr/>
            </p:nvSpPr>
            <p:spPr bwMode="auto">
              <a:xfrm>
                <a:off x="3443288" y="219710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8" name="Oval 56"/>
              <p:cNvSpPr>
                <a:spLocks noChangeArrowheads="1"/>
              </p:cNvSpPr>
              <p:nvPr/>
            </p:nvSpPr>
            <p:spPr bwMode="auto">
              <a:xfrm>
                <a:off x="3435351" y="2141538"/>
                <a:ext cx="63500" cy="60325"/>
              </a:xfrm>
              <a:prstGeom prst="ellipse">
                <a:avLst/>
              </a:pr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9" name="Line 57"/>
              <p:cNvSpPr>
                <a:spLocks noChangeShapeType="1"/>
              </p:cNvSpPr>
              <p:nvPr/>
            </p:nvSpPr>
            <p:spPr bwMode="auto">
              <a:xfrm flipV="1">
                <a:off x="4151313" y="2560638"/>
                <a:ext cx="0" cy="539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0" name="Line 58"/>
              <p:cNvSpPr>
                <a:spLocks noChangeShapeType="1"/>
              </p:cNvSpPr>
              <p:nvPr/>
            </p:nvSpPr>
            <p:spPr bwMode="auto">
              <a:xfrm>
                <a:off x="4127501" y="2560638"/>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1" name="Line 59"/>
              <p:cNvSpPr>
                <a:spLocks noChangeShapeType="1"/>
              </p:cNvSpPr>
              <p:nvPr/>
            </p:nvSpPr>
            <p:spPr bwMode="auto">
              <a:xfrm>
                <a:off x="4151313" y="2614613"/>
                <a:ext cx="0" cy="55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2" name="Line 60"/>
              <p:cNvSpPr>
                <a:spLocks noChangeShapeType="1"/>
              </p:cNvSpPr>
              <p:nvPr/>
            </p:nvSpPr>
            <p:spPr bwMode="auto">
              <a:xfrm>
                <a:off x="4127501" y="267017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3" name="Oval 61"/>
              <p:cNvSpPr>
                <a:spLocks noChangeArrowheads="1"/>
              </p:cNvSpPr>
              <p:nvPr/>
            </p:nvSpPr>
            <p:spPr bwMode="auto">
              <a:xfrm>
                <a:off x="4119563" y="2584450"/>
                <a:ext cx="63500" cy="61912"/>
              </a:xfrm>
              <a:prstGeom prst="ellipse">
                <a:avLst/>
              </a:pr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4" name="Line 62"/>
              <p:cNvSpPr>
                <a:spLocks noChangeShapeType="1"/>
              </p:cNvSpPr>
              <p:nvPr/>
            </p:nvSpPr>
            <p:spPr bwMode="auto">
              <a:xfrm flipV="1">
                <a:off x="2782888" y="1938338"/>
                <a:ext cx="0" cy="201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5" name="Line 63"/>
              <p:cNvSpPr>
                <a:spLocks noChangeShapeType="1"/>
              </p:cNvSpPr>
              <p:nvPr/>
            </p:nvSpPr>
            <p:spPr bwMode="auto">
              <a:xfrm>
                <a:off x="2759076" y="19383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6" name="Line 64"/>
              <p:cNvSpPr>
                <a:spLocks noChangeShapeType="1"/>
              </p:cNvSpPr>
              <p:nvPr/>
            </p:nvSpPr>
            <p:spPr bwMode="auto">
              <a:xfrm>
                <a:off x="2782888" y="2139950"/>
                <a:ext cx="0" cy="203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7" name="Line 65"/>
              <p:cNvSpPr>
                <a:spLocks noChangeShapeType="1"/>
              </p:cNvSpPr>
              <p:nvPr/>
            </p:nvSpPr>
            <p:spPr bwMode="auto">
              <a:xfrm>
                <a:off x="2759076" y="23431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8" name="Freeform 66"/>
              <p:cNvSpPr>
                <a:spLocks/>
              </p:cNvSpPr>
              <p:nvPr/>
            </p:nvSpPr>
            <p:spPr bwMode="auto">
              <a:xfrm>
                <a:off x="2751138" y="2122488"/>
                <a:ext cx="63500" cy="53975"/>
              </a:xfrm>
              <a:custGeom>
                <a:avLst/>
                <a:gdLst>
                  <a:gd name="T0" fmla="*/ 60 w 119"/>
                  <a:gd name="T1" fmla="*/ 101 h 101"/>
                  <a:gd name="T2" fmla="*/ 0 w 119"/>
                  <a:gd name="T3" fmla="*/ 0 h 101"/>
                  <a:gd name="T4" fmla="*/ 119 w 119"/>
                  <a:gd name="T5" fmla="*/ 0 h 101"/>
                  <a:gd name="T6" fmla="*/ 60 w 119"/>
                  <a:gd name="T7" fmla="*/ 101 h 101"/>
                </a:gdLst>
                <a:ahLst/>
                <a:cxnLst>
                  <a:cxn ang="0">
                    <a:pos x="T0" y="T1"/>
                  </a:cxn>
                  <a:cxn ang="0">
                    <a:pos x="T2" y="T3"/>
                  </a:cxn>
                  <a:cxn ang="0">
                    <a:pos x="T4" y="T5"/>
                  </a:cxn>
                  <a:cxn ang="0">
                    <a:pos x="T6" y="T7"/>
                  </a:cxn>
                </a:cxnLst>
                <a:rect l="0" t="0" r="r" b="b"/>
                <a:pathLst>
                  <a:path w="119" h="101">
                    <a:moveTo>
                      <a:pt x="60" y="101"/>
                    </a:moveTo>
                    <a:lnTo>
                      <a:pt x="0" y="0"/>
                    </a:lnTo>
                    <a:lnTo>
                      <a:pt x="119" y="0"/>
                    </a:lnTo>
                    <a:lnTo>
                      <a:pt x="60" y="101"/>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9" name="Line 67"/>
              <p:cNvSpPr>
                <a:spLocks noChangeShapeType="1"/>
              </p:cNvSpPr>
              <p:nvPr/>
            </p:nvSpPr>
            <p:spPr bwMode="auto">
              <a:xfrm flipV="1">
                <a:off x="3467101" y="2308225"/>
                <a:ext cx="0" cy="85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0" name="Line 68"/>
              <p:cNvSpPr>
                <a:spLocks noChangeShapeType="1"/>
              </p:cNvSpPr>
              <p:nvPr/>
            </p:nvSpPr>
            <p:spPr bwMode="auto">
              <a:xfrm>
                <a:off x="3443288" y="230822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1" name="Line 69"/>
              <p:cNvSpPr>
                <a:spLocks noChangeShapeType="1"/>
              </p:cNvSpPr>
              <p:nvPr/>
            </p:nvSpPr>
            <p:spPr bwMode="auto">
              <a:xfrm>
                <a:off x="3467101" y="2393950"/>
                <a:ext cx="0" cy="85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2" name="Line 70"/>
              <p:cNvSpPr>
                <a:spLocks noChangeShapeType="1"/>
              </p:cNvSpPr>
              <p:nvPr/>
            </p:nvSpPr>
            <p:spPr bwMode="auto">
              <a:xfrm>
                <a:off x="3443288" y="247967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3" name="Freeform 71"/>
              <p:cNvSpPr>
                <a:spLocks/>
              </p:cNvSpPr>
              <p:nvPr/>
            </p:nvSpPr>
            <p:spPr bwMode="auto">
              <a:xfrm>
                <a:off x="3435351" y="2376488"/>
                <a:ext cx="63500" cy="52387"/>
              </a:xfrm>
              <a:custGeom>
                <a:avLst/>
                <a:gdLst>
                  <a:gd name="T0" fmla="*/ 60 w 120"/>
                  <a:gd name="T1" fmla="*/ 100 h 100"/>
                  <a:gd name="T2" fmla="*/ 0 w 120"/>
                  <a:gd name="T3" fmla="*/ 0 h 100"/>
                  <a:gd name="T4" fmla="*/ 120 w 120"/>
                  <a:gd name="T5" fmla="*/ 0 h 100"/>
                  <a:gd name="T6" fmla="*/ 60 w 120"/>
                  <a:gd name="T7" fmla="*/ 100 h 100"/>
                </a:gdLst>
                <a:ahLst/>
                <a:cxnLst>
                  <a:cxn ang="0">
                    <a:pos x="T0" y="T1"/>
                  </a:cxn>
                  <a:cxn ang="0">
                    <a:pos x="T2" y="T3"/>
                  </a:cxn>
                  <a:cxn ang="0">
                    <a:pos x="T4" y="T5"/>
                  </a:cxn>
                  <a:cxn ang="0">
                    <a:pos x="T6" y="T7"/>
                  </a:cxn>
                </a:cxnLst>
                <a:rect l="0" t="0" r="r" b="b"/>
                <a:pathLst>
                  <a:path w="120" h="100">
                    <a:moveTo>
                      <a:pt x="60" y="100"/>
                    </a:moveTo>
                    <a:lnTo>
                      <a:pt x="0" y="0"/>
                    </a:lnTo>
                    <a:lnTo>
                      <a:pt x="120" y="0"/>
                    </a:lnTo>
                    <a:lnTo>
                      <a:pt x="60" y="10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4" name="Line 72"/>
              <p:cNvSpPr>
                <a:spLocks noChangeShapeType="1"/>
              </p:cNvSpPr>
              <p:nvPr/>
            </p:nvSpPr>
            <p:spPr bwMode="auto">
              <a:xfrm flipV="1">
                <a:off x="4151313" y="2570163"/>
                <a:ext cx="0" cy="44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5" name="Line 73"/>
              <p:cNvSpPr>
                <a:spLocks noChangeShapeType="1"/>
              </p:cNvSpPr>
              <p:nvPr/>
            </p:nvSpPr>
            <p:spPr bwMode="auto">
              <a:xfrm>
                <a:off x="4127501" y="2570163"/>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6" name="Line 74"/>
              <p:cNvSpPr>
                <a:spLocks noChangeShapeType="1"/>
              </p:cNvSpPr>
              <p:nvPr/>
            </p:nvSpPr>
            <p:spPr bwMode="auto">
              <a:xfrm>
                <a:off x="4151313" y="2614613"/>
                <a:ext cx="0" cy="46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7" name="Line 75"/>
              <p:cNvSpPr>
                <a:spLocks noChangeShapeType="1"/>
              </p:cNvSpPr>
              <p:nvPr/>
            </p:nvSpPr>
            <p:spPr bwMode="auto">
              <a:xfrm>
                <a:off x="4127501" y="2660650"/>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8" name="Freeform 76"/>
              <p:cNvSpPr>
                <a:spLocks/>
              </p:cNvSpPr>
              <p:nvPr/>
            </p:nvSpPr>
            <p:spPr bwMode="auto">
              <a:xfrm>
                <a:off x="4119563" y="2597150"/>
                <a:ext cx="63500" cy="53975"/>
              </a:xfrm>
              <a:custGeom>
                <a:avLst/>
                <a:gdLst>
                  <a:gd name="T0" fmla="*/ 59 w 119"/>
                  <a:gd name="T1" fmla="*/ 101 h 101"/>
                  <a:gd name="T2" fmla="*/ 0 w 119"/>
                  <a:gd name="T3" fmla="*/ 0 h 101"/>
                  <a:gd name="T4" fmla="*/ 119 w 119"/>
                  <a:gd name="T5" fmla="*/ 0 h 101"/>
                  <a:gd name="T6" fmla="*/ 59 w 119"/>
                  <a:gd name="T7" fmla="*/ 101 h 101"/>
                </a:gdLst>
                <a:ahLst/>
                <a:cxnLst>
                  <a:cxn ang="0">
                    <a:pos x="T0" y="T1"/>
                  </a:cxn>
                  <a:cxn ang="0">
                    <a:pos x="T2" y="T3"/>
                  </a:cxn>
                  <a:cxn ang="0">
                    <a:pos x="T4" y="T5"/>
                  </a:cxn>
                  <a:cxn ang="0">
                    <a:pos x="T6" y="T7"/>
                  </a:cxn>
                </a:cxnLst>
                <a:rect l="0" t="0" r="r" b="b"/>
                <a:pathLst>
                  <a:path w="119" h="101">
                    <a:moveTo>
                      <a:pt x="59" y="101"/>
                    </a:moveTo>
                    <a:lnTo>
                      <a:pt x="0" y="0"/>
                    </a:lnTo>
                    <a:lnTo>
                      <a:pt x="119" y="0"/>
                    </a:lnTo>
                    <a:lnTo>
                      <a:pt x="59" y="101"/>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9" name="Line 77"/>
              <p:cNvSpPr>
                <a:spLocks noChangeShapeType="1"/>
              </p:cNvSpPr>
              <p:nvPr/>
            </p:nvSpPr>
            <p:spPr bwMode="auto">
              <a:xfrm flipV="1">
                <a:off x="2782888" y="969963"/>
                <a:ext cx="0" cy="188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0" name="Line 78"/>
              <p:cNvSpPr>
                <a:spLocks noChangeShapeType="1"/>
              </p:cNvSpPr>
              <p:nvPr/>
            </p:nvSpPr>
            <p:spPr bwMode="auto">
              <a:xfrm>
                <a:off x="2782888" y="1158875"/>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1" name="Line 79"/>
              <p:cNvSpPr>
                <a:spLocks noChangeShapeType="1"/>
              </p:cNvSpPr>
              <p:nvPr/>
            </p:nvSpPr>
            <p:spPr bwMode="auto">
              <a:xfrm>
                <a:off x="2759076" y="137477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2" name="Freeform 80"/>
              <p:cNvSpPr>
                <a:spLocks/>
              </p:cNvSpPr>
              <p:nvPr/>
            </p:nvSpPr>
            <p:spPr bwMode="auto">
              <a:xfrm>
                <a:off x="2751138" y="1141413"/>
                <a:ext cx="63500" cy="53975"/>
              </a:xfrm>
              <a:custGeom>
                <a:avLst/>
                <a:gdLst>
                  <a:gd name="T0" fmla="*/ 60 w 119"/>
                  <a:gd name="T1" fmla="*/ 101 h 101"/>
                  <a:gd name="T2" fmla="*/ 0 w 119"/>
                  <a:gd name="T3" fmla="*/ 0 h 101"/>
                  <a:gd name="T4" fmla="*/ 119 w 119"/>
                  <a:gd name="T5" fmla="*/ 0 h 101"/>
                  <a:gd name="T6" fmla="*/ 60 w 119"/>
                  <a:gd name="T7" fmla="*/ 101 h 101"/>
                </a:gdLst>
                <a:ahLst/>
                <a:cxnLst>
                  <a:cxn ang="0">
                    <a:pos x="T0" y="T1"/>
                  </a:cxn>
                  <a:cxn ang="0">
                    <a:pos x="T2" y="T3"/>
                  </a:cxn>
                  <a:cxn ang="0">
                    <a:pos x="T4" y="T5"/>
                  </a:cxn>
                  <a:cxn ang="0">
                    <a:pos x="T6" y="T7"/>
                  </a:cxn>
                </a:cxnLst>
                <a:rect l="0" t="0" r="r" b="b"/>
                <a:pathLst>
                  <a:path w="119" h="101">
                    <a:moveTo>
                      <a:pt x="60" y="101"/>
                    </a:moveTo>
                    <a:lnTo>
                      <a:pt x="0" y="0"/>
                    </a:lnTo>
                    <a:lnTo>
                      <a:pt x="119" y="0"/>
                    </a:lnTo>
                    <a:lnTo>
                      <a:pt x="60"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3" name="Line 81"/>
              <p:cNvSpPr>
                <a:spLocks noChangeShapeType="1"/>
              </p:cNvSpPr>
              <p:nvPr/>
            </p:nvSpPr>
            <p:spPr bwMode="auto">
              <a:xfrm flipV="1">
                <a:off x="3467101" y="1976438"/>
                <a:ext cx="0" cy="698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4" name="Line 82"/>
              <p:cNvSpPr>
                <a:spLocks noChangeShapeType="1"/>
              </p:cNvSpPr>
              <p:nvPr/>
            </p:nvSpPr>
            <p:spPr bwMode="auto">
              <a:xfrm>
                <a:off x="3443288" y="19764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5" name="Line 83"/>
              <p:cNvSpPr>
                <a:spLocks noChangeShapeType="1"/>
              </p:cNvSpPr>
              <p:nvPr/>
            </p:nvSpPr>
            <p:spPr bwMode="auto">
              <a:xfrm>
                <a:off x="3467101" y="2046288"/>
                <a:ext cx="0" cy="698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6" name="Line 84"/>
              <p:cNvSpPr>
                <a:spLocks noChangeShapeType="1"/>
              </p:cNvSpPr>
              <p:nvPr/>
            </p:nvSpPr>
            <p:spPr bwMode="auto">
              <a:xfrm>
                <a:off x="3443288" y="21161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7" name="Freeform 85"/>
              <p:cNvSpPr>
                <a:spLocks/>
              </p:cNvSpPr>
              <p:nvPr/>
            </p:nvSpPr>
            <p:spPr bwMode="auto">
              <a:xfrm>
                <a:off x="3435351" y="2028825"/>
                <a:ext cx="63500" cy="52387"/>
              </a:xfrm>
              <a:custGeom>
                <a:avLst/>
                <a:gdLst>
                  <a:gd name="T0" fmla="*/ 60 w 120"/>
                  <a:gd name="T1" fmla="*/ 101 h 101"/>
                  <a:gd name="T2" fmla="*/ 0 w 120"/>
                  <a:gd name="T3" fmla="*/ 0 h 101"/>
                  <a:gd name="T4" fmla="*/ 120 w 120"/>
                  <a:gd name="T5" fmla="*/ 0 h 101"/>
                  <a:gd name="T6" fmla="*/ 60 w 120"/>
                  <a:gd name="T7" fmla="*/ 101 h 101"/>
                </a:gdLst>
                <a:ahLst/>
                <a:cxnLst>
                  <a:cxn ang="0">
                    <a:pos x="T0" y="T1"/>
                  </a:cxn>
                  <a:cxn ang="0">
                    <a:pos x="T2" y="T3"/>
                  </a:cxn>
                  <a:cxn ang="0">
                    <a:pos x="T4" y="T5"/>
                  </a:cxn>
                  <a:cxn ang="0">
                    <a:pos x="T6" y="T7"/>
                  </a:cxn>
                </a:cxnLst>
                <a:rect l="0" t="0" r="r" b="b"/>
                <a:pathLst>
                  <a:path w="120" h="101">
                    <a:moveTo>
                      <a:pt x="60" y="101"/>
                    </a:moveTo>
                    <a:lnTo>
                      <a:pt x="0" y="0"/>
                    </a:lnTo>
                    <a:lnTo>
                      <a:pt x="120" y="0"/>
                    </a:lnTo>
                    <a:lnTo>
                      <a:pt x="60"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8" name="Line 86"/>
              <p:cNvSpPr>
                <a:spLocks noChangeShapeType="1"/>
              </p:cNvSpPr>
              <p:nvPr/>
            </p:nvSpPr>
            <p:spPr bwMode="auto">
              <a:xfrm flipV="1">
                <a:off x="4151313" y="2744788"/>
                <a:ext cx="0" cy="920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9" name="Line 87"/>
              <p:cNvSpPr>
                <a:spLocks noChangeShapeType="1"/>
              </p:cNvSpPr>
              <p:nvPr/>
            </p:nvSpPr>
            <p:spPr bwMode="auto">
              <a:xfrm>
                <a:off x="4127501" y="2744788"/>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0" name="Line 88"/>
              <p:cNvSpPr>
                <a:spLocks noChangeShapeType="1"/>
              </p:cNvSpPr>
              <p:nvPr/>
            </p:nvSpPr>
            <p:spPr bwMode="auto">
              <a:xfrm>
                <a:off x="4151313" y="2836863"/>
                <a:ext cx="0" cy="920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1" name="Line 89"/>
              <p:cNvSpPr>
                <a:spLocks noChangeShapeType="1"/>
              </p:cNvSpPr>
              <p:nvPr/>
            </p:nvSpPr>
            <p:spPr bwMode="auto">
              <a:xfrm>
                <a:off x="4127501" y="2928938"/>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2" name="Freeform 90"/>
              <p:cNvSpPr>
                <a:spLocks/>
              </p:cNvSpPr>
              <p:nvPr/>
            </p:nvSpPr>
            <p:spPr bwMode="auto">
              <a:xfrm>
                <a:off x="4119563" y="2819400"/>
                <a:ext cx="63500" cy="53975"/>
              </a:xfrm>
              <a:custGeom>
                <a:avLst/>
                <a:gdLst>
                  <a:gd name="T0" fmla="*/ 59 w 119"/>
                  <a:gd name="T1" fmla="*/ 101 h 101"/>
                  <a:gd name="T2" fmla="*/ 0 w 119"/>
                  <a:gd name="T3" fmla="*/ 0 h 101"/>
                  <a:gd name="T4" fmla="*/ 119 w 119"/>
                  <a:gd name="T5" fmla="*/ 0 h 101"/>
                  <a:gd name="T6" fmla="*/ 59 w 119"/>
                  <a:gd name="T7" fmla="*/ 101 h 101"/>
                </a:gdLst>
                <a:ahLst/>
                <a:cxnLst>
                  <a:cxn ang="0">
                    <a:pos x="T0" y="T1"/>
                  </a:cxn>
                  <a:cxn ang="0">
                    <a:pos x="T2" y="T3"/>
                  </a:cxn>
                  <a:cxn ang="0">
                    <a:pos x="T4" y="T5"/>
                  </a:cxn>
                  <a:cxn ang="0">
                    <a:pos x="T6" y="T7"/>
                  </a:cxn>
                </a:cxnLst>
                <a:rect l="0" t="0" r="r" b="b"/>
                <a:pathLst>
                  <a:path w="119" h="101">
                    <a:moveTo>
                      <a:pt x="59" y="101"/>
                    </a:moveTo>
                    <a:lnTo>
                      <a:pt x="0" y="0"/>
                    </a:lnTo>
                    <a:lnTo>
                      <a:pt x="119" y="0"/>
                    </a:lnTo>
                    <a:lnTo>
                      <a:pt x="59" y="101"/>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3" name="Line 91"/>
              <p:cNvSpPr>
                <a:spLocks noChangeShapeType="1"/>
              </p:cNvSpPr>
              <p:nvPr/>
            </p:nvSpPr>
            <p:spPr bwMode="auto">
              <a:xfrm flipV="1">
                <a:off x="2782888" y="1073150"/>
                <a:ext cx="0" cy="371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4" name="Line 92"/>
              <p:cNvSpPr>
                <a:spLocks noChangeShapeType="1"/>
              </p:cNvSpPr>
              <p:nvPr/>
            </p:nvSpPr>
            <p:spPr bwMode="auto">
              <a:xfrm>
                <a:off x="2759076" y="10731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5" name="Line 93"/>
              <p:cNvSpPr>
                <a:spLocks noChangeShapeType="1"/>
              </p:cNvSpPr>
              <p:nvPr/>
            </p:nvSpPr>
            <p:spPr bwMode="auto">
              <a:xfrm>
                <a:off x="2782888" y="1444625"/>
                <a:ext cx="0" cy="3698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6" name="Line 94"/>
              <p:cNvSpPr>
                <a:spLocks noChangeShapeType="1"/>
              </p:cNvSpPr>
              <p:nvPr/>
            </p:nvSpPr>
            <p:spPr bwMode="auto">
              <a:xfrm>
                <a:off x="2759076" y="181451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7" name="Rectangle 95"/>
              <p:cNvSpPr>
                <a:spLocks noChangeArrowheads="1"/>
              </p:cNvSpPr>
              <p:nvPr/>
            </p:nvSpPr>
            <p:spPr bwMode="auto">
              <a:xfrm>
                <a:off x="2755901" y="1417638"/>
                <a:ext cx="53975" cy="52387"/>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8" name="Line 96"/>
              <p:cNvSpPr>
                <a:spLocks noChangeShapeType="1"/>
              </p:cNvSpPr>
              <p:nvPr/>
            </p:nvSpPr>
            <p:spPr bwMode="auto">
              <a:xfrm flipV="1">
                <a:off x="3467101" y="2543175"/>
                <a:ext cx="0" cy="396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9" name="Line 97"/>
              <p:cNvSpPr>
                <a:spLocks noChangeShapeType="1"/>
              </p:cNvSpPr>
              <p:nvPr/>
            </p:nvSpPr>
            <p:spPr bwMode="auto">
              <a:xfrm>
                <a:off x="3443288" y="254317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0" name="Line 98"/>
              <p:cNvSpPr>
                <a:spLocks noChangeShapeType="1"/>
              </p:cNvSpPr>
              <p:nvPr/>
            </p:nvSpPr>
            <p:spPr bwMode="auto">
              <a:xfrm>
                <a:off x="3467101" y="2582863"/>
                <a:ext cx="0" cy="412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1" name="Line 99"/>
              <p:cNvSpPr>
                <a:spLocks noChangeShapeType="1"/>
              </p:cNvSpPr>
              <p:nvPr/>
            </p:nvSpPr>
            <p:spPr bwMode="auto">
              <a:xfrm>
                <a:off x="3443288" y="26241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2" name="Rectangle 100"/>
              <p:cNvSpPr>
                <a:spLocks noChangeArrowheads="1"/>
              </p:cNvSpPr>
              <p:nvPr/>
            </p:nvSpPr>
            <p:spPr bwMode="auto">
              <a:xfrm>
                <a:off x="3440113" y="2557463"/>
                <a:ext cx="53975" cy="52387"/>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3" name="Line 101"/>
              <p:cNvSpPr>
                <a:spLocks noChangeShapeType="1"/>
              </p:cNvSpPr>
              <p:nvPr/>
            </p:nvSpPr>
            <p:spPr bwMode="auto">
              <a:xfrm flipV="1">
                <a:off x="4151313" y="2438400"/>
                <a:ext cx="0" cy="1762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4" name="Line 102"/>
              <p:cNvSpPr>
                <a:spLocks noChangeShapeType="1"/>
              </p:cNvSpPr>
              <p:nvPr/>
            </p:nvSpPr>
            <p:spPr bwMode="auto">
              <a:xfrm>
                <a:off x="4127501" y="2438400"/>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5" name="Line 103"/>
              <p:cNvSpPr>
                <a:spLocks noChangeShapeType="1"/>
              </p:cNvSpPr>
              <p:nvPr/>
            </p:nvSpPr>
            <p:spPr bwMode="auto">
              <a:xfrm>
                <a:off x="4151313" y="2614613"/>
                <a:ext cx="0" cy="17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6" name="Line 104"/>
              <p:cNvSpPr>
                <a:spLocks noChangeShapeType="1"/>
              </p:cNvSpPr>
              <p:nvPr/>
            </p:nvSpPr>
            <p:spPr bwMode="auto">
              <a:xfrm>
                <a:off x="4127501" y="2792413"/>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7" name="Rectangle 105"/>
              <p:cNvSpPr>
                <a:spLocks noChangeArrowheads="1"/>
              </p:cNvSpPr>
              <p:nvPr/>
            </p:nvSpPr>
            <p:spPr bwMode="auto">
              <a:xfrm>
                <a:off x="4124326" y="2589213"/>
                <a:ext cx="53975" cy="52387"/>
              </a:xfrm>
              <a:prstGeom prst="rect">
                <a:avLst/>
              </a:prstGeom>
              <a:solidFill>
                <a:srgbClr val="000000"/>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8" name="Line 106"/>
              <p:cNvSpPr>
                <a:spLocks noChangeShapeType="1"/>
              </p:cNvSpPr>
              <p:nvPr/>
            </p:nvSpPr>
            <p:spPr bwMode="auto">
              <a:xfrm flipV="1">
                <a:off x="2782888" y="1238250"/>
                <a:ext cx="0" cy="79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9" name="Line 107"/>
              <p:cNvSpPr>
                <a:spLocks noChangeShapeType="1"/>
              </p:cNvSpPr>
              <p:nvPr/>
            </p:nvSpPr>
            <p:spPr bwMode="auto">
              <a:xfrm>
                <a:off x="2759076" y="12382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0" name="Line 108"/>
              <p:cNvSpPr>
                <a:spLocks noChangeShapeType="1"/>
              </p:cNvSpPr>
              <p:nvPr/>
            </p:nvSpPr>
            <p:spPr bwMode="auto">
              <a:xfrm>
                <a:off x="2782888" y="1317625"/>
                <a:ext cx="0" cy="79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1" name="Line 109"/>
              <p:cNvSpPr>
                <a:spLocks noChangeShapeType="1"/>
              </p:cNvSpPr>
              <p:nvPr/>
            </p:nvSpPr>
            <p:spPr bwMode="auto">
              <a:xfrm>
                <a:off x="2759076" y="139700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2" name="Rectangle 110"/>
              <p:cNvSpPr>
                <a:spLocks noChangeArrowheads="1"/>
              </p:cNvSpPr>
              <p:nvPr/>
            </p:nvSpPr>
            <p:spPr bwMode="auto">
              <a:xfrm>
                <a:off x="2755901" y="1290638"/>
                <a:ext cx="53975" cy="53975"/>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3" name="Line 111"/>
              <p:cNvSpPr>
                <a:spLocks noChangeShapeType="1"/>
              </p:cNvSpPr>
              <p:nvPr/>
            </p:nvSpPr>
            <p:spPr bwMode="auto">
              <a:xfrm flipV="1">
                <a:off x="3467101" y="1620838"/>
                <a:ext cx="0" cy="107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4" name="Line 112"/>
              <p:cNvSpPr>
                <a:spLocks noChangeShapeType="1"/>
              </p:cNvSpPr>
              <p:nvPr/>
            </p:nvSpPr>
            <p:spPr bwMode="auto">
              <a:xfrm>
                <a:off x="3443288" y="16208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5" name="Line 113"/>
              <p:cNvSpPr>
                <a:spLocks noChangeShapeType="1"/>
              </p:cNvSpPr>
              <p:nvPr/>
            </p:nvSpPr>
            <p:spPr bwMode="auto">
              <a:xfrm>
                <a:off x="3467101" y="1728788"/>
                <a:ext cx="0" cy="107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6" name="Line 114"/>
              <p:cNvSpPr>
                <a:spLocks noChangeShapeType="1"/>
              </p:cNvSpPr>
              <p:nvPr/>
            </p:nvSpPr>
            <p:spPr bwMode="auto">
              <a:xfrm>
                <a:off x="3443288" y="18367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7" name="Rectangle 115"/>
              <p:cNvSpPr>
                <a:spLocks noChangeArrowheads="1"/>
              </p:cNvSpPr>
              <p:nvPr/>
            </p:nvSpPr>
            <p:spPr bwMode="auto">
              <a:xfrm>
                <a:off x="3440113" y="1703388"/>
                <a:ext cx="53975" cy="52387"/>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8" name="Line 116"/>
              <p:cNvSpPr>
                <a:spLocks noChangeShapeType="1"/>
              </p:cNvSpPr>
              <p:nvPr/>
            </p:nvSpPr>
            <p:spPr bwMode="auto">
              <a:xfrm flipV="1">
                <a:off x="4151313" y="2193925"/>
                <a:ext cx="0" cy="412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9" name="Line 117"/>
              <p:cNvSpPr>
                <a:spLocks noChangeShapeType="1"/>
              </p:cNvSpPr>
              <p:nvPr/>
            </p:nvSpPr>
            <p:spPr bwMode="auto">
              <a:xfrm>
                <a:off x="4127501" y="219392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0" name="Line 118"/>
              <p:cNvSpPr>
                <a:spLocks noChangeShapeType="1"/>
              </p:cNvSpPr>
              <p:nvPr/>
            </p:nvSpPr>
            <p:spPr bwMode="auto">
              <a:xfrm>
                <a:off x="4151313" y="2235200"/>
                <a:ext cx="0" cy="412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1" name="Line 119"/>
              <p:cNvSpPr>
                <a:spLocks noChangeShapeType="1"/>
              </p:cNvSpPr>
              <p:nvPr/>
            </p:nvSpPr>
            <p:spPr bwMode="auto">
              <a:xfrm>
                <a:off x="4127501" y="227647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2" name="Rectangle 120"/>
              <p:cNvSpPr>
                <a:spLocks noChangeArrowheads="1"/>
              </p:cNvSpPr>
              <p:nvPr/>
            </p:nvSpPr>
            <p:spPr bwMode="auto">
              <a:xfrm>
                <a:off x="4124326" y="2209800"/>
                <a:ext cx="53975" cy="52387"/>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3" name="Rectangle 121"/>
              <p:cNvSpPr>
                <a:spLocks noChangeArrowheads="1"/>
              </p:cNvSpPr>
              <p:nvPr/>
            </p:nvSpPr>
            <p:spPr bwMode="auto">
              <a:xfrm>
                <a:off x="4808538" y="2873375"/>
                <a:ext cx="52388" cy="53975"/>
              </a:xfrm>
              <a:prstGeom prst="rect">
                <a:avLst/>
              </a:prstGeom>
              <a:solidFill>
                <a:srgbClr val="FFFFFF"/>
              </a:solidFill>
              <a:ln w="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4" name="Line 122"/>
              <p:cNvSpPr>
                <a:spLocks noChangeShapeType="1"/>
              </p:cNvSpPr>
              <p:nvPr/>
            </p:nvSpPr>
            <p:spPr bwMode="auto">
              <a:xfrm flipV="1">
                <a:off x="2782888" y="1757363"/>
                <a:ext cx="0" cy="193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5" name="Line 123"/>
              <p:cNvSpPr>
                <a:spLocks noChangeShapeType="1"/>
              </p:cNvSpPr>
              <p:nvPr/>
            </p:nvSpPr>
            <p:spPr bwMode="auto">
              <a:xfrm>
                <a:off x="2759076" y="175736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6" name="Line 124"/>
              <p:cNvSpPr>
                <a:spLocks noChangeShapeType="1"/>
              </p:cNvSpPr>
              <p:nvPr/>
            </p:nvSpPr>
            <p:spPr bwMode="auto">
              <a:xfrm>
                <a:off x="2782888" y="1951038"/>
                <a:ext cx="0" cy="1920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7" name="Line 125"/>
              <p:cNvSpPr>
                <a:spLocks noChangeShapeType="1"/>
              </p:cNvSpPr>
              <p:nvPr/>
            </p:nvSpPr>
            <p:spPr bwMode="auto">
              <a:xfrm>
                <a:off x="2759076" y="2143125"/>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8" name="Freeform 126"/>
              <p:cNvSpPr>
                <a:spLocks/>
              </p:cNvSpPr>
              <p:nvPr/>
            </p:nvSpPr>
            <p:spPr bwMode="auto">
              <a:xfrm>
                <a:off x="2746376" y="191452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9" name="Line 127"/>
              <p:cNvSpPr>
                <a:spLocks noChangeShapeType="1"/>
              </p:cNvSpPr>
              <p:nvPr/>
            </p:nvSpPr>
            <p:spPr bwMode="auto">
              <a:xfrm flipV="1">
                <a:off x="3467101" y="1938338"/>
                <a:ext cx="0" cy="44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0" name="Line 128"/>
              <p:cNvSpPr>
                <a:spLocks noChangeShapeType="1"/>
              </p:cNvSpPr>
              <p:nvPr/>
            </p:nvSpPr>
            <p:spPr bwMode="auto">
              <a:xfrm>
                <a:off x="3443288" y="19383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1" name="Line 129"/>
              <p:cNvSpPr>
                <a:spLocks noChangeShapeType="1"/>
              </p:cNvSpPr>
              <p:nvPr/>
            </p:nvSpPr>
            <p:spPr bwMode="auto">
              <a:xfrm>
                <a:off x="3467101" y="1982788"/>
                <a:ext cx="0" cy="44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2" name="Line 130"/>
              <p:cNvSpPr>
                <a:spLocks noChangeShapeType="1"/>
              </p:cNvSpPr>
              <p:nvPr/>
            </p:nvSpPr>
            <p:spPr bwMode="auto">
              <a:xfrm>
                <a:off x="3443288" y="2027238"/>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3" name="Freeform 131"/>
              <p:cNvSpPr>
                <a:spLocks/>
              </p:cNvSpPr>
              <p:nvPr/>
            </p:nvSpPr>
            <p:spPr bwMode="auto">
              <a:xfrm>
                <a:off x="3430588" y="194627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4" name="Freeform 132"/>
              <p:cNvSpPr>
                <a:spLocks/>
              </p:cNvSpPr>
              <p:nvPr/>
            </p:nvSpPr>
            <p:spPr bwMode="auto">
              <a:xfrm>
                <a:off x="4114801" y="200977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000000"/>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5" name="Line 133"/>
              <p:cNvSpPr>
                <a:spLocks noChangeShapeType="1"/>
              </p:cNvSpPr>
              <p:nvPr/>
            </p:nvSpPr>
            <p:spPr bwMode="auto">
              <a:xfrm flipV="1">
                <a:off x="2782888" y="1941513"/>
                <a:ext cx="0" cy="73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6" name="Line 134"/>
              <p:cNvSpPr>
                <a:spLocks noChangeShapeType="1"/>
              </p:cNvSpPr>
              <p:nvPr/>
            </p:nvSpPr>
            <p:spPr bwMode="auto">
              <a:xfrm>
                <a:off x="2759076" y="194151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7" name="Line 135"/>
              <p:cNvSpPr>
                <a:spLocks noChangeShapeType="1"/>
              </p:cNvSpPr>
              <p:nvPr/>
            </p:nvSpPr>
            <p:spPr bwMode="auto">
              <a:xfrm>
                <a:off x="2782888" y="2014538"/>
                <a:ext cx="0" cy="73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8" name="Line 136"/>
              <p:cNvSpPr>
                <a:spLocks noChangeShapeType="1"/>
              </p:cNvSpPr>
              <p:nvPr/>
            </p:nvSpPr>
            <p:spPr bwMode="auto">
              <a:xfrm>
                <a:off x="2759076" y="2087563"/>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9" name="Freeform 137"/>
              <p:cNvSpPr>
                <a:spLocks/>
              </p:cNvSpPr>
              <p:nvPr/>
            </p:nvSpPr>
            <p:spPr bwMode="auto">
              <a:xfrm>
                <a:off x="2746376" y="1978025"/>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0" name="Line 138"/>
              <p:cNvSpPr>
                <a:spLocks noChangeShapeType="1"/>
              </p:cNvSpPr>
              <p:nvPr/>
            </p:nvSpPr>
            <p:spPr bwMode="auto">
              <a:xfrm flipV="1">
                <a:off x="3467101" y="2203450"/>
                <a:ext cx="0" cy="317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1" name="Line 139"/>
              <p:cNvSpPr>
                <a:spLocks noChangeShapeType="1"/>
              </p:cNvSpPr>
              <p:nvPr/>
            </p:nvSpPr>
            <p:spPr bwMode="auto">
              <a:xfrm>
                <a:off x="3443288" y="22034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2" name="Line 140"/>
              <p:cNvSpPr>
                <a:spLocks noChangeShapeType="1"/>
              </p:cNvSpPr>
              <p:nvPr/>
            </p:nvSpPr>
            <p:spPr bwMode="auto">
              <a:xfrm>
                <a:off x="3467101" y="2235200"/>
                <a:ext cx="0" cy="317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3" name="Line 141"/>
              <p:cNvSpPr>
                <a:spLocks noChangeShapeType="1"/>
              </p:cNvSpPr>
              <p:nvPr/>
            </p:nvSpPr>
            <p:spPr bwMode="auto">
              <a:xfrm>
                <a:off x="3443288" y="2266950"/>
                <a:ext cx="4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4" name="Freeform 142"/>
              <p:cNvSpPr>
                <a:spLocks/>
              </p:cNvSpPr>
              <p:nvPr/>
            </p:nvSpPr>
            <p:spPr bwMode="auto">
              <a:xfrm>
                <a:off x="3430588" y="2200275"/>
                <a:ext cx="73025" cy="71437"/>
              </a:xfrm>
              <a:custGeom>
                <a:avLst/>
                <a:gdLst>
                  <a:gd name="T0" fmla="*/ 69 w 138"/>
                  <a:gd name="T1" fmla="*/ 0 h 136"/>
                  <a:gd name="T2" fmla="*/ 138 w 138"/>
                  <a:gd name="T3" fmla="*/ 68 h 136"/>
                  <a:gd name="T4" fmla="*/ 69 w 138"/>
                  <a:gd name="T5" fmla="*/ 136 h 136"/>
                  <a:gd name="T6" fmla="*/ 0 w 138"/>
                  <a:gd name="T7" fmla="*/ 68 h 136"/>
                  <a:gd name="T8" fmla="*/ 69 w 138"/>
                  <a:gd name="T9" fmla="*/ 0 h 136"/>
                </a:gdLst>
                <a:ahLst/>
                <a:cxnLst>
                  <a:cxn ang="0">
                    <a:pos x="T0" y="T1"/>
                  </a:cxn>
                  <a:cxn ang="0">
                    <a:pos x="T2" y="T3"/>
                  </a:cxn>
                  <a:cxn ang="0">
                    <a:pos x="T4" y="T5"/>
                  </a:cxn>
                  <a:cxn ang="0">
                    <a:pos x="T6" y="T7"/>
                  </a:cxn>
                  <a:cxn ang="0">
                    <a:pos x="T8" y="T9"/>
                  </a:cxn>
                </a:cxnLst>
                <a:rect l="0" t="0" r="r" b="b"/>
                <a:pathLst>
                  <a:path w="138" h="136">
                    <a:moveTo>
                      <a:pt x="69" y="0"/>
                    </a:moveTo>
                    <a:lnTo>
                      <a:pt x="138" y="68"/>
                    </a:lnTo>
                    <a:lnTo>
                      <a:pt x="69" y="136"/>
                    </a:lnTo>
                    <a:lnTo>
                      <a:pt x="0" y="68"/>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5" name="Line 143"/>
              <p:cNvSpPr>
                <a:spLocks noChangeShapeType="1"/>
              </p:cNvSpPr>
              <p:nvPr/>
            </p:nvSpPr>
            <p:spPr bwMode="auto">
              <a:xfrm flipV="1">
                <a:off x="4151313" y="2530475"/>
                <a:ext cx="0" cy="523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6" name="Line 144"/>
              <p:cNvSpPr>
                <a:spLocks noChangeShapeType="1"/>
              </p:cNvSpPr>
              <p:nvPr/>
            </p:nvSpPr>
            <p:spPr bwMode="auto">
              <a:xfrm>
                <a:off x="4127501" y="253047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7" name="Line 145"/>
              <p:cNvSpPr>
                <a:spLocks noChangeShapeType="1"/>
              </p:cNvSpPr>
              <p:nvPr/>
            </p:nvSpPr>
            <p:spPr bwMode="auto">
              <a:xfrm>
                <a:off x="4151313" y="2582863"/>
                <a:ext cx="0" cy="55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8" name="Line 146"/>
              <p:cNvSpPr>
                <a:spLocks noChangeShapeType="1"/>
              </p:cNvSpPr>
              <p:nvPr/>
            </p:nvSpPr>
            <p:spPr bwMode="auto">
              <a:xfrm>
                <a:off x="4127501" y="2638425"/>
                <a:ext cx="4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9" name="Freeform 147"/>
              <p:cNvSpPr>
                <a:spLocks/>
              </p:cNvSpPr>
              <p:nvPr/>
            </p:nvSpPr>
            <p:spPr bwMode="auto">
              <a:xfrm>
                <a:off x="4114801" y="2547938"/>
                <a:ext cx="73025" cy="71437"/>
              </a:xfrm>
              <a:custGeom>
                <a:avLst/>
                <a:gdLst>
                  <a:gd name="T0" fmla="*/ 69 w 138"/>
                  <a:gd name="T1" fmla="*/ 0 h 135"/>
                  <a:gd name="T2" fmla="*/ 138 w 138"/>
                  <a:gd name="T3" fmla="*/ 67 h 135"/>
                  <a:gd name="T4" fmla="*/ 69 w 138"/>
                  <a:gd name="T5" fmla="*/ 135 h 135"/>
                  <a:gd name="T6" fmla="*/ 0 w 138"/>
                  <a:gd name="T7" fmla="*/ 67 h 135"/>
                  <a:gd name="T8" fmla="*/ 69 w 138"/>
                  <a:gd name="T9" fmla="*/ 0 h 135"/>
                </a:gdLst>
                <a:ahLst/>
                <a:cxnLst>
                  <a:cxn ang="0">
                    <a:pos x="T0" y="T1"/>
                  </a:cxn>
                  <a:cxn ang="0">
                    <a:pos x="T2" y="T3"/>
                  </a:cxn>
                  <a:cxn ang="0">
                    <a:pos x="T4" y="T5"/>
                  </a:cxn>
                  <a:cxn ang="0">
                    <a:pos x="T6" y="T7"/>
                  </a:cxn>
                  <a:cxn ang="0">
                    <a:pos x="T8" y="T9"/>
                  </a:cxn>
                </a:cxnLst>
                <a:rect l="0" t="0" r="r" b="b"/>
                <a:pathLst>
                  <a:path w="138" h="135">
                    <a:moveTo>
                      <a:pt x="69" y="0"/>
                    </a:moveTo>
                    <a:lnTo>
                      <a:pt x="138" y="67"/>
                    </a:lnTo>
                    <a:lnTo>
                      <a:pt x="69" y="135"/>
                    </a:lnTo>
                    <a:lnTo>
                      <a:pt x="0" y="67"/>
                    </a:lnTo>
                    <a:lnTo>
                      <a:pt x="69" y="0"/>
                    </a:lnTo>
                    <a:close/>
                  </a:path>
                </a:pathLst>
              </a:custGeom>
              <a:solidFill>
                <a:srgbClr val="FFFFFF"/>
              </a:solidFill>
              <a:ln w="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69" name="Rectangle 262"/>
              <p:cNvSpPr>
                <a:spLocks noChangeArrowheads="1"/>
              </p:cNvSpPr>
              <p:nvPr/>
            </p:nvSpPr>
            <p:spPr bwMode="auto">
              <a:xfrm>
                <a:off x="4130327" y="838200"/>
                <a:ext cx="15004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Black crappie</a:t>
                </a:r>
                <a:endParaRPr kumimoji="0" lang="en-US" sz="2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grpSp>
          <p:nvGrpSpPr>
            <p:cNvPr id="10474" name="Group 10473"/>
            <p:cNvGrpSpPr/>
            <p:nvPr/>
          </p:nvGrpSpPr>
          <p:grpSpPr>
            <a:xfrm>
              <a:off x="1695641" y="3484562"/>
              <a:ext cx="3943159" cy="2884647"/>
              <a:chOff x="1695641" y="3484562"/>
              <a:chExt cx="3943159" cy="2884647"/>
            </a:xfrm>
          </p:grpSpPr>
          <p:sp>
            <p:nvSpPr>
              <p:cNvPr id="10435" name="Rectangle 173"/>
              <p:cNvSpPr>
                <a:spLocks noChangeArrowheads="1"/>
              </p:cNvSpPr>
              <p:nvPr/>
            </p:nvSpPr>
            <p:spPr bwMode="auto">
              <a:xfrm>
                <a:off x="2098676" y="3605213"/>
                <a:ext cx="3419475" cy="2214562"/>
              </a:xfrm>
              <a:prstGeom prst="rect">
                <a:avLst/>
              </a:prstGeom>
              <a:solidFill>
                <a:srgbClr val="FFFFFF"/>
              </a:solidFill>
              <a:ln w="1">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36" name="Rectangle 174"/>
              <p:cNvSpPr>
                <a:spLocks noChangeArrowheads="1"/>
              </p:cNvSpPr>
              <p:nvPr/>
            </p:nvSpPr>
            <p:spPr bwMode="auto">
              <a:xfrm>
                <a:off x="3216276" y="6122988"/>
                <a:ext cx="15949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ea typeface="ＭＳ Ｐゴシック" pitchFamily="34" charset="-128"/>
                  </a:rPr>
                  <a:t>Length category</a:t>
                </a:r>
                <a:endParaRPr kumimoji="0" lang="en-US" sz="24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0437" name="Line 175"/>
              <p:cNvSpPr>
                <a:spLocks noChangeShapeType="1"/>
              </p:cNvSpPr>
              <p:nvPr/>
            </p:nvSpPr>
            <p:spPr bwMode="auto">
              <a:xfrm>
                <a:off x="2098676" y="5819775"/>
                <a:ext cx="3419475" cy="0"/>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8" name="Line 176"/>
              <p:cNvSpPr>
                <a:spLocks noChangeShapeType="1"/>
              </p:cNvSpPr>
              <p:nvPr/>
            </p:nvSpPr>
            <p:spPr bwMode="auto">
              <a:xfrm flipV="1">
                <a:off x="2782888"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9" name="Line 177"/>
              <p:cNvSpPr>
                <a:spLocks noChangeShapeType="1"/>
              </p:cNvSpPr>
              <p:nvPr/>
            </p:nvSpPr>
            <p:spPr bwMode="auto">
              <a:xfrm flipV="1">
                <a:off x="3467101"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0" name="Line 178"/>
              <p:cNvSpPr>
                <a:spLocks noChangeShapeType="1"/>
              </p:cNvSpPr>
              <p:nvPr/>
            </p:nvSpPr>
            <p:spPr bwMode="auto">
              <a:xfrm flipV="1">
                <a:off x="4151313"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1" name="Line 179"/>
              <p:cNvSpPr>
                <a:spLocks noChangeShapeType="1"/>
              </p:cNvSpPr>
              <p:nvPr/>
            </p:nvSpPr>
            <p:spPr bwMode="auto">
              <a:xfrm flipV="1">
                <a:off x="4835526" y="5819775"/>
                <a:ext cx="0" cy="36512"/>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2" name="Rectangle 180"/>
              <p:cNvSpPr>
                <a:spLocks noChangeArrowheads="1"/>
              </p:cNvSpPr>
              <p:nvPr/>
            </p:nvSpPr>
            <p:spPr bwMode="auto">
              <a:xfrm>
                <a:off x="2633536" y="5856986"/>
                <a:ext cx="2725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SS</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3" name="Rectangle 181"/>
              <p:cNvSpPr>
                <a:spLocks noChangeArrowheads="1"/>
              </p:cNvSpPr>
              <p:nvPr/>
            </p:nvSpPr>
            <p:spPr bwMode="auto">
              <a:xfrm>
                <a:off x="3292349" y="5856986"/>
                <a:ext cx="3654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S-Q</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4" name="Rectangle 182"/>
              <p:cNvSpPr>
                <a:spLocks noChangeArrowheads="1"/>
              </p:cNvSpPr>
              <p:nvPr/>
            </p:nvSpPr>
            <p:spPr bwMode="auto">
              <a:xfrm>
                <a:off x="3976561" y="5856986"/>
                <a:ext cx="3654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Q-P</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5" name="Rectangle 183"/>
              <p:cNvSpPr>
                <a:spLocks noChangeArrowheads="1"/>
              </p:cNvSpPr>
              <p:nvPr/>
            </p:nvSpPr>
            <p:spPr bwMode="auto">
              <a:xfrm>
                <a:off x="4656011" y="5856986"/>
                <a:ext cx="3767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P-M</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46" name="Line 184"/>
              <p:cNvSpPr>
                <a:spLocks noChangeShapeType="1"/>
              </p:cNvSpPr>
              <p:nvPr/>
            </p:nvSpPr>
            <p:spPr bwMode="auto">
              <a:xfrm flipV="1">
                <a:off x="2098676" y="3605213"/>
                <a:ext cx="0" cy="2214562"/>
              </a:xfrm>
              <a:prstGeom prst="line">
                <a:avLst/>
              </a:prstGeom>
              <a:noFill/>
              <a:ln w="11">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7" name="Line 185"/>
              <p:cNvSpPr>
                <a:spLocks noChangeShapeType="1"/>
              </p:cNvSpPr>
              <p:nvPr/>
            </p:nvSpPr>
            <p:spPr bwMode="auto">
              <a:xfrm>
                <a:off x="2062163" y="581977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8" name="Line 186"/>
              <p:cNvSpPr>
                <a:spLocks noChangeShapeType="1"/>
              </p:cNvSpPr>
              <p:nvPr/>
            </p:nvSpPr>
            <p:spPr bwMode="auto">
              <a:xfrm>
                <a:off x="2062163" y="550386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9" name="Line 187"/>
              <p:cNvSpPr>
                <a:spLocks noChangeShapeType="1"/>
              </p:cNvSpPr>
              <p:nvPr/>
            </p:nvSpPr>
            <p:spPr bwMode="auto">
              <a:xfrm>
                <a:off x="2062163" y="518636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0" name="Line 188"/>
              <p:cNvSpPr>
                <a:spLocks noChangeShapeType="1"/>
              </p:cNvSpPr>
              <p:nvPr/>
            </p:nvSpPr>
            <p:spPr bwMode="auto">
              <a:xfrm>
                <a:off x="2062163" y="4870450"/>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1" name="Line 189"/>
              <p:cNvSpPr>
                <a:spLocks noChangeShapeType="1"/>
              </p:cNvSpPr>
              <p:nvPr/>
            </p:nvSpPr>
            <p:spPr bwMode="auto">
              <a:xfrm>
                <a:off x="2062163" y="4552950"/>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2" name="Line 190"/>
              <p:cNvSpPr>
                <a:spLocks noChangeShapeType="1"/>
              </p:cNvSpPr>
              <p:nvPr/>
            </p:nvSpPr>
            <p:spPr bwMode="auto">
              <a:xfrm>
                <a:off x="2062163" y="4237038"/>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3" name="Line 191"/>
              <p:cNvSpPr>
                <a:spLocks noChangeShapeType="1"/>
              </p:cNvSpPr>
              <p:nvPr/>
            </p:nvSpPr>
            <p:spPr bwMode="auto">
              <a:xfrm>
                <a:off x="2062163" y="3921125"/>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4" name="Line 192"/>
              <p:cNvSpPr>
                <a:spLocks noChangeShapeType="1"/>
              </p:cNvSpPr>
              <p:nvPr/>
            </p:nvSpPr>
            <p:spPr bwMode="auto">
              <a:xfrm>
                <a:off x="2062163" y="3605213"/>
                <a:ext cx="36513" cy="0"/>
              </a:xfrm>
              <a:prstGeom prst="line">
                <a:avLst/>
              </a:prstGeom>
              <a:noFill/>
              <a:ln w="1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5" name="Rectangle 193"/>
              <p:cNvSpPr>
                <a:spLocks noChangeArrowheads="1"/>
              </p:cNvSpPr>
              <p:nvPr/>
            </p:nvSpPr>
            <p:spPr bwMode="auto">
              <a:xfrm>
                <a:off x="1804861" y="5701411"/>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70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6" name="Rectangle 194"/>
              <p:cNvSpPr>
                <a:spLocks noChangeArrowheads="1"/>
              </p:cNvSpPr>
              <p:nvPr/>
            </p:nvSpPr>
            <p:spPr bwMode="auto">
              <a:xfrm>
                <a:off x="1804861" y="538549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7" name="Rectangle 195"/>
              <p:cNvSpPr>
                <a:spLocks noChangeArrowheads="1"/>
              </p:cNvSpPr>
              <p:nvPr/>
            </p:nvSpPr>
            <p:spPr bwMode="auto">
              <a:xfrm>
                <a:off x="1804861" y="5067999"/>
                <a:ext cx="227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90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8" name="Rectangle 196"/>
              <p:cNvSpPr>
                <a:spLocks noChangeArrowheads="1"/>
              </p:cNvSpPr>
              <p:nvPr/>
            </p:nvSpPr>
            <p:spPr bwMode="auto">
              <a:xfrm>
                <a:off x="1695641" y="4752086"/>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59" name="Rectangle 197"/>
              <p:cNvSpPr>
                <a:spLocks noChangeArrowheads="1"/>
              </p:cNvSpPr>
              <p:nvPr/>
            </p:nvSpPr>
            <p:spPr bwMode="auto">
              <a:xfrm>
                <a:off x="1695641" y="4434586"/>
                <a:ext cx="326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110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0" name="Rectangle 198"/>
              <p:cNvSpPr>
                <a:spLocks noChangeArrowheads="1"/>
              </p:cNvSpPr>
              <p:nvPr/>
            </p:nvSpPr>
            <p:spPr bwMode="auto">
              <a:xfrm>
                <a:off x="1695641" y="4118674"/>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120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1" name="Rectangle 199"/>
              <p:cNvSpPr>
                <a:spLocks noChangeArrowheads="1"/>
              </p:cNvSpPr>
              <p:nvPr/>
            </p:nvSpPr>
            <p:spPr bwMode="auto">
              <a:xfrm>
                <a:off x="1695641" y="3802761"/>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130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2" name="Rectangle 200"/>
              <p:cNvSpPr>
                <a:spLocks noChangeArrowheads="1"/>
              </p:cNvSpPr>
              <p:nvPr/>
            </p:nvSpPr>
            <p:spPr bwMode="auto">
              <a:xfrm>
                <a:off x="1695641" y="3485261"/>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ＭＳ Ｐゴシック" pitchFamily="34" charset="-128"/>
                  </a:rPr>
                  <a:t>140</a:t>
                </a:r>
                <a:endParaRPr kumimoji="0" lang="en-US" sz="40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0463" name="Freeform 201"/>
              <p:cNvSpPr>
                <a:spLocks/>
              </p:cNvSpPr>
              <p:nvPr/>
            </p:nvSpPr>
            <p:spPr bwMode="auto">
              <a:xfrm flipV="1">
                <a:off x="2782888" y="4838700"/>
                <a:ext cx="2052638" cy="760412"/>
              </a:xfrm>
              <a:custGeom>
                <a:avLst/>
                <a:gdLst>
                  <a:gd name="T0" fmla="*/ 0 w 2982"/>
                  <a:gd name="T1" fmla="*/ 1125 h 1125"/>
                  <a:gd name="T2" fmla="*/ 994 w 2982"/>
                  <a:gd name="T3" fmla="*/ 1078 h 1125"/>
                  <a:gd name="T4" fmla="*/ 1988 w 2982"/>
                  <a:gd name="T5" fmla="*/ 47 h 1125"/>
                  <a:gd name="T6" fmla="*/ 2982 w 2982"/>
                  <a:gd name="T7" fmla="*/ 0 h 1125"/>
                </a:gdLst>
                <a:ahLst/>
                <a:cxnLst>
                  <a:cxn ang="0">
                    <a:pos x="T0" y="T1"/>
                  </a:cxn>
                  <a:cxn ang="0">
                    <a:pos x="T2" y="T3"/>
                  </a:cxn>
                  <a:cxn ang="0">
                    <a:pos x="T4" y="T5"/>
                  </a:cxn>
                  <a:cxn ang="0">
                    <a:pos x="T6" y="T7"/>
                  </a:cxn>
                </a:cxnLst>
                <a:rect l="0" t="0" r="r" b="b"/>
                <a:pathLst>
                  <a:path w="2982" h="1125">
                    <a:moveTo>
                      <a:pt x="0" y="1125"/>
                    </a:moveTo>
                    <a:lnTo>
                      <a:pt x="994" y="1078"/>
                    </a:lnTo>
                    <a:lnTo>
                      <a:pt x="1988" y="47"/>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4" name="Line 202"/>
              <p:cNvSpPr>
                <a:spLocks noChangeShapeType="1"/>
              </p:cNvSpPr>
              <p:nvPr/>
            </p:nvSpPr>
            <p:spPr bwMode="auto">
              <a:xfrm>
                <a:off x="3467101" y="5249863"/>
                <a:ext cx="684213" cy="2222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5" name="Freeform 203"/>
              <p:cNvSpPr>
                <a:spLocks/>
              </p:cNvSpPr>
              <p:nvPr/>
            </p:nvSpPr>
            <p:spPr bwMode="auto">
              <a:xfrm flipV="1">
                <a:off x="2782888" y="4743450"/>
                <a:ext cx="2052638" cy="728662"/>
              </a:xfrm>
              <a:custGeom>
                <a:avLst/>
                <a:gdLst>
                  <a:gd name="T0" fmla="*/ 0 w 2982"/>
                  <a:gd name="T1" fmla="*/ 1078 h 1078"/>
                  <a:gd name="T2" fmla="*/ 994 w 2982"/>
                  <a:gd name="T3" fmla="*/ 375 h 1078"/>
                  <a:gd name="T4" fmla="*/ 1988 w 2982"/>
                  <a:gd name="T5" fmla="*/ 0 h 1078"/>
                  <a:gd name="T6" fmla="*/ 2982 w 2982"/>
                  <a:gd name="T7" fmla="*/ 0 h 1078"/>
                </a:gdLst>
                <a:ahLst/>
                <a:cxnLst>
                  <a:cxn ang="0">
                    <a:pos x="T0" y="T1"/>
                  </a:cxn>
                  <a:cxn ang="0">
                    <a:pos x="T2" y="T3"/>
                  </a:cxn>
                  <a:cxn ang="0">
                    <a:pos x="T4" y="T5"/>
                  </a:cxn>
                  <a:cxn ang="0">
                    <a:pos x="T6" y="T7"/>
                  </a:cxn>
                </a:cxnLst>
                <a:rect l="0" t="0" r="r" b="b"/>
                <a:pathLst>
                  <a:path w="2982" h="1078">
                    <a:moveTo>
                      <a:pt x="0" y="1078"/>
                    </a:moveTo>
                    <a:lnTo>
                      <a:pt x="994" y="375"/>
                    </a:lnTo>
                    <a:lnTo>
                      <a:pt x="1988" y="0"/>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6" name="Freeform 204"/>
              <p:cNvSpPr>
                <a:spLocks/>
              </p:cNvSpPr>
              <p:nvPr/>
            </p:nvSpPr>
            <p:spPr bwMode="auto">
              <a:xfrm flipV="1">
                <a:off x="2782888" y="4870450"/>
                <a:ext cx="2052638" cy="917575"/>
              </a:xfrm>
              <a:custGeom>
                <a:avLst/>
                <a:gdLst>
                  <a:gd name="T0" fmla="*/ 0 w 2982"/>
                  <a:gd name="T1" fmla="*/ 1359 h 1359"/>
                  <a:gd name="T2" fmla="*/ 994 w 2982"/>
                  <a:gd name="T3" fmla="*/ 1219 h 1359"/>
                  <a:gd name="T4" fmla="*/ 1988 w 2982"/>
                  <a:gd name="T5" fmla="*/ 0 h 1359"/>
                  <a:gd name="T6" fmla="*/ 2982 w 2982"/>
                  <a:gd name="T7" fmla="*/ 281 h 1359"/>
                </a:gdLst>
                <a:ahLst/>
                <a:cxnLst>
                  <a:cxn ang="0">
                    <a:pos x="T0" y="T1"/>
                  </a:cxn>
                  <a:cxn ang="0">
                    <a:pos x="T2" y="T3"/>
                  </a:cxn>
                  <a:cxn ang="0">
                    <a:pos x="T4" y="T5"/>
                  </a:cxn>
                  <a:cxn ang="0">
                    <a:pos x="T6" y="T7"/>
                  </a:cxn>
                </a:cxnLst>
                <a:rect l="0" t="0" r="r" b="b"/>
                <a:pathLst>
                  <a:path w="2982" h="1359">
                    <a:moveTo>
                      <a:pt x="0" y="1359"/>
                    </a:moveTo>
                    <a:lnTo>
                      <a:pt x="994" y="1219"/>
                    </a:lnTo>
                    <a:lnTo>
                      <a:pt x="1988" y="0"/>
                    </a:lnTo>
                    <a:lnTo>
                      <a:pt x="2982" y="281"/>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7" name="Line 205"/>
              <p:cNvSpPr>
                <a:spLocks noChangeShapeType="1"/>
              </p:cNvSpPr>
              <p:nvPr/>
            </p:nvSpPr>
            <p:spPr bwMode="auto">
              <a:xfrm>
                <a:off x="3467101" y="4648200"/>
                <a:ext cx="684213" cy="25400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8" name="Freeform 206"/>
              <p:cNvSpPr>
                <a:spLocks/>
              </p:cNvSpPr>
              <p:nvPr/>
            </p:nvSpPr>
            <p:spPr bwMode="auto">
              <a:xfrm flipV="1">
                <a:off x="2782888" y="4491038"/>
                <a:ext cx="2052638" cy="949325"/>
              </a:xfrm>
              <a:custGeom>
                <a:avLst/>
                <a:gdLst>
                  <a:gd name="T0" fmla="*/ 0 w 2982"/>
                  <a:gd name="T1" fmla="*/ 1405 h 1405"/>
                  <a:gd name="T2" fmla="*/ 994 w 2982"/>
                  <a:gd name="T3" fmla="*/ 937 h 1405"/>
                  <a:gd name="T4" fmla="*/ 1988 w 2982"/>
                  <a:gd name="T5" fmla="*/ 328 h 1405"/>
                  <a:gd name="T6" fmla="*/ 2982 w 2982"/>
                  <a:gd name="T7" fmla="*/ 0 h 1405"/>
                </a:gdLst>
                <a:ahLst/>
                <a:cxnLst>
                  <a:cxn ang="0">
                    <a:pos x="T0" y="T1"/>
                  </a:cxn>
                  <a:cxn ang="0">
                    <a:pos x="T2" y="T3"/>
                  </a:cxn>
                  <a:cxn ang="0">
                    <a:pos x="T4" y="T5"/>
                  </a:cxn>
                  <a:cxn ang="0">
                    <a:pos x="T6" y="T7"/>
                  </a:cxn>
                </a:cxnLst>
                <a:rect l="0" t="0" r="r" b="b"/>
                <a:pathLst>
                  <a:path w="2982" h="1405">
                    <a:moveTo>
                      <a:pt x="0" y="1405"/>
                    </a:moveTo>
                    <a:lnTo>
                      <a:pt x="994" y="937"/>
                    </a:lnTo>
                    <a:lnTo>
                      <a:pt x="1988" y="328"/>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9" name="Freeform 207"/>
              <p:cNvSpPr>
                <a:spLocks/>
              </p:cNvSpPr>
              <p:nvPr/>
            </p:nvSpPr>
            <p:spPr bwMode="auto">
              <a:xfrm flipV="1">
                <a:off x="2782888" y="4679950"/>
                <a:ext cx="2052638" cy="601662"/>
              </a:xfrm>
              <a:custGeom>
                <a:avLst/>
                <a:gdLst>
                  <a:gd name="T0" fmla="*/ 0 w 2982"/>
                  <a:gd name="T1" fmla="*/ 469 h 890"/>
                  <a:gd name="T2" fmla="*/ 994 w 2982"/>
                  <a:gd name="T3" fmla="*/ 890 h 890"/>
                  <a:gd name="T4" fmla="*/ 1988 w 2982"/>
                  <a:gd name="T5" fmla="*/ 0 h 890"/>
                  <a:gd name="T6" fmla="*/ 2982 w 2982"/>
                  <a:gd name="T7" fmla="*/ 0 h 890"/>
                </a:gdLst>
                <a:ahLst/>
                <a:cxnLst>
                  <a:cxn ang="0">
                    <a:pos x="T0" y="T1"/>
                  </a:cxn>
                  <a:cxn ang="0">
                    <a:pos x="T2" y="T3"/>
                  </a:cxn>
                  <a:cxn ang="0">
                    <a:pos x="T4" y="T5"/>
                  </a:cxn>
                  <a:cxn ang="0">
                    <a:pos x="T6" y="T7"/>
                  </a:cxn>
                </a:cxnLst>
                <a:rect l="0" t="0" r="r" b="b"/>
                <a:pathLst>
                  <a:path w="2982" h="890">
                    <a:moveTo>
                      <a:pt x="0" y="469"/>
                    </a:moveTo>
                    <a:lnTo>
                      <a:pt x="994" y="890"/>
                    </a:lnTo>
                    <a:lnTo>
                      <a:pt x="1988" y="0"/>
                    </a:lnTo>
                    <a:lnTo>
                      <a:pt x="298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0" name="Freeform 208"/>
              <p:cNvSpPr>
                <a:spLocks/>
              </p:cNvSpPr>
              <p:nvPr/>
            </p:nvSpPr>
            <p:spPr bwMode="auto">
              <a:xfrm flipV="1">
                <a:off x="3467101" y="5218113"/>
                <a:ext cx="1368425" cy="254000"/>
              </a:xfrm>
              <a:custGeom>
                <a:avLst/>
                <a:gdLst>
                  <a:gd name="T0" fmla="*/ 0 w 1988"/>
                  <a:gd name="T1" fmla="*/ 375 h 375"/>
                  <a:gd name="T2" fmla="*/ 994 w 1988"/>
                  <a:gd name="T3" fmla="*/ 0 h 375"/>
                  <a:gd name="T4" fmla="*/ 1988 w 1988"/>
                  <a:gd name="T5" fmla="*/ 94 h 375"/>
                </a:gdLst>
                <a:ahLst/>
                <a:cxnLst>
                  <a:cxn ang="0">
                    <a:pos x="T0" y="T1"/>
                  </a:cxn>
                  <a:cxn ang="0">
                    <a:pos x="T2" y="T3"/>
                  </a:cxn>
                  <a:cxn ang="0">
                    <a:pos x="T4" y="T5"/>
                  </a:cxn>
                </a:cxnLst>
                <a:rect l="0" t="0" r="r" b="b"/>
                <a:pathLst>
                  <a:path w="1988" h="375">
                    <a:moveTo>
                      <a:pt x="0" y="375"/>
                    </a:moveTo>
                    <a:lnTo>
                      <a:pt x="994" y="0"/>
                    </a:lnTo>
                    <a:lnTo>
                      <a:pt x="1988" y="94"/>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Oval 210"/>
              <p:cNvSpPr>
                <a:spLocks noChangeArrowheads="1"/>
              </p:cNvSpPr>
              <p:nvPr/>
            </p:nvSpPr>
            <p:spPr bwMode="auto">
              <a:xfrm>
                <a:off x="2754313" y="4810125"/>
                <a:ext cx="58738"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211"/>
              <p:cNvSpPr>
                <a:spLocks noChangeArrowheads="1"/>
              </p:cNvSpPr>
              <p:nvPr/>
            </p:nvSpPr>
            <p:spPr bwMode="auto">
              <a:xfrm>
                <a:off x="3438526" y="4841875"/>
                <a:ext cx="58738"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212"/>
              <p:cNvSpPr>
                <a:spLocks noChangeArrowheads="1"/>
              </p:cNvSpPr>
              <p:nvPr/>
            </p:nvSpPr>
            <p:spPr bwMode="auto">
              <a:xfrm>
                <a:off x="4122738" y="5538788"/>
                <a:ext cx="57150"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213"/>
              <p:cNvSpPr>
                <a:spLocks noChangeArrowheads="1"/>
              </p:cNvSpPr>
              <p:nvPr/>
            </p:nvSpPr>
            <p:spPr bwMode="auto">
              <a:xfrm>
                <a:off x="4805363" y="5570538"/>
                <a:ext cx="58738" cy="57150"/>
              </a:xfrm>
              <a:prstGeom prst="ellipse">
                <a:avLst/>
              </a:pr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214"/>
              <p:cNvSpPr>
                <a:spLocks noChangeArrowheads="1"/>
              </p:cNvSpPr>
              <p:nvPr/>
            </p:nvSpPr>
            <p:spPr bwMode="auto">
              <a:xfrm>
                <a:off x="3438526" y="5221288"/>
                <a:ext cx="58738" cy="57150"/>
              </a:xfrm>
              <a:prstGeom prst="ellipse">
                <a:avLst/>
              </a:pr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215"/>
              <p:cNvSpPr>
                <a:spLocks noChangeArrowheads="1"/>
              </p:cNvSpPr>
              <p:nvPr/>
            </p:nvSpPr>
            <p:spPr bwMode="auto">
              <a:xfrm>
                <a:off x="4122738" y="5443538"/>
                <a:ext cx="57150" cy="57150"/>
              </a:xfrm>
              <a:prstGeom prst="ellipse">
                <a:avLst/>
              </a:pr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16"/>
              <p:cNvSpPr>
                <a:spLocks/>
              </p:cNvSpPr>
              <p:nvPr/>
            </p:nvSpPr>
            <p:spPr bwMode="auto">
              <a:xfrm>
                <a:off x="2754313" y="4725988"/>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17"/>
              <p:cNvSpPr>
                <a:spLocks/>
              </p:cNvSpPr>
              <p:nvPr/>
            </p:nvSpPr>
            <p:spPr bwMode="auto">
              <a:xfrm>
                <a:off x="3436938" y="5202238"/>
                <a:ext cx="60325" cy="49212"/>
              </a:xfrm>
              <a:custGeom>
                <a:avLst/>
                <a:gdLst>
                  <a:gd name="T0" fmla="*/ 56 w 112"/>
                  <a:gd name="T1" fmla="*/ 95 h 95"/>
                  <a:gd name="T2" fmla="*/ 0 w 112"/>
                  <a:gd name="T3" fmla="*/ 0 h 95"/>
                  <a:gd name="T4" fmla="*/ 112 w 112"/>
                  <a:gd name="T5" fmla="*/ 0 h 95"/>
                  <a:gd name="T6" fmla="*/ 56 w 112"/>
                  <a:gd name="T7" fmla="*/ 95 h 95"/>
                </a:gdLst>
                <a:ahLst/>
                <a:cxnLst>
                  <a:cxn ang="0">
                    <a:pos x="T0" y="T1"/>
                  </a:cxn>
                  <a:cxn ang="0">
                    <a:pos x="T2" y="T3"/>
                  </a:cxn>
                  <a:cxn ang="0">
                    <a:pos x="T4" y="T5"/>
                  </a:cxn>
                  <a:cxn ang="0">
                    <a:pos x="T6" y="T7"/>
                  </a:cxn>
                </a:cxnLst>
                <a:rect l="0" t="0" r="r" b="b"/>
                <a:pathLst>
                  <a:path w="112" h="95">
                    <a:moveTo>
                      <a:pt x="56" y="95"/>
                    </a:moveTo>
                    <a:lnTo>
                      <a:pt x="0" y="0"/>
                    </a:lnTo>
                    <a:lnTo>
                      <a:pt x="112" y="0"/>
                    </a:lnTo>
                    <a:lnTo>
                      <a:pt x="56" y="95"/>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18"/>
              <p:cNvSpPr>
                <a:spLocks/>
              </p:cNvSpPr>
              <p:nvPr/>
            </p:nvSpPr>
            <p:spPr bwMode="auto">
              <a:xfrm>
                <a:off x="4121151" y="5454650"/>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19"/>
              <p:cNvSpPr>
                <a:spLocks/>
              </p:cNvSpPr>
              <p:nvPr/>
            </p:nvSpPr>
            <p:spPr bwMode="auto">
              <a:xfrm>
                <a:off x="4805363" y="5454650"/>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20"/>
              <p:cNvSpPr>
                <a:spLocks/>
              </p:cNvSpPr>
              <p:nvPr/>
            </p:nvSpPr>
            <p:spPr bwMode="auto">
              <a:xfrm>
                <a:off x="2754313" y="4852988"/>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21"/>
              <p:cNvSpPr>
                <a:spLocks/>
              </p:cNvSpPr>
              <p:nvPr/>
            </p:nvSpPr>
            <p:spPr bwMode="auto">
              <a:xfrm>
                <a:off x="3436938" y="4948238"/>
                <a:ext cx="60325"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22"/>
              <p:cNvSpPr>
                <a:spLocks/>
              </p:cNvSpPr>
              <p:nvPr/>
            </p:nvSpPr>
            <p:spPr bwMode="auto">
              <a:xfrm>
                <a:off x="4121151" y="5772150"/>
                <a:ext cx="58738" cy="50800"/>
              </a:xfrm>
              <a:custGeom>
                <a:avLst/>
                <a:gdLst>
                  <a:gd name="T0" fmla="*/ 56 w 112"/>
                  <a:gd name="T1" fmla="*/ 96 h 96"/>
                  <a:gd name="T2" fmla="*/ 0 w 112"/>
                  <a:gd name="T3" fmla="*/ 0 h 96"/>
                  <a:gd name="T4" fmla="*/ 112 w 112"/>
                  <a:gd name="T5" fmla="*/ 0 h 96"/>
                  <a:gd name="T6" fmla="*/ 56 w 112"/>
                  <a:gd name="T7" fmla="*/ 96 h 96"/>
                </a:gdLst>
                <a:ahLst/>
                <a:cxnLst>
                  <a:cxn ang="0">
                    <a:pos x="T0" y="T1"/>
                  </a:cxn>
                  <a:cxn ang="0">
                    <a:pos x="T2" y="T3"/>
                  </a:cxn>
                  <a:cxn ang="0">
                    <a:pos x="T4" y="T5"/>
                  </a:cxn>
                  <a:cxn ang="0">
                    <a:pos x="T6" y="T7"/>
                  </a:cxn>
                </a:cxnLst>
                <a:rect l="0" t="0" r="r" b="b"/>
                <a:pathLst>
                  <a:path w="112" h="96">
                    <a:moveTo>
                      <a:pt x="56" y="96"/>
                    </a:moveTo>
                    <a:lnTo>
                      <a:pt x="0" y="0"/>
                    </a:lnTo>
                    <a:lnTo>
                      <a:pt x="112" y="0"/>
                    </a:lnTo>
                    <a:lnTo>
                      <a:pt x="56" y="96"/>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3"/>
              <p:cNvSpPr>
                <a:spLocks/>
              </p:cNvSpPr>
              <p:nvPr/>
            </p:nvSpPr>
            <p:spPr bwMode="auto">
              <a:xfrm>
                <a:off x="4805363" y="5581650"/>
                <a:ext cx="58738" cy="50800"/>
              </a:xfrm>
              <a:custGeom>
                <a:avLst/>
                <a:gdLst>
                  <a:gd name="T0" fmla="*/ 56 w 112"/>
                  <a:gd name="T1" fmla="*/ 95 h 95"/>
                  <a:gd name="T2" fmla="*/ 0 w 112"/>
                  <a:gd name="T3" fmla="*/ 0 h 95"/>
                  <a:gd name="T4" fmla="*/ 112 w 112"/>
                  <a:gd name="T5" fmla="*/ 0 h 95"/>
                  <a:gd name="T6" fmla="*/ 56 w 112"/>
                  <a:gd name="T7" fmla="*/ 95 h 95"/>
                </a:gdLst>
                <a:ahLst/>
                <a:cxnLst>
                  <a:cxn ang="0">
                    <a:pos x="T0" y="T1"/>
                  </a:cxn>
                  <a:cxn ang="0">
                    <a:pos x="T2" y="T3"/>
                  </a:cxn>
                  <a:cxn ang="0">
                    <a:pos x="T4" y="T5"/>
                  </a:cxn>
                  <a:cxn ang="0">
                    <a:pos x="T6" y="T7"/>
                  </a:cxn>
                </a:cxnLst>
                <a:rect l="0" t="0" r="r" b="b"/>
                <a:pathLst>
                  <a:path w="112" h="95">
                    <a:moveTo>
                      <a:pt x="56" y="95"/>
                    </a:moveTo>
                    <a:lnTo>
                      <a:pt x="0" y="0"/>
                    </a:lnTo>
                    <a:lnTo>
                      <a:pt x="112" y="0"/>
                    </a:lnTo>
                    <a:lnTo>
                      <a:pt x="56" y="95"/>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224"/>
              <p:cNvSpPr>
                <a:spLocks noChangeArrowheads="1"/>
              </p:cNvSpPr>
              <p:nvPr/>
            </p:nvSpPr>
            <p:spPr bwMode="auto">
              <a:xfrm>
                <a:off x="3441701" y="4624388"/>
                <a:ext cx="50800" cy="49212"/>
              </a:xfrm>
              <a:prstGeom prst="rect">
                <a:avLst/>
              </a:prstGeom>
              <a:solidFill>
                <a:srgbClr val="000000"/>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225"/>
              <p:cNvSpPr>
                <a:spLocks noChangeArrowheads="1"/>
              </p:cNvSpPr>
              <p:nvPr/>
            </p:nvSpPr>
            <p:spPr bwMode="auto">
              <a:xfrm>
                <a:off x="4125913" y="4876800"/>
                <a:ext cx="50800" cy="50800"/>
              </a:xfrm>
              <a:prstGeom prst="rect">
                <a:avLst/>
              </a:prstGeom>
              <a:solidFill>
                <a:srgbClr val="000000"/>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226"/>
              <p:cNvSpPr>
                <a:spLocks noChangeArrowheads="1"/>
              </p:cNvSpPr>
              <p:nvPr/>
            </p:nvSpPr>
            <p:spPr bwMode="auto">
              <a:xfrm>
                <a:off x="2757488" y="4465638"/>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27"/>
              <p:cNvSpPr>
                <a:spLocks noChangeArrowheads="1"/>
              </p:cNvSpPr>
              <p:nvPr/>
            </p:nvSpPr>
            <p:spPr bwMode="auto">
              <a:xfrm>
                <a:off x="3441701" y="4781550"/>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8"/>
              <p:cNvSpPr>
                <a:spLocks noChangeArrowheads="1"/>
              </p:cNvSpPr>
              <p:nvPr/>
            </p:nvSpPr>
            <p:spPr bwMode="auto">
              <a:xfrm>
                <a:off x="4125913" y="5192713"/>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9"/>
              <p:cNvSpPr>
                <a:spLocks noChangeArrowheads="1"/>
              </p:cNvSpPr>
              <p:nvPr/>
            </p:nvSpPr>
            <p:spPr bwMode="auto">
              <a:xfrm>
                <a:off x="4810126" y="5414963"/>
                <a:ext cx="50800" cy="50800"/>
              </a:xfrm>
              <a:prstGeom prst="rect">
                <a:avLst/>
              </a:prstGeom>
              <a:solidFill>
                <a:srgbClr val="FFFFFF"/>
              </a:solidFill>
              <a:ln w="4">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0"/>
              <p:cNvSpPr>
                <a:spLocks/>
              </p:cNvSpPr>
              <p:nvPr/>
            </p:nvSpPr>
            <p:spPr bwMode="auto">
              <a:xfrm>
                <a:off x="2749551" y="4930775"/>
                <a:ext cx="68263" cy="68262"/>
              </a:xfrm>
              <a:custGeom>
                <a:avLst/>
                <a:gdLst>
                  <a:gd name="T0" fmla="*/ 65 w 130"/>
                  <a:gd name="T1" fmla="*/ 0 h 128"/>
                  <a:gd name="T2" fmla="*/ 130 w 130"/>
                  <a:gd name="T3" fmla="*/ 64 h 128"/>
                  <a:gd name="T4" fmla="*/ 65 w 130"/>
                  <a:gd name="T5" fmla="*/ 128 h 128"/>
                  <a:gd name="T6" fmla="*/ 0 w 130"/>
                  <a:gd name="T7" fmla="*/ 64 h 128"/>
                  <a:gd name="T8" fmla="*/ 65 w 130"/>
                  <a:gd name="T9" fmla="*/ 0 h 128"/>
                </a:gdLst>
                <a:ahLst/>
                <a:cxnLst>
                  <a:cxn ang="0">
                    <a:pos x="T0" y="T1"/>
                  </a:cxn>
                  <a:cxn ang="0">
                    <a:pos x="T2" y="T3"/>
                  </a:cxn>
                  <a:cxn ang="0">
                    <a:pos x="T4" y="T5"/>
                  </a:cxn>
                  <a:cxn ang="0">
                    <a:pos x="T6" y="T7"/>
                  </a:cxn>
                  <a:cxn ang="0">
                    <a:pos x="T8" y="T9"/>
                  </a:cxn>
                </a:cxnLst>
                <a:rect l="0" t="0" r="r" b="b"/>
                <a:pathLst>
                  <a:path w="130" h="128">
                    <a:moveTo>
                      <a:pt x="65" y="0"/>
                    </a:moveTo>
                    <a:lnTo>
                      <a:pt x="130" y="64"/>
                    </a:lnTo>
                    <a:lnTo>
                      <a:pt x="65" y="128"/>
                    </a:lnTo>
                    <a:lnTo>
                      <a:pt x="0" y="64"/>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1"/>
              <p:cNvSpPr>
                <a:spLocks/>
              </p:cNvSpPr>
              <p:nvPr/>
            </p:nvSpPr>
            <p:spPr bwMode="auto">
              <a:xfrm>
                <a:off x="3432176" y="4646613"/>
                <a:ext cx="69850" cy="68262"/>
              </a:xfrm>
              <a:custGeom>
                <a:avLst/>
                <a:gdLst>
                  <a:gd name="T0" fmla="*/ 65 w 130"/>
                  <a:gd name="T1" fmla="*/ 0 h 127"/>
                  <a:gd name="T2" fmla="*/ 130 w 130"/>
                  <a:gd name="T3" fmla="*/ 63 h 127"/>
                  <a:gd name="T4" fmla="*/ 65 w 130"/>
                  <a:gd name="T5" fmla="*/ 127 h 127"/>
                  <a:gd name="T6" fmla="*/ 0 w 130"/>
                  <a:gd name="T7" fmla="*/ 63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3"/>
                    </a:lnTo>
                    <a:lnTo>
                      <a:pt x="65" y="127"/>
                    </a:lnTo>
                    <a:lnTo>
                      <a:pt x="0" y="63"/>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2"/>
              <p:cNvSpPr>
                <a:spLocks/>
              </p:cNvSpPr>
              <p:nvPr/>
            </p:nvSpPr>
            <p:spPr bwMode="auto">
              <a:xfrm>
                <a:off x="4116388" y="5248275"/>
                <a:ext cx="68263" cy="66675"/>
              </a:xfrm>
              <a:custGeom>
                <a:avLst/>
                <a:gdLst>
                  <a:gd name="T0" fmla="*/ 65 w 130"/>
                  <a:gd name="T1" fmla="*/ 0 h 127"/>
                  <a:gd name="T2" fmla="*/ 130 w 130"/>
                  <a:gd name="T3" fmla="*/ 64 h 127"/>
                  <a:gd name="T4" fmla="*/ 65 w 130"/>
                  <a:gd name="T5" fmla="*/ 127 h 127"/>
                  <a:gd name="T6" fmla="*/ 0 w 130"/>
                  <a:gd name="T7" fmla="*/ 64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4"/>
                    </a:lnTo>
                    <a:lnTo>
                      <a:pt x="65" y="127"/>
                    </a:lnTo>
                    <a:lnTo>
                      <a:pt x="0" y="64"/>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3"/>
              <p:cNvSpPr>
                <a:spLocks/>
              </p:cNvSpPr>
              <p:nvPr/>
            </p:nvSpPr>
            <p:spPr bwMode="auto">
              <a:xfrm>
                <a:off x="4800601" y="5248275"/>
                <a:ext cx="68263" cy="66675"/>
              </a:xfrm>
              <a:custGeom>
                <a:avLst/>
                <a:gdLst>
                  <a:gd name="T0" fmla="*/ 65 w 130"/>
                  <a:gd name="T1" fmla="*/ 0 h 127"/>
                  <a:gd name="T2" fmla="*/ 130 w 130"/>
                  <a:gd name="T3" fmla="*/ 64 h 127"/>
                  <a:gd name="T4" fmla="*/ 65 w 130"/>
                  <a:gd name="T5" fmla="*/ 127 h 127"/>
                  <a:gd name="T6" fmla="*/ 0 w 130"/>
                  <a:gd name="T7" fmla="*/ 64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4"/>
                    </a:lnTo>
                    <a:lnTo>
                      <a:pt x="65" y="127"/>
                    </a:lnTo>
                    <a:lnTo>
                      <a:pt x="0" y="64"/>
                    </a:lnTo>
                    <a:lnTo>
                      <a:pt x="65" y="0"/>
                    </a:lnTo>
                    <a:close/>
                  </a:path>
                </a:pathLst>
              </a:custGeom>
              <a:solidFill>
                <a:srgbClr val="000000"/>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4"/>
              <p:cNvSpPr>
                <a:spLocks/>
              </p:cNvSpPr>
              <p:nvPr/>
            </p:nvSpPr>
            <p:spPr bwMode="auto">
              <a:xfrm>
                <a:off x="3432176" y="5184775"/>
                <a:ext cx="69850" cy="66675"/>
              </a:xfrm>
              <a:custGeom>
                <a:avLst/>
                <a:gdLst>
                  <a:gd name="T0" fmla="*/ 65 w 130"/>
                  <a:gd name="T1" fmla="*/ 0 h 127"/>
                  <a:gd name="T2" fmla="*/ 130 w 130"/>
                  <a:gd name="T3" fmla="*/ 64 h 127"/>
                  <a:gd name="T4" fmla="*/ 65 w 130"/>
                  <a:gd name="T5" fmla="*/ 127 h 127"/>
                  <a:gd name="T6" fmla="*/ 0 w 130"/>
                  <a:gd name="T7" fmla="*/ 64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4"/>
                    </a:lnTo>
                    <a:lnTo>
                      <a:pt x="65" y="127"/>
                    </a:lnTo>
                    <a:lnTo>
                      <a:pt x="0" y="64"/>
                    </a:lnTo>
                    <a:lnTo>
                      <a:pt x="65" y="0"/>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35"/>
              <p:cNvSpPr>
                <a:spLocks/>
              </p:cNvSpPr>
              <p:nvPr/>
            </p:nvSpPr>
            <p:spPr bwMode="auto">
              <a:xfrm>
                <a:off x="4116388" y="5438775"/>
                <a:ext cx="68263" cy="66675"/>
              </a:xfrm>
              <a:custGeom>
                <a:avLst/>
                <a:gdLst>
                  <a:gd name="T0" fmla="*/ 65 w 130"/>
                  <a:gd name="T1" fmla="*/ 0 h 127"/>
                  <a:gd name="T2" fmla="*/ 130 w 130"/>
                  <a:gd name="T3" fmla="*/ 63 h 127"/>
                  <a:gd name="T4" fmla="*/ 65 w 130"/>
                  <a:gd name="T5" fmla="*/ 127 h 127"/>
                  <a:gd name="T6" fmla="*/ 0 w 130"/>
                  <a:gd name="T7" fmla="*/ 63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3"/>
                    </a:lnTo>
                    <a:lnTo>
                      <a:pt x="65" y="127"/>
                    </a:lnTo>
                    <a:lnTo>
                      <a:pt x="0" y="63"/>
                    </a:lnTo>
                    <a:lnTo>
                      <a:pt x="65" y="0"/>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36"/>
              <p:cNvSpPr>
                <a:spLocks/>
              </p:cNvSpPr>
              <p:nvPr/>
            </p:nvSpPr>
            <p:spPr bwMode="auto">
              <a:xfrm>
                <a:off x="4800601" y="5375275"/>
                <a:ext cx="68263" cy="66675"/>
              </a:xfrm>
              <a:custGeom>
                <a:avLst/>
                <a:gdLst>
                  <a:gd name="T0" fmla="*/ 65 w 130"/>
                  <a:gd name="T1" fmla="*/ 0 h 127"/>
                  <a:gd name="T2" fmla="*/ 130 w 130"/>
                  <a:gd name="T3" fmla="*/ 63 h 127"/>
                  <a:gd name="T4" fmla="*/ 65 w 130"/>
                  <a:gd name="T5" fmla="*/ 127 h 127"/>
                  <a:gd name="T6" fmla="*/ 0 w 130"/>
                  <a:gd name="T7" fmla="*/ 63 h 127"/>
                  <a:gd name="T8" fmla="*/ 65 w 130"/>
                  <a:gd name="T9" fmla="*/ 0 h 127"/>
                </a:gdLst>
                <a:ahLst/>
                <a:cxnLst>
                  <a:cxn ang="0">
                    <a:pos x="T0" y="T1"/>
                  </a:cxn>
                  <a:cxn ang="0">
                    <a:pos x="T2" y="T3"/>
                  </a:cxn>
                  <a:cxn ang="0">
                    <a:pos x="T4" y="T5"/>
                  </a:cxn>
                  <a:cxn ang="0">
                    <a:pos x="T6" y="T7"/>
                  </a:cxn>
                  <a:cxn ang="0">
                    <a:pos x="T8" y="T9"/>
                  </a:cxn>
                </a:cxnLst>
                <a:rect l="0" t="0" r="r" b="b"/>
                <a:pathLst>
                  <a:path w="130" h="127">
                    <a:moveTo>
                      <a:pt x="65" y="0"/>
                    </a:moveTo>
                    <a:lnTo>
                      <a:pt x="130" y="63"/>
                    </a:lnTo>
                    <a:lnTo>
                      <a:pt x="65" y="127"/>
                    </a:lnTo>
                    <a:lnTo>
                      <a:pt x="0" y="63"/>
                    </a:lnTo>
                    <a:lnTo>
                      <a:pt x="65" y="0"/>
                    </a:lnTo>
                    <a:close/>
                  </a:path>
                </a:pathLst>
              </a:custGeom>
              <a:solidFill>
                <a:srgbClr val="FFFFFF"/>
              </a:solidFill>
              <a:ln w="4">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70" name="Rectangle 263"/>
              <p:cNvSpPr>
                <a:spLocks noChangeArrowheads="1"/>
              </p:cNvSpPr>
              <p:nvPr/>
            </p:nvSpPr>
            <p:spPr bwMode="auto">
              <a:xfrm>
                <a:off x="4125565" y="3484562"/>
                <a:ext cx="15132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White crappie</a:t>
                </a:r>
                <a:endParaRPr kumimoji="0" lang="en-US" sz="2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grpSp>
      <p:sp>
        <p:nvSpPr>
          <p:cNvPr id="273" name="Title 1"/>
          <p:cNvSpPr txBox="1">
            <a:spLocks/>
          </p:cNvSpPr>
          <p:nvPr/>
        </p:nvSpPr>
        <p:spPr>
          <a:xfrm>
            <a:off x="457200" y="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kern="0" dirty="0" smtClean="0"/>
              <a:t>Post-Implementation Data</a:t>
            </a:r>
            <a:endParaRPr lang="en-US" kern="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0" name="Freeform 69"/>
          <p:cNvSpPr>
            <a:spLocks/>
          </p:cNvSpPr>
          <p:nvPr/>
        </p:nvSpPr>
        <p:spPr bwMode="auto">
          <a:xfrm>
            <a:off x="90487" y="4000500"/>
            <a:ext cx="3162301" cy="1582738"/>
          </a:xfrm>
          <a:custGeom>
            <a:avLst/>
            <a:gdLst>
              <a:gd name="T0" fmla="*/ 0 w 3985"/>
              <a:gd name="T1" fmla="*/ 0 h 1995"/>
              <a:gd name="T2" fmla="*/ 3985 w 3985"/>
              <a:gd name="T3" fmla="*/ 1995 h 1995"/>
              <a:gd name="T4" fmla="*/ 2008 w 3985"/>
              <a:gd name="T5" fmla="*/ 1005 h 1995"/>
              <a:gd name="T6" fmla="*/ 0 w 3985"/>
              <a:gd name="T7" fmla="*/ 0 h 1995"/>
            </a:gdLst>
            <a:ahLst/>
            <a:cxnLst>
              <a:cxn ang="0">
                <a:pos x="T0" y="T1"/>
              </a:cxn>
              <a:cxn ang="0">
                <a:pos x="T2" y="T3"/>
              </a:cxn>
              <a:cxn ang="0">
                <a:pos x="T4" y="T5"/>
              </a:cxn>
              <a:cxn ang="0">
                <a:pos x="T6" y="T7"/>
              </a:cxn>
            </a:cxnLst>
            <a:rect l="0" t="0" r="r" b="b"/>
            <a:pathLst>
              <a:path w="3985" h="1995">
                <a:moveTo>
                  <a:pt x="0" y="0"/>
                </a:moveTo>
                <a:lnTo>
                  <a:pt x="3985" y="1995"/>
                </a:lnTo>
                <a:lnTo>
                  <a:pt x="2008" y="100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489" name="Group 11488"/>
          <p:cNvGrpSpPr/>
          <p:nvPr/>
        </p:nvGrpSpPr>
        <p:grpSpPr>
          <a:xfrm>
            <a:off x="454025" y="1154113"/>
            <a:ext cx="3897313" cy="2598738"/>
            <a:chOff x="454025" y="1154113"/>
            <a:chExt cx="3897313" cy="2598738"/>
          </a:xfrm>
        </p:grpSpPr>
        <p:sp>
          <p:nvSpPr>
            <p:cNvPr id="4" name="Freeform 7"/>
            <p:cNvSpPr>
              <a:spLocks/>
            </p:cNvSpPr>
            <p:nvPr/>
          </p:nvSpPr>
          <p:spPr bwMode="auto">
            <a:xfrm>
              <a:off x="973137" y="1819275"/>
              <a:ext cx="2255838" cy="1123950"/>
            </a:xfrm>
            <a:custGeom>
              <a:avLst/>
              <a:gdLst>
                <a:gd name="T0" fmla="*/ 0 w 2842"/>
                <a:gd name="T1" fmla="*/ 0 h 1414"/>
                <a:gd name="T2" fmla="*/ 317 w 2842"/>
                <a:gd name="T3" fmla="*/ 157 h 1414"/>
                <a:gd name="T4" fmla="*/ 632 w 2842"/>
                <a:gd name="T5" fmla="*/ 315 h 1414"/>
                <a:gd name="T6" fmla="*/ 948 w 2842"/>
                <a:gd name="T7" fmla="*/ 472 h 1414"/>
                <a:gd name="T8" fmla="*/ 1263 w 2842"/>
                <a:gd name="T9" fmla="*/ 630 h 1414"/>
                <a:gd name="T10" fmla="*/ 1579 w 2842"/>
                <a:gd name="T11" fmla="*/ 787 h 1414"/>
                <a:gd name="T12" fmla="*/ 1895 w 2842"/>
                <a:gd name="T13" fmla="*/ 943 h 1414"/>
                <a:gd name="T14" fmla="*/ 2211 w 2842"/>
                <a:gd name="T15" fmla="*/ 1100 h 1414"/>
                <a:gd name="T16" fmla="*/ 2527 w 2842"/>
                <a:gd name="T17" fmla="*/ 1257 h 1414"/>
                <a:gd name="T18" fmla="*/ 2842 w 2842"/>
                <a:gd name="T19" fmla="*/ 1414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2" h="1414">
                  <a:moveTo>
                    <a:pt x="0" y="0"/>
                  </a:moveTo>
                  <a:lnTo>
                    <a:pt x="317" y="157"/>
                  </a:lnTo>
                  <a:lnTo>
                    <a:pt x="632" y="315"/>
                  </a:lnTo>
                  <a:lnTo>
                    <a:pt x="948" y="472"/>
                  </a:lnTo>
                  <a:lnTo>
                    <a:pt x="1263" y="630"/>
                  </a:lnTo>
                  <a:lnTo>
                    <a:pt x="1579" y="787"/>
                  </a:lnTo>
                  <a:lnTo>
                    <a:pt x="1895" y="943"/>
                  </a:lnTo>
                  <a:lnTo>
                    <a:pt x="2211" y="1100"/>
                  </a:lnTo>
                  <a:lnTo>
                    <a:pt x="2527" y="1257"/>
                  </a:lnTo>
                  <a:lnTo>
                    <a:pt x="2842" y="1414"/>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Freeform 8"/>
            <p:cNvSpPr>
              <a:spLocks/>
            </p:cNvSpPr>
            <p:nvPr/>
          </p:nvSpPr>
          <p:spPr bwMode="auto">
            <a:xfrm>
              <a:off x="973137" y="1630363"/>
              <a:ext cx="2265363" cy="1422400"/>
            </a:xfrm>
            <a:custGeom>
              <a:avLst/>
              <a:gdLst>
                <a:gd name="T0" fmla="*/ 188 w 2854"/>
                <a:gd name="T1" fmla="*/ 474 h 1790"/>
                <a:gd name="T2" fmla="*/ 188 w 2854"/>
                <a:gd name="T3" fmla="*/ 226 h 1790"/>
                <a:gd name="T4" fmla="*/ 0 w 2854"/>
                <a:gd name="T5" fmla="*/ 548 h 1790"/>
                <a:gd name="T6" fmla="*/ 143 w 2854"/>
                <a:gd name="T7" fmla="*/ 458 h 1790"/>
                <a:gd name="T8" fmla="*/ 295 w 2854"/>
                <a:gd name="T9" fmla="*/ 674 h 1790"/>
                <a:gd name="T10" fmla="*/ 211 w 2854"/>
                <a:gd name="T11" fmla="*/ 465 h 1790"/>
                <a:gd name="T12" fmla="*/ 101 w 2854"/>
                <a:gd name="T13" fmla="*/ 342 h 1790"/>
                <a:gd name="T14" fmla="*/ 280 w 2854"/>
                <a:gd name="T15" fmla="*/ 487 h 1790"/>
                <a:gd name="T16" fmla="*/ 192 w 2854"/>
                <a:gd name="T17" fmla="*/ 459 h 1790"/>
                <a:gd name="T18" fmla="*/ 378 w 2854"/>
                <a:gd name="T19" fmla="*/ 978 h 1790"/>
                <a:gd name="T20" fmla="*/ 328 w 2854"/>
                <a:gd name="T21" fmla="*/ 454 h 1790"/>
                <a:gd name="T22" fmla="*/ 165 w 2854"/>
                <a:gd name="T23" fmla="*/ 393 h 1790"/>
                <a:gd name="T24" fmla="*/ 267 w 2854"/>
                <a:gd name="T25" fmla="*/ 483 h 1790"/>
                <a:gd name="T26" fmla="*/ 416 w 2854"/>
                <a:gd name="T27" fmla="*/ 159 h 1790"/>
                <a:gd name="T28" fmla="*/ 197 w 2854"/>
                <a:gd name="T29" fmla="*/ 0 h 1790"/>
                <a:gd name="T30" fmla="*/ 222 w 2854"/>
                <a:gd name="T31" fmla="*/ 314 h 1790"/>
                <a:gd name="T32" fmla="*/ 426 w 2854"/>
                <a:gd name="T33" fmla="*/ 298 h 1790"/>
                <a:gd name="T34" fmla="*/ 462 w 2854"/>
                <a:gd name="T35" fmla="*/ 274 h 1790"/>
                <a:gd name="T36" fmla="*/ 323 w 2854"/>
                <a:gd name="T37" fmla="*/ 304 h 1790"/>
                <a:gd name="T38" fmla="*/ 341 w 2854"/>
                <a:gd name="T39" fmla="*/ 259 h 1790"/>
                <a:gd name="T40" fmla="*/ 358 w 2854"/>
                <a:gd name="T41" fmla="*/ 162 h 1790"/>
                <a:gd name="T42" fmla="*/ 729 w 2854"/>
                <a:gd name="T43" fmla="*/ 331 h 1790"/>
                <a:gd name="T44" fmla="*/ 1584 w 2854"/>
                <a:gd name="T45" fmla="*/ 1262 h 1790"/>
                <a:gd name="T46" fmla="*/ 419 w 2854"/>
                <a:gd name="T47" fmla="*/ 38 h 1790"/>
                <a:gd name="T48" fmla="*/ 1932 w 2854"/>
                <a:gd name="T49" fmla="*/ 1402 h 1790"/>
                <a:gd name="T50" fmla="*/ 2296 w 2854"/>
                <a:gd name="T51" fmla="*/ 1401 h 1790"/>
                <a:gd name="T52" fmla="*/ 2570 w 2854"/>
                <a:gd name="T53" fmla="*/ 1685 h 1790"/>
                <a:gd name="T54" fmla="*/ 2606 w 2854"/>
                <a:gd name="T55" fmla="*/ 1711 h 1790"/>
                <a:gd name="T56" fmla="*/ 1398 w 2854"/>
                <a:gd name="T57" fmla="*/ 795 h 1790"/>
                <a:gd name="T58" fmla="*/ 1956 w 2854"/>
                <a:gd name="T59" fmla="*/ 1001 h 1790"/>
                <a:gd name="T60" fmla="*/ 2591 w 2854"/>
                <a:gd name="T61" fmla="*/ 1790 h 1790"/>
                <a:gd name="T62" fmla="*/ 2411 w 2854"/>
                <a:gd name="T63" fmla="*/ 1361 h 1790"/>
                <a:gd name="T64" fmla="*/ 2388 w 2854"/>
                <a:gd name="T65" fmla="*/ 1387 h 1790"/>
                <a:gd name="T66" fmla="*/ 2627 w 2854"/>
                <a:gd name="T67" fmla="*/ 1540 h 1790"/>
                <a:gd name="T68" fmla="*/ 2753 w 2854"/>
                <a:gd name="T69" fmla="*/ 1538 h 1790"/>
                <a:gd name="T70" fmla="*/ 2854 w 2854"/>
                <a:gd name="T71" fmla="*/ 1617 h 1790"/>
                <a:gd name="T72" fmla="*/ 2724 w 2854"/>
                <a:gd name="T73" fmla="*/ 1414 h 1790"/>
                <a:gd name="T74" fmla="*/ 2590 w 2854"/>
                <a:gd name="T75" fmla="*/ 1414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54" h="1790">
                  <a:moveTo>
                    <a:pt x="188" y="474"/>
                  </a:moveTo>
                  <a:lnTo>
                    <a:pt x="188" y="226"/>
                  </a:lnTo>
                  <a:lnTo>
                    <a:pt x="0" y="548"/>
                  </a:lnTo>
                  <a:lnTo>
                    <a:pt x="143" y="458"/>
                  </a:lnTo>
                  <a:lnTo>
                    <a:pt x="295" y="674"/>
                  </a:lnTo>
                  <a:lnTo>
                    <a:pt x="211" y="465"/>
                  </a:lnTo>
                  <a:lnTo>
                    <a:pt x="101" y="342"/>
                  </a:lnTo>
                  <a:lnTo>
                    <a:pt x="280" y="487"/>
                  </a:lnTo>
                  <a:lnTo>
                    <a:pt x="192" y="459"/>
                  </a:lnTo>
                  <a:lnTo>
                    <a:pt x="378" y="978"/>
                  </a:lnTo>
                  <a:lnTo>
                    <a:pt x="328" y="454"/>
                  </a:lnTo>
                  <a:lnTo>
                    <a:pt x="165" y="393"/>
                  </a:lnTo>
                  <a:lnTo>
                    <a:pt x="267" y="483"/>
                  </a:lnTo>
                  <a:lnTo>
                    <a:pt x="416" y="159"/>
                  </a:lnTo>
                  <a:lnTo>
                    <a:pt x="197" y="0"/>
                  </a:lnTo>
                  <a:lnTo>
                    <a:pt x="222" y="314"/>
                  </a:lnTo>
                  <a:lnTo>
                    <a:pt x="426" y="298"/>
                  </a:lnTo>
                  <a:lnTo>
                    <a:pt x="462" y="274"/>
                  </a:lnTo>
                  <a:lnTo>
                    <a:pt x="323" y="304"/>
                  </a:lnTo>
                  <a:lnTo>
                    <a:pt x="341" y="259"/>
                  </a:lnTo>
                  <a:lnTo>
                    <a:pt x="358" y="162"/>
                  </a:lnTo>
                  <a:lnTo>
                    <a:pt x="729" y="331"/>
                  </a:lnTo>
                  <a:lnTo>
                    <a:pt x="1584" y="1262"/>
                  </a:lnTo>
                  <a:lnTo>
                    <a:pt x="419" y="38"/>
                  </a:lnTo>
                  <a:lnTo>
                    <a:pt x="1932" y="1402"/>
                  </a:lnTo>
                  <a:lnTo>
                    <a:pt x="2296" y="1401"/>
                  </a:lnTo>
                  <a:lnTo>
                    <a:pt x="2570" y="1685"/>
                  </a:lnTo>
                  <a:lnTo>
                    <a:pt x="2606" y="1711"/>
                  </a:lnTo>
                  <a:lnTo>
                    <a:pt x="1398" y="795"/>
                  </a:lnTo>
                  <a:lnTo>
                    <a:pt x="1956" y="1001"/>
                  </a:lnTo>
                  <a:lnTo>
                    <a:pt x="2591" y="1790"/>
                  </a:lnTo>
                  <a:lnTo>
                    <a:pt x="2411" y="1361"/>
                  </a:lnTo>
                  <a:lnTo>
                    <a:pt x="2388" y="1387"/>
                  </a:lnTo>
                  <a:lnTo>
                    <a:pt x="2627" y="1540"/>
                  </a:lnTo>
                  <a:lnTo>
                    <a:pt x="2753" y="1538"/>
                  </a:lnTo>
                  <a:lnTo>
                    <a:pt x="2854" y="1617"/>
                  </a:lnTo>
                  <a:lnTo>
                    <a:pt x="2724" y="1414"/>
                  </a:lnTo>
                  <a:lnTo>
                    <a:pt x="2590" y="14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Oval 9"/>
            <p:cNvSpPr>
              <a:spLocks noChangeArrowheads="1"/>
            </p:cNvSpPr>
            <p:nvPr/>
          </p:nvSpPr>
          <p:spPr bwMode="auto">
            <a:xfrm>
              <a:off x="1095375" y="197802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10"/>
            <p:cNvSpPr>
              <a:spLocks noChangeArrowheads="1"/>
            </p:cNvSpPr>
            <p:nvPr/>
          </p:nvSpPr>
          <p:spPr bwMode="auto">
            <a:xfrm>
              <a:off x="1093787" y="1784350"/>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11"/>
            <p:cNvSpPr>
              <a:spLocks noChangeArrowheads="1"/>
            </p:cNvSpPr>
            <p:nvPr/>
          </p:nvSpPr>
          <p:spPr bwMode="auto">
            <a:xfrm>
              <a:off x="944562" y="2038350"/>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12"/>
            <p:cNvSpPr>
              <a:spLocks noChangeArrowheads="1"/>
            </p:cNvSpPr>
            <p:nvPr/>
          </p:nvSpPr>
          <p:spPr bwMode="auto">
            <a:xfrm>
              <a:off x="1060450" y="19669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13"/>
            <p:cNvSpPr>
              <a:spLocks noChangeArrowheads="1"/>
            </p:cNvSpPr>
            <p:nvPr/>
          </p:nvSpPr>
          <p:spPr bwMode="auto">
            <a:xfrm>
              <a:off x="1177925" y="213677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14"/>
            <p:cNvSpPr>
              <a:spLocks noChangeArrowheads="1"/>
            </p:cNvSpPr>
            <p:nvPr/>
          </p:nvSpPr>
          <p:spPr bwMode="auto">
            <a:xfrm>
              <a:off x="1111250" y="1971675"/>
              <a:ext cx="58738"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15"/>
            <p:cNvSpPr>
              <a:spLocks noChangeArrowheads="1"/>
            </p:cNvSpPr>
            <p:nvPr/>
          </p:nvSpPr>
          <p:spPr bwMode="auto">
            <a:xfrm>
              <a:off x="1025525" y="187483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16"/>
            <p:cNvSpPr>
              <a:spLocks noChangeArrowheads="1"/>
            </p:cNvSpPr>
            <p:nvPr/>
          </p:nvSpPr>
          <p:spPr bwMode="auto">
            <a:xfrm>
              <a:off x="1166812" y="198913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17"/>
            <p:cNvSpPr>
              <a:spLocks noChangeArrowheads="1"/>
            </p:cNvSpPr>
            <p:nvPr/>
          </p:nvSpPr>
          <p:spPr bwMode="auto">
            <a:xfrm>
              <a:off x="1096962" y="1968500"/>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18"/>
            <p:cNvSpPr>
              <a:spLocks noChangeArrowheads="1"/>
            </p:cNvSpPr>
            <p:nvPr/>
          </p:nvSpPr>
          <p:spPr bwMode="auto">
            <a:xfrm>
              <a:off x="1246187" y="237807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9"/>
            <p:cNvSpPr>
              <a:spLocks noChangeArrowheads="1"/>
            </p:cNvSpPr>
            <p:nvPr/>
          </p:nvSpPr>
          <p:spPr bwMode="auto">
            <a:xfrm>
              <a:off x="1204912" y="196373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20"/>
            <p:cNvSpPr>
              <a:spLocks noChangeArrowheads="1"/>
            </p:cNvSpPr>
            <p:nvPr/>
          </p:nvSpPr>
          <p:spPr bwMode="auto">
            <a:xfrm>
              <a:off x="1074737" y="1916113"/>
              <a:ext cx="58738"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21"/>
            <p:cNvSpPr>
              <a:spLocks noChangeArrowheads="1"/>
            </p:cNvSpPr>
            <p:nvPr/>
          </p:nvSpPr>
          <p:spPr bwMode="auto">
            <a:xfrm>
              <a:off x="1157287" y="1985963"/>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22"/>
            <p:cNvSpPr>
              <a:spLocks noChangeArrowheads="1"/>
            </p:cNvSpPr>
            <p:nvPr/>
          </p:nvSpPr>
          <p:spPr bwMode="auto">
            <a:xfrm>
              <a:off x="1276350" y="172878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23"/>
            <p:cNvSpPr>
              <a:spLocks noChangeArrowheads="1"/>
            </p:cNvSpPr>
            <p:nvPr/>
          </p:nvSpPr>
          <p:spPr bwMode="auto">
            <a:xfrm>
              <a:off x="1100137" y="160178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24"/>
            <p:cNvSpPr>
              <a:spLocks noChangeArrowheads="1"/>
            </p:cNvSpPr>
            <p:nvPr/>
          </p:nvSpPr>
          <p:spPr bwMode="auto">
            <a:xfrm>
              <a:off x="1120775" y="18526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5"/>
            <p:cNvSpPr>
              <a:spLocks noChangeArrowheads="1"/>
            </p:cNvSpPr>
            <p:nvPr/>
          </p:nvSpPr>
          <p:spPr bwMode="auto">
            <a:xfrm>
              <a:off x="1282700" y="18383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6"/>
            <p:cNvSpPr>
              <a:spLocks noChangeArrowheads="1"/>
            </p:cNvSpPr>
            <p:nvPr/>
          </p:nvSpPr>
          <p:spPr bwMode="auto">
            <a:xfrm>
              <a:off x="1312862" y="181927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7"/>
            <p:cNvSpPr>
              <a:spLocks noChangeArrowheads="1"/>
            </p:cNvSpPr>
            <p:nvPr/>
          </p:nvSpPr>
          <p:spPr bwMode="auto">
            <a:xfrm>
              <a:off x="1201737" y="184308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8"/>
            <p:cNvSpPr>
              <a:spLocks noChangeArrowheads="1"/>
            </p:cNvSpPr>
            <p:nvPr/>
          </p:nvSpPr>
          <p:spPr bwMode="auto">
            <a:xfrm>
              <a:off x="1217612" y="1809750"/>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9"/>
            <p:cNvSpPr>
              <a:spLocks noChangeArrowheads="1"/>
            </p:cNvSpPr>
            <p:nvPr/>
          </p:nvSpPr>
          <p:spPr bwMode="auto">
            <a:xfrm>
              <a:off x="1230312" y="173196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30"/>
            <p:cNvSpPr>
              <a:spLocks noChangeArrowheads="1"/>
            </p:cNvSpPr>
            <p:nvPr/>
          </p:nvSpPr>
          <p:spPr bwMode="auto">
            <a:xfrm>
              <a:off x="1524000" y="1865313"/>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31"/>
            <p:cNvSpPr>
              <a:spLocks noChangeArrowheads="1"/>
            </p:cNvSpPr>
            <p:nvPr/>
          </p:nvSpPr>
          <p:spPr bwMode="auto">
            <a:xfrm>
              <a:off x="2201863" y="260508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32"/>
            <p:cNvSpPr>
              <a:spLocks noChangeArrowheads="1"/>
            </p:cNvSpPr>
            <p:nvPr/>
          </p:nvSpPr>
          <p:spPr bwMode="auto">
            <a:xfrm>
              <a:off x="1279525" y="16319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33"/>
            <p:cNvSpPr>
              <a:spLocks noChangeArrowheads="1"/>
            </p:cNvSpPr>
            <p:nvPr/>
          </p:nvSpPr>
          <p:spPr bwMode="auto">
            <a:xfrm>
              <a:off x="2478088" y="27146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34"/>
            <p:cNvSpPr>
              <a:spLocks noChangeArrowheads="1"/>
            </p:cNvSpPr>
            <p:nvPr/>
          </p:nvSpPr>
          <p:spPr bwMode="auto">
            <a:xfrm>
              <a:off x="2767013" y="27146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4" name="Oval 35"/>
            <p:cNvSpPr>
              <a:spLocks noChangeArrowheads="1"/>
            </p:cNvSpPr>
            <p:nvPr/>
          </p:nvSpPr>
          <p:spPr bwMode="auto">
            <a:xfrm>
              <a:off x="2986088" y="2941638"/>
              <a:ext cx="55563" cy="5397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5" name="Oval 36"/>
            <p:cNvSpPr>
              <a:spLocks noChangeArrowheads="1"/>
            </p:cNvSpPr>
            <p:nvPr/>
          </p:nvSpPr>
          <p:spPr bwMode="auto">
            <a:xfrm>
              <a:off x="3014663" y="296068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8" name="Oval 37"/>
            <p:cNvSpPr>
              <a:spLocks noChangeArrowheads="1"/>
            </p:cNvSpPr>
            <p:nvPr/>
          </p:nvSpPr>
          <p:spPr bwMode="auto">
            <a:xfrm>
              <a:off x="2054225" y="22336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9" name="Oval 38"/>
            <p:cNvSpPr>
              <a:spLocks noChangeArrowheads="1"/>
            </p:cNvSpPr>
            <p:nvPr/>
          </p:nvSpPr>
          <p:spPr bwMode="auto">
            <a:xfrm>
              <a:off x="2497138" y="2397125"/>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0" name="Oval 39"/>
            <p:cNvSpPr>
              <a:spLocks noChangeArrowheads="1"/>
            </p:cNvSpPr>
            <p:nvPr/>
          </p:nvSpPr>
          <p:spPr bwMode="auto">
            <a:xfrm>
              <a:off x="3000375" y="3024188"/>
              <a:ext cx="58738"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1" name="Oval 40"/>
            <p:cNvSpPr>
              <a:spLocks noChangeArrowheads="1"/>
            </p:cNvSpPr>
            <p:nvPr/>
          </p:nvSpPr>
          <p:spPr bwMode="auto">
            <a:xfrm>
              <a:off x="2860675" y="2682875"/>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2" name="Oval 41"/>
            <p:cNvSpPr>
              <a:spLocks noChangeArrowheads="1"/>
            </p:cNvSpPr>
            <p:nvPr/>
          </p:nvSpPr>
          <p:spPr bwMode="auto">
            <a:xfrm>
              <a:off x="2841625" y="2703513"/>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3" name="Oval 42"/>
            <p:cNvSpPr>
              <a:spLocks noChangeArrowheads="1"/>
            </p:cNvSpPr>
            <p:nvPr/>
          </p:nvSpPr>
          <p:spPr bwMode="auto">
            <a:xfrm>
              <a:off x="3032125" y="28257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4" name="Oval 43"/>
            <p:cNvSpPr>
              <a:spLocks noChangeArrowheads="1"/>
            </p:cNvSpPr>
            <p:nvPr/>
          </p:nvSpPr>
          <p:spPr bwMode="auto">
            <a:xfrm>
              <a:off x="3130550" y="2824163"/>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5" name="Oval 44"/>
            <p:cNvSpPr>
              <a:spLocks noChangeArrowheads="1"/>
            </p:cNvSpPr>
            <p:nvPr/>
          </p:nvSpPr>
          <p:spPr bwMode="auto">
            <a:xfrm>
              <a:off x="3209925" y="288607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6" name="Oval 45"/>
            <p:cNvSpPr>
              <a:spLocks noChangeArrowheads="1"/>
            </p:cNvSpPr>
            <p:nvPr/>
          </p:nvSpPr>
          <p:spPr bwMode="auto">
            <a:xfrm>
              <a:off x="3106738" y="2725738"/>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7" name="Oval 46"/>
            <p:cNvSpPr>
              <a:spLocks noChangeArrowheads="1"/>
            </p:cNvSpPr>
            <p:nvPr/>
          </p:nvSpPr>
          <p:spPr bwMode="auto">
            <a:xfrm>
              <a:off x="3000375" y="272415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8" name="Line 47"/>
            <p:cNvSpPr>
              <a:spLocks noChangeShapeType="1"/>
            </p:cNvSpPr>
            <p:nvPr/>
          </p:nvSpPr>
          <p:spPr bwMode="auto">
            <a:xfrm flipV="1">
              <a:off x="1241425"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9" name="Line 48"/>
            <p:cNvSpPr>
              <a:spLocks noChangeShapeType="1"/>
            </p:cNvSpPr>
            <p:nvPr/>
          </p:nvSpPr>
          <p:spPr bwMode="auto">
            <a:xfrm flipV="1">
              <a:off x="2070100"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0" name="Line 49"/>
            <p:cNvSpPr>
              <a:spLocks noChangeShapeType="1"/>
            </p:cNvSpPr>
            <p:nvPr/>
          </p:nvSpPr>
          <p:spPr bwMode="auto">
            <a:xfrm flipV="1">
              <a:off x="2897188"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1" name="Line 50"/>
            <p:cNvSpPr>
              <a:spLocks noChangeShapeType="1"/>
            </p:cNvSpPr>
            <p:nvPr/>
          </p:nvSpPr>
          <p:spPr bwMode="auto">
            <a:xfrm flipV="1">
              <a:off x="3725863" y="3433763"/>
              <a:ext cx="0" cy="269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2" name="Line 51"/>
            <p:cNvSpPr>
              <a:spLocks noChangeShapeType="1"/>
            </p:cNvSpPr>
            <p:nvPr/>
          </p:nvSpPr>
          <p:spPr bwMode="auto">
            <a:xfrm flipV="1">
              <a:off x="827087"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3" name="Line 52"/>
            <p:cNvSpPr>
              <a:spLocks noChangeShapeType="1"/>
            </p:cNvSpPr>
            <p:nvPr/>
          </p:nvSpPr>
          <p:spPr bwMode="auto">
            <a:xfrm flipV="1">
              <a:off x="1655762"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4" name="Line 53"/>
            <p:cNvSpPr>
              <a:spLocks noChangeShapeType="1"/>
            </p:cNvSpPr>
            <p:nvPr/>
          </p:nvSpPr>
          <p:spPr bwMode="auto">
            <a:xfrm flipV="1">
              <a:off x="2484438"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5" name="Line 54"/>
            <p:cNvSpPr>
              <a:spLocks noChangeShapeType="1"/>
            </p:cNvSpPr>
            <p:nvPr/>
          </p:nvSpPr>
          <p:spPr bwMode="auto">
            <a:xfrm flipV="1">
              <a:off x="3313113"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6" name="Line 55"/>
            <p:cNvSpPr>
              <a:spLocks noChangeShapeType="1"/>
            </p:cNvSpPr>
            <p:nvPr/>
          </p:nvSpPr>
          <p:spPr bwMode="auto">
            <a:xfrm flipV="1">
              <a:off x="4140200" y="3433763"/>
              <a:ext cx="0" cy="508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7" name="Line 56"/>
            <p:cNvSpPr>
              <a:spLocks noChangeShapeType="1"/>
            </p:cNvSpPr>
            <p:nvPr/>
          </p:nvSpPr>
          <p:spPr bwMode="auto">
            <a:xfrm>
              <a:off x="803275" y="3214688"/>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8" name="Line 57"/>
            <p:cNvSpPr>
              <a:spLocks noChangeShapeType="1"/>
            </p:cNvSpPr>
            <p:nvPr/>
          </p:nvSpPr>
          <p:spPr bwMode="auto">
            <a:xfrm>
              <a:off x="803275" y="2770188"/>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9" name="Line 58"/>
            <p:cNvSpPr>
              <a:spLocks noChangeShapeType="1"/>
            </p:cNvSpPr>
            <p:nvPr/>
          </p:nvSpPr>
          <p:spPr bwMode="auto">
            <a:xfrm>
              <a:off x="803275" y="2327275"/>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0" name="Line 59"/>
            <p:cNvSpPr>
              <a:spLocks noChangeShapeType="1"/>
            </p:cNvSpPr>
            <p:nvPr/>
          </p:nvSpPr>
          <p:spPr bwMode="auto">
            <a:xfrm>
              <a:off x="803275" y="1884363"/>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1" name="Line 60"/>
            <p:cNvSpPr>
              <a:spLocks noChangeShapeType="1"/>
            </p:cNvSpPr>
            <p:nvPr/>
          </p:nvSpPr>
          <p:spPr bwMode="auto">
            <a:xfrm>
              <a:off x="803275" y="1441450"/>
              <a:ext cx="23813"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2" name="Line 61"/>
            <p:cNvSpPr>
              <a:spLocks noChangeShapeType="1"/>
            </p:cNvSpPr>
            <p:nvPr/>
          </p:nvSpPr>
          <p:spPr bwMode="auto">
            <a:xfrm>
              <a:off x="776287" y="3433763"/>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3" name="Line 62"/>
            <p:cNvSpPr>
              <a:spLocks noChangeShapeType="1"/>
            </p:cNvSpPr>
            <p:nvPr/>
          </p:nvSpPr>
          <p:spPr bwMode="auto">
            <a:xfrm>
              <a:off x="776287" y="2990850"/>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4" name="Line 63"/>
            <p:cNvSpPr>
              <a:spLocks noChangeShapeType="1"/>
            </p:cNvSpPr>
            <p:nvPr/>
          </p:nvSpPr>
          <p:spPr bwMode="auto">
            <a:xfrm>
              <a:off x="776287" y="2549525"/>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5" name="Line 64"/>
            <p:cNvSpPr>
              <a:spLocks noChangeShapeType="1"/>
            </p:cNvSpPr>
            <p:nvPr/>
          </p:nvSpPr>
          <p:spPr bwMode="auto">
            <a:xfrm>
              <a:off x="776287" y="2106613"/>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6" name="Line 65"/>
            <p:cNvSpPr>
              <a:spLocks noChangeShapeType="1"/>
            </p:cNvSpPr>
            <p:nvPr/>
          </p:nvSpPr>
          <p:spPr bwMode="auto">
            <a:xfrm>
              <a:off x="776287" y="1663700"/>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7" name="Line 66"/>
            <p:cNvSpPr>
              <a:spLocks noChangeShapeType="1"/>
            </p:cNvSpPr>
            <p:nvPr/>
          </p:nvSpPr>
          <p:spPr bwMode="auto">
            <a:xfrm>
              <a:off x="776287" y="1219200"/>
              <a:ext cx="50800"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8" name="Freeform 67"/>
            <p:cNvSpPr>
              <a:spLocks/>
            </p:cNvSpPr>
            <p:nvPr/>
          </p:nvSpPr>
          <p:spPr bwMode="auto">
            <a:xfrm>
              <a:off x="827087" y="1219200"/>
              <a:ext cx="3313113" cy="2214563"/>
            </a:xfrm>
            <a:custGeom>
              <a:avLst/>
              <a:gdLst>
                <a:gd name="T0" fmla="*/ 0 w 4175"/>
                <a:gd name="T1" fmla="*/ 0 h 2790"/>
                <a:gd name="T2" fmla="*/ 0 w 4175"/>
                <a:gd name="T3" fmla="*/ 2790 h 2790"/>
                <a:gd name="T4" fmla="*/ 4175 w 4175"/>
                <a:gd name="T5" fmla="*/ 2790 h 2790"/>
              </a:gdLst>
              <a:ahLst/>
              <a:cxnLst>
                <a:cxn ang="0">
                  <a:pos x="T0" y="T1"/>
                </a:cxn>
                <a:cxn ang="0">
                  <a:pos x="T2" y="T3"/>
                </a:cxn>
                <a:cxn ang="0">
                  <a:pos x="T4" y="T5"/>
                </a:cxn>
              </a:cxnLst>
              <a:rect l="0" t="0" r="r" b="b"/>
              <a:pathLst>
                <a:path w="4175" h="2790">
                  <a:moveTo>
                    <a:pt x="0" y="0"/>
                  </a:moveTo>
                  <a:lnTo>
                    <a:pt x="0" y="2790"/>
                  </a:lnTo>
                  <a:lnTo>
                    <a:pt x="4175" y="2790"/>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1" name="Rectangle 120"/>
            <p:cNvSpPr>
              <a:spLocks noChangeArrowheads="1"/>
            </p:cNvSpPr>
            <p:nvPr/>
          </p:nvSpPr>
          <p:spPr bwMode="auto">
            <a:xfrm>
              <a:off x="749300" y="3541713"/>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2" name="Rectangle 121"/>
            <p:cNvSpPr>
              <a:spLocks noChangeArrowheads="1"/>
            </p:cNvSpPr>
            <p:nvPr/>
          </p:nvSpPr>
          <p:spPr bwMode="auto">
            <a:xfrm>
              <a:off x="1531937"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3" name="Rectangle 122"/>
            <p:cNvSpPr>
              <a:spLocks noChangeArrowheads="1"/>
            </p:cNvSpPr>
            <p:nvPr/>
          </p:nvSpPr>
          <p:spPr bwMode="auto">
            <a:xfrm>
              <a:off x="2359025"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4" name="Rectangle 123"/>
            <p:cNvSpPr>
              <a:spLocks noChangeArrowheads="1"/>
            </p:cNvSpPr>
            <p:nvPr/>
          </p:nvSpPr>
          <p:spPr bwMode="auto">
            <a:xfrm>
              <a:off x="3187700"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5" name="Rectangle 124"/>
            <p:cNvSpPr>
              <a:spLocks noChangeArrowheads="1"/>
            </p:cNvSpPr>
            <p:nvPr/>
          </p:nvSpPr>
          <p:spPr bwMode="auto">
            <a:xfrm>
              <a:off x="4016375" y="35417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6" name="Rectangle 125"/>
            <p:cNvSpPr>
              <a:spLocks noChangeArrowheads="1"/>
            </p:cNvSpPr>
            <p:nvPr/>
          </p:nvSpPr>
          <p:spPr bwMode="auto">
            <a:xfrm>
              <a:off x="646112" y="3367088"/>
              <a:ext cx="1619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7" name="Rectangle 126"/>
            <p:cNvSpPr>
              <a:spLocks noChangeArrowheads="1"/>
            </p:cNvSpPr>
            <p:nvPr/>
          </p:nvSpPr>
          <p:spPr bwMode="auto">
            <a:xfrm>
              <a:off x="550862" y="2925763"/>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8" name="Rectangle 127"/>
            <p:cNvSpPr>
              <a:spLocks noChangeArrowheads="1"/>
            </p:cNvSpPr>
            <p:nvPr/>
          </p:nvSpPr>
          <p:spPr bwMode="auto">
            <a:xfrm>
              <a:off x="550862" y="2484438"/>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59" name="Rectangle 128"/>
            <p:cNvSpPr>
              <a:spLocks noChangeArrowheads="1"/>
            </p:cNvSpPr>
            <p:nvPr/>
          </p:nvSpPr>
          <p:spPr bwMode="auto">
            <a:xfrm>
              <a:off x="550862" y="2038350"/>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60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0" name="Rectangle 129"/>
            <p:cNvSpPr>
              <a:spLocks noChangeArrowheads="1"/>
            </p:cNvSpPr>
            <p:nvPr/>
          </p:nvSpPr>
          <p:spPr bwMode="auto">
            <a:xfrm>
              <a:off x="550862" y="1595438"/>
              <a:ext cx="247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1" name="Rectangle 130"/>
            <p:cNvSpPr>
              <a:spLocks noChangeArrowheads="1"/>
            </p:cNvSpPr>
            <p:nvPr/>
          </p:nvSpPr>
          <p:spPr bwMode="auto">
            <a:xfrm>
              <a:off x="454025" y="1154113"/>
              <a:ext cx="3349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11362" name="Rectangle 131"/>
          <p:cNvSpPr>
            <a:spLocks noChangeArrowheads="1"/>
          </p:cNvSpPr>
          <p:nvPr/>
        </p:nvSpPr>
        <p:spPr bwMode="auto">
          <a:xfrm>
            <a:off x="1455737" y="6499225"/>
            <a:ext cx="19843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pitchFamily="34" charset="0"/>
                <a:ea typeface="ＭＳ Ｐゴシック" pitchFamily="34" charset="-128"/>
              </a:rPr>
              <a:t>Initial Length (mm)</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3" name="Rectangle 132"/>
          <p:cNvSpPr>
            <a:spLocks noChangeArrowheads="1"/>
          </p:cNvSpPr>
          <p:nvPr/>
        </p:nvSpPr>
        <p:spPr bwMode="auto">
          <a:xfrm>
            <a:off x="4294795" y="1314450"/>
            <a:ext cx="5129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latin typeface="Arial" pitchFamily="34" charset="0"/>
                <a:ea typeface="ＭＳ Ｐゴシック" pitchFamily="34" charset="-128"/>
              </a:rPr>
              <a:t>1995</a:t>
            </a:r>
            <a:endParaRPr kumimoji="0" lang="en-US" sz="2400" b="0" i="0" u="none" strike="noStrike" cap="none" normalizeH="0" baseline="0" dirty="0" smtClean="0">
              <a:ln>
                <a:noFill/>
              </a:ln>
              <a:solidFill>
                <a:srgbClr val="FF0000"/>
              </a:solidFill>
              <a:effectLst/>
              <a:latin typeface="Arial" pitchFamily="34" charset="0"/>
              <a:ea typeface="ＭＳ Ｐゴシック" pitchFamily="34" charset="-128"/>
            </a:endParaRPr>
          </a:p>
        </p:txBody>
      </p:sp>
      <p:sp>
        <p:nvSpPr>
          <p:cNvPr id="11364" name="Rectangle 133"/>
          <p:cNvSpPr>
            <a:spLocks noChangeArrowheads="1"/>
          </p:cNvSpPr>
          <p:nvPr/>
        </p:nvSpPr>
        <p:spPr bwMode="auto">
          <a:xfrm rot="16200000">
            <a:off x="-1001712" y="3592367"/>
            <a:ext cx="24415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pitchFamily="34" charset="0"/>
                <a:ea typeface="ＭＳ Ｐゴシック" pitchFamily="34" charset="-128"/>
              </a:rPr>
              <a:t>Length Increment (mm)</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1490" name="Group 11489"/>
          <p:cNvGrpSpPr/>
          <p:nvPr/>
        </p:nvGrpSpPr>
        <p:grpSpPr>
          <a:xfrm>
            <a:off x="477837" y="3786188"/>
            <a:ext cx="3914776" cy="2625725"/>
            <a:chOff x="477837" y="3786188"/>
            <a:chExt cx="3914776" cy="2625725"/>
          </a:xfrm>
        </p:grpSpPr>
        <p:sp>
          <p:nvSpPr>
            <p:cNvPr id="11299" name="Freeform 68"/>
            <p:cNvSpPr>
              <a:spLocks/>
            </p:cNvSpPr>
            <p:nvPr/>
          </p:nvSpPr>
          <p:spPr bwMode="auto">
            <a:xfrm>
              <a:off x="1003300" y="4457700"/>
              <a:ext cx="2249488" cy="1125538"/>
            </a:xfrm>
            <a:custGeom>
              <a:avLst/>
              <a:gdLst>
                <a:gd name="T0" fmla="*/ 0 w 2834"/>
                <a:gd name="T1" fmla="*/ 0 h 1418"/>
                <a:gd name="T2" fmla="*/ 315 w 2834"/>
                <a:gd name="T3" fmla="*/ 157 h 1418"/>
                <a:gd name="T4" fmla="*/ 630 w 2834"/>
                <a:gd name="T5" fmla="*/ 315 h 1418"/>
                <a:gd name="T6" fmla="*/ 945 w 2834"/>
                <a:gd name="T7" fmla="*/ 473 h 1418"/>
                <a:gd name="T8" fmla="*/ 1260 w 2834"/>
                <a:gd name="T9" fmla="*/ 630 h 1418"/>
                <a:gd name="T10" fmla="*/ 1574 w 2834"/>
                <a:gd name="T11" fmla="*/ 788 h 1418"/>
                <a:gd name="T12" fmla="*/ 1889 w 2834"/>
                <a:gd name="T13" fmla="*/ 945 h 1418"/>
                <a:gd name="T14" fmla="*/ 2205 w 2834"/>
                <a:gd name="T15" fmla="*/ 1102 h 1418"/>
                <a:gd name="T16" fmla="*/ 2519 w 2834"/>
                <a:gd name="T17" fmla="*/ 1260 h 1418"/>
                <a:gd name="T18" fmla="*/ 2834 w 2834"/>
                <a:gd name="T19" fmla="*/ 1418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4" h="1418">
                  <a:moveTo>
                    <a:pt x="0" y="0"/>
                  </a:moveTo>
                  <a:lnTo>
                    <a:pt x="315" y="157"/>
                  </a:lnTo>
                  <a:lnTo>
                    <a:pt x="630" y="315"/>
                  </a:lnTo>
                  <a:lnTo>
                    <a:pt x="945" y="473"/>
                  </a:lnTo>
                  <a:lnTo>
                    <a:pt x="1260" y="630"/>
                  </a:lnTo>
                  <a:lnTo>
                    <a:pt x="1574" y="788"/>
                  </a:lnTo>
                  <a:lnTo>
                    <a:pt x="1889" y="945"/>
                  </a:lnTo>
                  <a:lnTo>
                    <a:pt x="2205" y="1102"/>
                  </a:lnTo>
                  <a:lnTo>
                    <a:pt x="2519" y="1260"/>
                  </a:lnTo>
                  <a:lnTo>
                    <a:pt x="2834" y="1418"/>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1" name="Freeform 70"/>
            <p:cNvSpPr>
              <a:spLocks/>
            </p:cNvSpPr>
            <p:nvPr/>
          </p:nvSpPr>
          <p:spPr bwMode="auto">
            <a:xfrm>
              <a:off x="1111250" y="4152900"/>
              <a:ext cx="2620963" cy="1846263"/>
            </a:xfrm>
            <a:custGeom>
              <a:avLst/>
              <a:gdLst>
                <a:gd name="T0" fmla="*/ 0 w 3301"/>
                <a:gd name="T1" fmla="*/ 0 h 2327"/>
                <a:gd name="T2" fmla="*/ 367 w 3301"/>
                <a:gd name="T3" fmla="*/ 258 h 2327"/>
                <a:gd name="T4" fmla="*/ 734 w 3301"/>
                <a:gd name="T5" fmla="*/ 518 h 2327"/>
                <a:gd name="T6" fmla="*/ 1101 w 3301"/>
                <a:gd name="T7" fmla="*/ 775 h 2327"/>
                <a:gd name="T8" fmla="*/ 1467 w 3301"/>
                <a:gd name="T9" fmla="*/ 1034 h 2327"/>
                <a:gd name="T10" fmla="*/ 1834 w 3301"/>
                <a:gd name="T11" fmla="*/ 1294 h 2327"/>
                <a:gd name="T12" fmla="*/ 2201 w 3301"/>
                <a:gd name="T13" fmla="*/ 1551 h 2327"/>
                <a:gd name="T14" fmla="*/ 2568 w 3301"/>
                <a:gd name="T15" fmla="*/ 1810 h 2327"/>
                <a:gd name="T16" fmla="*/ 2934 w 3301"/>
                <a:gd name="T17" fmla="*/ 2069 h 2327"/>
                <a:gd name="T18" fmla="*/ 3301 w 3301"/>
                <a:gd name="T19" fmla="*/ 2327 h 2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1" h="2327">
                  <a:moveTo>
                    <a:pt x="0" y="0"/>
                  </a:moveTo>
                  <a:lnTo>
                    <a:pt x="367" y="258"/>
                  </a:lnTo>
                  <a:lnTo>
                    <a:pt x="734" y="518"/>
                  </a:lnTo>
                  <a:lnTo>
                    <a:pt x="1101" y="775"/>
                  </a:lnTo>
                  <a:lnTo>
                    <a:pt x="1467" y="1034"/>
                  </a:lnTo>
                  <a:lnTo>
                    <a:pt x="1834" y="1294"/>
                  </a:lnTo>
                  <a:lnTo>
                    <a:pt x="2201" y="1551"/>
                  </a:lnTo>
                  <a:lnTo>
                    <a:pt x="2568" y="1810"/>
                  </a:lnTo>
                  <a:lnTo>
                    <a:pt x="2934" y="2069"/>
                  </a:lnTo>
                  <a:lnTo>
                    <a:pt x="3301" y="23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2" name="Freeform 71"/>
            <p:cNvSpPr>
              <a:spLocks/>
            </p:cNvSpPr>
            <p:nvPr/>
          </p:nvSpPr>
          <p:spPr bwMode="auto">
            <a:xfrm>
              <a:off x="1223962" y="4129088"/>
              <a:ext cx="2522538" cy="1857375"/>
            </a:xfrm>
            <a:custGeom>
              <a:avLst/>
              <a:gdLst>
                <a:gd name="T0" fmla="*/ 195 w 3176"/>
                <a:gd name="T1" fmla="*/ 472 h 2340"/>
                <a:gd name="T2" fmla="*/ 142 w 3176"/>
                <a:gd name="T3" fmla="*/ 384 h 2340"/>
                <a:gd name="T4" fmla="*/ 148 w 3176"/>
                <a:gd name="T5" fmla="*/ 523 h 2340"/>
                <a:gd name="T6" fmla="*/ 215 w 3176"/>
                <a:gd name="T7" fmla="*/ 314 h 2340"/>
                <a:gd name="T8" fmla="*/ 284 w 3176"/>
                <a:gd name="T9" fmla="*/ 459 h 2340"/>
                <a:gd name="T10" fmla="*/ 141 w 3176"/>
                <a:gd name="T11" fmla="*/ 221 h 2340"/>
                <a:gd name="T12" fmla="*/ 181 w 3176"/>
                <a:gd name="T13" fmla="*/ 256 h 2340"/>
                <a:gd name="T14" fmla="*/ 372 w 3176"/>
                <a:gd name="T15" fmla="*/ 354 h 2340"/>
                <a:gd name="T16" fmla="*/ 232 w 3176"/>
                <a:gd name="T17" fmla="*/ 269 h 2340"/>
                <a:gd name="T18" fmla="*/ 263 w 3176"/>
                <a:gd name="T19" fmla="*/ 160 h 2340"/>
                <a:gd name="T20" fmla="*/ 284 w 3176"/>
                <a:gd name="T21" fmla="*/ 466 h 2340"/>
                <a:gd name="T22" fmla="*/ 250 w 3176"/>
                <a:gd name="T23" fmla="*/ 196 h 2340"/>
                <a:gd name="T24" fmla="*/ 220 w 3176"/>
                <a:gd name="T25" fmla="*/ 256 h 2340"/>
                <a:gd name="T26" fmla="*/ 453 w 3176"/>
                <a:gd name="T27" fmla="*/ 202 h 2340"/>
                <a:gd name="T28" fmla="*/ 123 w 3176"/>
                <a:gd name="T29" fmla="*/ 0 h 2340"/>
                <a:gd name="T30" fmla="*/ 0 w 3176"/>
                <a:gd name="T31" fmla="*/ 241 h 2340"/>
                <a:gd name="T32" fmla="*/ 1637 w 3176"/>
                <a:gd name="T33" fmla="*/ 1174 h 2340"/>
                <a:gd name="T34" fmla="*/ 1706 w 3176"/>
                <a:gd name="T35" fmla="*/ 1020 h 2340"/>
                <a:gd name="T36" fmla="*/ 1833 w 3176"/>
                <a:gd name="T37" fmla="*/ 1356 h 2340"/>
                <a:gd name="T38" fmla="*/ 1802 w 3176"/>
                <a:gd name="T39" fmla="*/ 1326 h 2340"/>
                <a:gd name="T40" fmla="*/ 1691 w 3176"/>
                <a:gd name="T41" fmla="*/ 1187 h 2340"/>
                <a:gd name="T42" fmla="*/ 1882 w 3176"/>
                <a:gd name="T43" fmla="*/ 1362 h 2340"/>
                <a:gd name="T44" fmla="*/ 2760 w 3176"/>
                <a:gd name="T45" fmla="*/ 2226 h 2340"/>
                <a:gd name="T46" fmla="*/ 2436 w 3176"/>
                <a:gd name="T47" fmla="*/ 2181 h 2340"/>
                <a:gd name="T48" fmla="*/ 3107 w 3176"/>
                <a:gd name="T49" fmla="*/ 2330 h 2340"/>
                <a:gd name="T50" fmla="*/ 3176 w 3176"/>
                <a:gd name="T51" fmla="*/ 2310 h 2340"/>
                <a:gd name="T52" fmla="*/ 2968 w 3176"/>
                <a:gd name="T53" fmla="*/ 2340 h 2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76" h="2340">
                  <a:moveTo>
                    <a:pt x="195" y="472"/>
                  </a:moveTo>
                  <a:lnTo>
                    <a:pt x="142" y="384"/>
                  </a:lnTo>
                  <a:lnTo>
                    <a:pt x="148" y="523"/>
                  </a:lnTo>
                  <a:lnTo>
                    <a:pt x="215" y="314"/>
                  </a:lnTo>
                  <a:lnTo>
                    <a:pt x="284" y="459"/>
                  </a:lnTo>
                  <a:lnTo>
                    <a:pt x="141" y="221"/>
                  </a:lnTo>
                  <a:lnTo>
                    <a:pt x="181" y="256"/>
                  </a:lnTo>
                  <a:lnTo>
                    <a:pt x="372" y="354"/>
                  </a:lnTo>
                  <a:lnTo>
                    <a:pt x="232" y="269"/>
                  </a:lnTo>
                  <a:lnTo>
                    <a:pt x="263" y="160"/>
                  </a:lnTo>
                  <a:lnTo>
                    <a:pt x="284" y="466"/>
                  </a:lnTo>
                  <a:lnTo>
                    <a:pt x="250" y="196"/>
                  </a:lnTo>
                  <a:lnTo>
                    <a:pt x="220" y="256"/>
                  </a:lnTo>
                  <a:lnTo>
                    <a:pt x="453" y="202"/>
                  </a:lnTo>
                  <a:lnTo>
                    <a:pt x="123" y="0"/>
                  </a:lnTo>
                  <a:lnTo>
                    <a:pt x="0" y="241"/>
                  </a:lnTo>
                  <a:lnTo>
                    <a:pt x="1637" y="1174"/>
                  </a:lnTo>
                  <a:lnTo>
                    <a:pt x="1706" y="1020"/>
                  </a:lnTo>
                  <a:lnTo>
                    <a:pt x="1833" y="1356"/>
                  </a:lnTo>
                  <a:lnTo>
                    <a:pt x="1802" y="1326"/>
                  </a:lnTo>
                  <a:lnTo>
                    <a:pt x="1691" y="1187"/>
                  </a:lnTo>
                  <a:lnTo>
                    <a:pt x="1882" y="1362"/>
                  </a:lnTo>
                  <a:lnTo>
                    <a:pt x="2760" y="2226"/>
                  </a:lnTo>
                  <a:lnTo>
                    <a:pt x="2436" y="2181"/>
                  </a:lnTo>
                  <a:lnTo>
                    <a:pt x="3107" y="2330"/>
                  </a:lnTo>
                  <a:lnTo>
                    <a:pt x="3176" y="2310"/>
                  </a:lnTo>
                  <a:lnTo>
                    <a:pt x="2968" y="2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3" name="Oval 72"/>
            <p:cNvSpPr>
              <a:spLocks noChangeArrowheads="1"/>
            </p:cNvSpPr>
            <p:nvPr/>
          </p:nvSpPr>
          <p:spPr bwMode="auto">
            <a:xfrm>
              <a:off x="1350962" y="4475163"/>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4" name="Oval 73"/>
            <p:cNvSpPr>
              <a:spLocks noChangeArrowheads="1"/>
            </p:cNvSpPr>
            <p:nvPr/>
          </p:nvSpPr>
          <p:spPr bwMode="auto">
            <a:xfrm>
              <a:off x="1309687" y="4405313"/>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5" name="Oval 74"/>
            <p:cNvSpPr>
              <a:spLocks noChangeArrowheads="1"/>
            </p:cNvSpPr>
            <p:nvPr/>
          </p:nvSpPr>
          <p:spPr bwMode="auto">
            <a:xfrm>
              <a:off x="1312862" y="451485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6" name="Oval 75"/>
            <p:cNvSpPr>
              <a:spLocks noChangeArrowheads="1"/>
            </p:cNvSpPr>
            <p:nvPr/>
          </p:nvSpPr>
          <p:spPr bwMode="auto">
            <a:xfrm>
              <a:off x="1366837" y="43497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7" name="Oval 76"/>
            <p:cNvSpPr>
              <a:spLocks noChangeArrowheads="1"/>
            </p:cNvSpPr>
            <p:nvPr/>
          </p:nvSpPr>
          <p:spPr bwMode="auto">
            <a:xfrm>
              <a:off x="1422400" y="446405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8" name="Oval 77"/>
            <p:cNvSpPr>
              <a:spLocks noChangeArrowheads="1"/>
            </p:cNvSpPr>
            <p:nvPr/>
          </p:nvSpPr>
          <p:spPr bwMode="auto">
            <a:xfrm>
              <a:off x="1308100" y="42767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9" name="Oval 78"/>
            <p:cNvSpPr>
              <a:spLocks noChangeArrowheads="1"/>
            </p:cNvSpPr>
            <p:nvPr/>
          </p:nvSpPr>
          <p:spPr bwMode="auto">
            <a:xfrm>
              <a:off x="1341437" y="4303713"/>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0" name="Oval 79"/>
            <p:cNvSpPr>
              <a:spLocks noChangeArrowheads="1"/>
            </p:cNvSpPr>
            <p:nvPr/>
          </p:nvSpPr>
          <p:spPr bwMode="auto">
            <a:xfrm>
              <a:off x="1492250" y="438150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1" name="Oval 80"/>
            <p:cNvSpPr>
              <a:spLocks noChangeArrowheads="1"/>
            </p:cNvSpPr>
            <p:nvPr/>
          </p:nvSpPr>
          <p:spPr bwMode="auto">
            <a:xfrm>
              <a:off x="1379537" y="4314825"/>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2" name="Oval 81"/>
            <p:cNvSpPr>
              <a:spLocks noChangeArrowheads="1"/>
            </p:cNvSpPr>
            <p:nvPr/>
          </p:nvSpPr>
          <p:spPr bwMode="auto">
            <a:xfrm>
              <a:off x="1404937" y="4227513"/>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3" name="Oval 82"/>
            <p:cNvSpPr>
              <a:spLocks noChangeArrowheads="1"/>
            </p:cNvSpPr>
            <p:nvPr/>
          </p:nvSpPr>
          <p:spPr bwMode="auto">
            <a:xfrm>
              <a:off x="1422400" y="447040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4" name="Oval 83"/>
            <p:cNvSpPr>
              <a:spLocks noChangeArrowheads="1"/>
            </p:cNvSpPr>
            <p:nvPr/>
          </p:nvSpPr>
          <p:spPr bwMode="auto">
            <a:xfrm>
              <a:off x="1395412" y="42560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5" name="Oval 84"/>
            <p:cNvSpPr>
              <a:spLocks noChangeArrowheads="1"/>
            </p:cNvSpPr>
            <p:nvPr/>
          </p:nvSpPr>
          <p:spPr bwMode="auto">
            <a:xfrm>
              <a:off x="1371600" y="4303713"/>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6" name="Oval 85"/>
            <p:cNvSpPr>
              <a:spLocks noChangeArrowheads="1"/>
            </p:cNvSpPr>
            <p:nvPr/>
          </p:nvSpPr>
          <p:spPr bwMode="auto">
            <a:xfrm>
              <a:off x="1555750" y="4260850"/>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7" name="Oval 86"/>
            <p:cNvSpPr>
              <a:spLocks noChangeArrowheads="1"/>
            </p:cNvSpPr>
            <p:nvPr/>
          </p:nvSpPr>
          <p:spPr bwMode="auto">
            <a:xfrm>
              <a:off x="1293812" y="4102100"/>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8" name="Oval 87"/>
            <p:cNvSpPr>
              <a:spLocks noChangeArrowheads="1"/>
            </p:cNvSpPr>
            <p:nvPr/>
          </p:nvSpPr>
          <p:spPr bwMode="auto">
            <a:xfrm>
              <a:off x="1195387" y="4292600"/>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9" name="Oval 88"/>
            <p:cNvSpPr>
              <a:spLocks noChangeArrowheads="1"/>
            </p:cNvSpPr>
            <p:nvPr/>
          </p:nvSpPr>
          <p:spPr bwMode="auto">
            <a:xfrm>
              <a:off x="2497138" y="5032375"/>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0" name="Oval 89"/>
            <p:cNvSpPr>
              <a:spLocks noChangeArrowheads="1"/>
            </p:cNvSpPr>
            <p:nvPr/>
          </p:nvSpPr>
          <p:spPr bwMode="auto">
            <a:xfrm>
              <a:off x="2551113" y="4911725"/>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1" name="Oval 90"/>
            <p:cNvSpPr>
              <a:spLocks noChangeArrowheads="1"/>
            </p:cNvSpPr>
            <p:nvPr/>
          </p:nvSpPr>
          <p:spPr bwMode="auto">
            <a:xfrm>
              <a:off x="2652713" y="5176838"/>
              <a:ext cx="55563"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2" name="Oval 91"/>
            <p:cNvSpPr>
              <a:spLocks noChangeArrowheads="1"/>
            </p:cNvSpPr>
            <p:nvPr/>
          </p:nvSpPr>
          <p:spPr bwMode="auto">
            <a:xfrm>
              <a:off x="2627313" y="51530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3" name="Oval 92"/>
            <p:cNvSpPr>
              <a:spLocks noChangeArrowheads="1"/>
            </p:cNvSpPr>
            <p:nvPr/>
          </p:nvSpPr>
          <p:spPr bwMode="auto">
            <a:xfrm>
              <a:off x="2538413" y="5043488"/>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4" name="Oval 93"/>
            <p:cNvSpPr>
              <a:spLocks noChangeArrowheads="1"/>
            </p:cNvSpPr>
            <p:nvPr/>
          </p:nvSpPr>
          <p:spPr bwMode="auto">
            <a:xfrm>
              <a:off x="2689225" y="51831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5" name="Oval 94"/>
            <p:cNvSpPr>
              <a:spLocks noChangeArrowheads="1"/>
            </p:cNvSpPr>
            <p:nvPr/>
          </p:nvSpPr>
          <p:spPr bwMode="auto">
            <a:xfrm>
              <a:off x="3387725" y="58689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6" name="Oval 95"/>
            <p:cNvSpPr>
              <a:spLocks noChangeArrowheads="1"/>
            </p:cNvSpPr>
            <p:nvPr/>
          </p:nvSpPr>
          <p:spPr bwMode="auto">
            <a:xfrm>
              <a:off x="3130550" y="5832475"/>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7" name="Oval 96"/>
            <p:cNvSpPr>
              <a:spLocks noChangeArrowheads="1"/>
            </p:cNvSpPr>
            <p:nvPr/>
          </p:nvSpPr>
          <p:spPr bwMode="auto">
            <a:xfrm>
              <a:off x="3663950" y="5949950"/>
              <a:ext cx="55563"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8" name="Oval 97"/>
            <p:cNvSpPr>
              <a:spLocks noChangeArrowheads="1"/>
            </p:cNvSpPr>
            <p:nvPr/>
          </p:nvSpPr>
          <p:spPr bwMode="auto">
            <a:xfrm>
              <a:off x="3717925" y="5935663"/>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9" name="Oval 98"/>
            <p:cNvSpPr>
              <a:spLocks noChangeArrowheads="1"/>
            </p:cNvSpPr>
            <p:nvPr/>
          </p:nvSpPr>
          <p:spPr bwMode="auto">
            <a:xfrm>
              <a:off x="3551238" y="5957888"/>
              <a:ext cx="57150" cy="55563"/>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0" name="Line 99"/>
            <p:cNvSpPr>
              <a:spLocks noChangeShapeType="1"/>
            </p:cNvSpPr>
            <p:nvPr/>
          </p:nvSpPr>
          <p:spPr bwMode="auto">
            <a:xfrm flipV="1">
              <a:off x="1270000"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1" name="Line 100"/>
            <p:cNvSpPr>
              <a:spLocks noChangeShapeType="1"/>
            </p:cNvSpPr>
            <p:nvPr/>
          </p:nvSpPr>
          <p:spPr bwMode="auto">
            <a:xfrm flipV="1">
              <a:off x="2097088"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2" name="Line 101"/>
            <p:cNvSpPr>
              <a:spLocks noChangeShapeType="1"/>
            </p:cNvSpPr>
            <p:nvPr/>
          </p:nvSpPr>
          <p:spPr bwMode="auto">
            <a:xfrm flipV="1">
              <a:off x="2922588"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3" name="Line 102"/>
            <p:cNvSpPr>
              <a:spLocks noChangeShapeType="1"/>
            </p:cNvSpPr>
            <p:nvPr/>
          </p:nvSpPr>
          <p:spPr bwMode="auto">
            <a:xfrm flipV="1">
              <a:off x="3748088" y="6076950"/>
              <a:ext cx="0" cy="2540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4" name="Line 103"/>
            <p:cNvSpPr>
              <a:spLocks noChangeShapeType="1"/>
            </p:cNvSpPr>
            <p:nvPr/>
          </p:nvSpPr>
          <p:spPr bwMode="auto">
            <a:xfrm flipV="1">
              <a:off x="858837"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5" name="Line 104"/>
            <p:cNvSpPr>
              <a:spLocks noChangeShapeType="1"/>
            </p:cNvSpPr>
            <p:nvPr/>
          </p:nvSpPr>
          <p:spPr bwMode="auto">
            <a:xfrm flipV="1">
              <a:off x="1684337"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6" name="Line 105"/>
            <p:cNvSpPr>
              <a:spLocks noChangeShapeType="1"/>
            </p:cNvSpPr>
            <p:nvPr/>
          </p:nvSpPr>
          <p:spPr bwMode="auto">
            <a:xfrm flipV="1">
              <a:off x="2509838"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7" name="Line 106"/>
            <p:cNvSpPr>
              <a:spLocks noChangeShapeType="1"/>
            </p:cNvSpPr>
            <p:nvPr/>
          </p:nvSpPr>
          <p:spPr bwMode="auto">
            <a:xfrm flipV="1">
              <a:off x="3335338"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8" name="Line 107"/>
            <p:cNvSpPr>
              <a:spLocks noChangeShapeType="1"/>
            </p:cNvSpPr>
            <p:nvPr/>
          </p:nvSpPr>
          <p:spPr bwMode="auto">
            <a:xfrm flipV="1">
              <a:off x="4160838" y="6076950"/>
              <a:ext cx="0" cy="52388"/>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9" name="Line 108"/>
            <p:cNvSpPr>
              <a:spLocks noChangeShapeType="1"/>
            </p:cNvSpPr>
            <p:nvPr/>
          </p:nvSpPr>
          <p:spPr bwMode="auto">
            <a:xfrm>
              <a:off x="831850" y="58547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0" name="Line 109"/>
            <p:cNvSpPr>
              <a:spLocks noChangeShapeType="1"/>
            </p:cNvSpPr>
            <p:nvPr/>
          </p:nvSpPr>
          <p:spPr bwMode="auto">
            <a:xfrm>
              <a:off x="831850" y="54102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1" name="Line 110"/>
            <p:cNvSpPr>
              <a:spLocks noChangeShapeType="1"/>
            </p:cNvSpPr>
            <p:nvPr/>
          </p:nvSpPr>
          <p:spPr bwMode="auto">
            <a:xfrm>
              <a:off x="831850" y="49657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2" name="Line 111"/>
            <p:cNvSpPr>
              <a:spLocks noChangeShapeType="1"/>
            </p:cNvSpPr>
            <p:nvPr/>
          </p:nvSpPr>
          <p:spPr bwMode="auto">
            <a:xfrm>
              <a:off x="831850" y="45212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3" name="Line 112"/>
            <p:cNvSpPr>
              <a:spLocks noChangeShapeType="1"/>
            </p:cNvSpPr>
            <p:nvPr/>
          </p:nvSpPr>
          <p:spPr bwMode="auto">
            <a:xfrm>
              <a:off x="831850" y="4076700"/>
              <a:ext cx="269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4" name="Line 113"/>
            <p:cNvSpPr>
              <a:spLocks noChangeShapeType="1"/>
            </p:cNvSpPr>
            <p:nvPr/>
          </p:nvSpPr>
          <p:spPr bwMode="auto">
            <a:xfrm>
              <a:off x="806450" y="60769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5" name="Line 114"/>
            <p:cNvSpPr>
              <a:spLocks noChangeShapeType="1"/>
            </p:cNvSpPr>
            <p:nvPr/>
          </p:nvSpPr>
          <p:spPr bwMode="auto">
            <a:xfrm>
              <a:off x="806450" y="56324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6" name="Line 115"/>
            <p:cNvSpPr>
              <a:spLocks noChangeShapeType="1"/>
            </p:cNvSpPr>
            <p:nvPr/>
          </p:nvSpPr>
          <p:spPr bwMode="auto">
            <a:xfrm>
              <a:off x="806450" y="51879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7" name="Line 116"/>
            <p:cNvSpPr>
              <a:spLocks noChangeShapeType="1"/>
            </p:cNvSpPr>
            <p:nvPr/>
          </p:nvSpPr>
          <p:spPr bwMode="auto">
            <a:xfrm>
              <a:off x="806450" y="47434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8" name="Line 117"/>
            <p:cNvSpPr>
              <a:spLocks noChangeShapeType="1"/>
            </p:cNvSpPr>
            <p:nvPr/>
          </p:nvSpPr>
          <p:spPr bwMode="auto">
            <a:xfrm>
              <a:off x="806450" y="4297363"/>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9" name="Line 118"/>
            <p:cNvSpPr>
              <a:spLocks noChangeShapeType="1"/>
            </p:cNvSpPr>
            <p:nvPr/>
          </p:nvSpPr>
          <p:spPr bwMode="auto">
            <a:xfrm>
              <a:off x="806450" y="3854450"/>
              <a:ext cx="52388" cy="0"/>
            </a:xfrm>
            <a:prstGeom prst="line">
              <a:avLst/>
            </a:prstGeom>
            <a:noFill/>
            <a:ln w="6">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0" name="Freeform 119"/>
            <p:cNvSpPr>
              <a:spLocks/>
            </p:cNvSpPr>
            <p:nvPr/>
          </p:nvSpPr>
          <p:spPr bwMode="auto">
            <a:xfrm>
              <a:off x="858837" y="3854450"/>
              <a:ext cx="3302001" cy="2222500"/>
            </a:xfrm>
            <a:custGeom>
              <a:avLst/>
              <a:gdLst>
                <a:gd name="T0" fmla="*/ 0 w 4159"/>
                <a:gd name="T1" fmla="*/ 0 h 2801"/>
                <a:gd name="T2" fmla="*/ 0 w 4159"/>
                <a:gd name="T3" fmla="*/ 2801 h 2801"/>
                <a:gd name="T4" fmla="*/ 4159 w 4159"/>
                <a:gd name="T5" fmla="*/ 2801 h 2801"/>
              </a:gdLst>
              <a:ahLst/>
              <a:cxnLst>
                <a:cxn ang="0">
                  <a:pos x="T0" y="T1"/>
                </a:cxn>
                <a:cxn ang="0">
                  <a:pos x="T2" y="T3"/>
                </a:cxn>
                <a:cxn ang="0">
                  <a:pos x="T4" y="T5"/>
                </a:cxn>
              </a:cxnLst>
              <a:rect l="0" t="0" r="r" b="b"/>
              <a:pathLst>
                <a:path w="4159" h="2801">
                  <a:moveTo>
                    <a:pt x="0" y="0"/>
                  </a:moveTo>
                  <a:lnTo>
                    <a:pt x="0" y="2801"/>
                  </a:lnTo>
                  <a:lnTo>
                    <a:pt x="4159" y="2801"/>
                  </a:lnTo>
                </a:path>
              </a:pathLst>
            </a:custGeom>
            <a:noFill/>
            <a:ln w="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65" name="Rectangle 134"/>
            <p:cNvSpPr>
              <a:spLocks noChangeArrowheads="1"/>
            </p:cNvSpPr>
            <p:nvPr/>
          </p:nvSpPr>
          <p:spPr bwMode="auto">
            <a:xfrm>
              <a:off x="776287" y="6184900"/>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6" name="Rectangle 135"/>
            <p:cNvSpPr>
              <a:spLocks noChangeArrowheads="1"/>
            </p:cNvSpPr>
            <p:nvPr/>
          </p:nvSpPr>
          <p:spPr bwMode="auto">
            <a:xfrm>
              <a:off x="1554162"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7" name="Rectangle 136"/>
            <p:cNvSpPr>
              <a:spLocks noChangeArrowheads="1"/>
            </p:cNvSpPr>
            <p:nvPr/>
          </p:nvSpPr>
          <p:spPr bwMode="auto">
            <a:xfrm>
              <a:off x="2381250"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8" name="Rectangle 137"/>
            <p:cNvSpPr>
              <a:spLocks noChangeArrowheads="1"/>
            </p:cNvSpPr>
            <p:nvPr/>
          </p:nvSpPr>
          <p:spPr bwMode="auto">
            <a:xfrm>
              <a:off x="3205163"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69" name="Rectangle 138"/>
            <p:cNvSpPr>
              <a:spLocks noChangeArrowheads="1"/>
            </p:cNvSpPr>
            <p:nvPr/>
          </p:nvSpPr>
          <p:spPr bwMode="auto">
            <a:xfrm>
              <a:off x="4032250" y="6184900"/>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ＭＳ Ｐゴシック" pitchFamily="34" charset="-128"/>
                </a:rPr>
                <a:t>250</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370" name="Rectangle 139"/>
            <p:cNvSpPr>
              <a:spLocks noChangeArrowheads="1"/>
            </p:cNvSpPr>
            <p:nvPr/>
          </p:nvSpPr>
          <p:spPr bwMode="auto">
            <a:xfrm>
              <a:off x="673100" y="6010275"/>
              <a:ext cx="1730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1" name="Rectangle 140"/>
            <p:cNvSpPr>
              <a:spLocks noChangeArrowheads="1"/>
            </p:cNvSpPr>
            <p:nvPr/>
          </p:nvSpPr>
          <p:spPr bwMode="auto">
            <a:xfrm>
              <a:off x="576262" y="5567363"/>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2" name="Rectangle 141"/>
            <p:cNvSpPr>
              <a:spLocks noChangeArrowheads="1"/>
            </p:cNvSpPr>
            <p:nvPr/>
          </p:nvSpPr>
          <p:spPr bwMode="auto">
            <a:xfrm>
              <a:off x="576262" y="5121275"/>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3" name="Rectangle 142"/>
            <p:cNvSpPr>
              <a:spLocks noChangeArrowheads="1"/>
            </p:cNvSpPr>
            <p:nvPr/>
          </p:nvSpPr>
          <p:spPr bwMode="auto">
            <a:xfrm>
              <a:off x="576262" y="4675188"/>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60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4" name="Rectangle 143"/>
            <p:cNvSpPr>
              <a:spLocks noChangeArrowheads="1"/>
            </p:cNvSpPr>
            <p:nvPr/>
          </p:nvSpPr>
          <p:spPr bwMode="auto">
            <a:xfrm>
              <a:off x="576262" y="4230688"/>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375" name="Rectangle 144"/>
            <p:cNvSpPr>
              <a:spLocks noChangeArrowheads="1"/>
            </p:cNvSpPr>
            <p:nvPr/>
          </p:nvSpPr>
          <p:spPr bwMode="auto">
            <a:xfrm>
              <a:off x="477837" y="3786188"/>
              <a:ext cx="360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11376" name="Rectangle 145"/>
          <p:cNvSpPr>
            <a:spLocks noChangeArrowheads="1"/>
          </p:cNvSpPr>
          <p:nvPr/>
        </p:nvSpPr>
        <p:spPr bwMode="auto">
          <a:xfrm>
            <a:off x="4343400" y="4036368"/>
            <a:ext cx="5129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latin typeface="Arial" pitchFamily="34" charset="0"/>
                <a:ea typeface="ＭＳ Ｐゴシック" pitchFamily="34" charset="-128"/>
              </a:rPr>
              <a:t>1999</a:t>
            </a:r>
            <a:endParaRPr kumimoji="0" lang="en-US" sz="2400" b="0" i="0" u="none" strike="noStrike" cap="none" normalizeH="0" baseline="0" dirty="0" smtClean="0">
              <a:ln>
                <a:noFill/>
              </a:ln>
              <a:solidFill>
                <a:srgbClr val="FF0000"/>
              </a:solidFill>
              <a:effectLst/>
              <a:latin typeface="Arial" pitchFamily="34" charset="0"/>
              <a:ea typeface="ＭＳ Ｐゴシック" pitchFamily="34" charset="-128"/>
            </a:endParaRPr>
          </a:p>
        </p:txBody>
      </p:sp>
      <p:sp>
        <p:nvSpPr>
          <p:cNvPr id="145" name="Title 1"/>
          <p:cNvSpPr txBox="1">
            <a:spLocks/>
          </p:cNvSpPr>
          <p:nvPr/>
        </p:nvSpPr>
        <p:spPr>
          <a:xfrm>
            <a:off x="457200" y="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kern="0" dirty="0" smtClean="0"/>
              <a:t>Post-Implementation Data</a:t>
            </a:r>
            <a:endParaRPr lang="en-US" kern="0" dirty="0"/>
          </a:p>
        </p:txBody>
      </p:sp>
      <p:sp>
        <p:nvSpPr>
          <p:cNvPr id="146" name="Rectangle 132"/>
          <p:cNvSpPr>
            <a:spLocks noChangeArrowheads="1"/>
          </p:cNvSpPr>
          <p:nvPr/>
        </p:nvSpPr>
        <p:spPr bwMode="auto">
          <a:xfrm>
            <a:off x="1905000" y="838200"/>
            <a:ext cx="15388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Black Crappie</a:t>
            </a:r>
            <a:endParaRPr kumimoji="0" lang="en-US" sz="24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1492" name="Group 11491"/>
          <p:cNvGrpSpPr/>
          <p:nvPr/>
        </p:nvGrpSpPr>
        <p:grpSpPr>
          <a:xfrm>
            <a:off x="5046662" y="1083395"/>
            <a:ext cx="3818988" cy="2675409"/>
            <a:chOff x="5033963" y="927100"/>
            <a:chExt cx="3920848" cy="2745188"/>
          </a:xfrm>
        </p:grpSpPr>
        <p:sp>
          <p:nvSpPr>
            <p:cNvPr id="11379" name="Freeform 149"/>
            <p:cNvSpPr>
              <a:spLocks/>
            </p:cNvSpPr>
            <p:nvPr/>
          </p:nvSpPr>
          <p:spPr bwMode="auto">
            <a:xfrm>
              <a:off x="5502275" y="1338263"/>
              <a:ext cx="3282950" cy="1639888"/>
            </a:xfrm>
            <a:custGeom>
              <a:avLst/>
              <a:gdLst>
                <a:gd name="T0" fmla="*/ 0 w 4135"/>
                <a:gd name="T1" fmla="*/ 0 h 2065"/>
                <a:gd name="T2" fmla="*/ 461 w 4135"/>
                <a:gd name="T3" fmla="*/ 227 h 2065"/>
                <a:gd name="T4" fmla="*/ 919 w 4135"/>
                <a:gd name="T5" fmla="*/ 459 h 2065"/>
                <a:gd name="T6" fmla="*/ 1378 w 4135"/>
                <a:gd name="T7" fmla="*/ 686 h 2065"/>
                <a:gd name="T8" fmla="*/ 1838 w 4135"/>
                <a:gd name="T9" fmla="*/ 916 h 2065"/>
                <a:gd name="T10" fmla="*/ 2297 w 4135"/>
                <a:gd name="T11" fmla="*/ 1147 h 2065"/>
                <a:gd name="T12" fmla="*/ 2756 w 4135"/>
                <a:gd name="T13" fmla="*/ 1376 h 2065"/>
                <a:gd name="T14" fmla="*/ 3216 w 4135"/>
                <a:gd name="T15" fmla="*/ 1606 h 2065"/>
                <a:gd name="T16" fmla="*/ 3675 w 4135"/>
                <a:gd name="T17" fmla="*/ 1836 h 2065"/>
                <a:gd name="T18" fmla="*/ 4135 w 4135"/>
                <a:gd name="T19" fmla="*/ 2065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5" h="2065">
                  <a:moveTo>
                    <a:pt x="0" y="0"/>
                  </a:moveTo>
                  <a:lnTo>
                    <a:pt x="461" y="227"/>
                  </a:lnTo>
                  <a:lnTo>
                    <a:pt x="919" y="459"/>
                  </a:lnTo>
                  <a:lnTo>
                    <a:pt x="1378" y="686"/>
                  </a:lnTo>
                  <a:lnTo>
                    <a:pt x="1838" y="916"/>
                  </a:lnTo>
                  <a:lnTo>
                    <a:pt x="2297" y="1147"/>
                  </a:lnTo>
                  <a:lnTo>
                    <a:pt x="2756" y="1376"/>
                  </a:lnTo>
                  <a:lnTo>
                    <a:pt x="3216" y="1606"/>
                  </a:lnTo>
                  <a:lnTo>
                    <a:pt x="3675" y="1836"/>
                  </a:lnTo>
                  <a:lnTo>
                    <a:pt x="4135" y="2065"/>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80" name="Freeform 150"/>
            <p:cNvSpPr>
              <a:spLocks/>
            </p:cNvSpPr>
            <p:nvPr/>
          </p:nvSpPr>
          <p:spPr bwMode="auto">
            <a:xfrm>
              <a:off x="5505450" y="1128713"/>
              <a:ext cx="3290888" cy="1758950"/>
            </a:xfrm>
            <a:custGeom>
              <a:avLst/>
              <a:gdLst>
                <a:gd name="T0" fmla="*/ 131 w 4148"/>
                <a:gd name="T1" fmla="*/ 1092 h 2215"/>
                <a:gd name="T2" fmla="*/ 340 w 4148"/>
                <a:gd name="T3" fmla="*/ 878 h 2215"/>
                <a:gd name="T4" fmla="*/ 338 w 4148"/>
                <a:gd name="T5" fmla="*/ 599 h 2215"/>
                <a:gd name="T6" fmla="*/ 207 w 4148"/>
                <a:gd name="T7" fmla="*/ 254 h 2215"/>
                <a:gd name="T8" fmla="*/ 192 w 4148"/>
                <a:gd name="T9" fmla="*/ 407 h 2215"/>
                <a:gd name="T10" fmla="*/ 153 w 4148"/>
                <a:gd name="T11" fmla="*/ 156 h 2215"/>
                <a:gd name="T12" fmla="*/ 218 w 4148"/>
                <a:gd name="T13" fmla="*/ 348 h 2215"/>
                <a:gd name="T14" fmla="*/ 230 w 4148"/>
                <a:gd name="T15" fmla="*/ 360 h 2215"/>
                <a:gd name="T16" fmla="*/ 158 w 4148"/>
                <a:gd name="T17" fmla="*/ 108 h 2215"/>
                <a:gd name="T18" fmla="*/ 124 w 4148"/>
                <a:gd name="T19" fmla="*/ 228 h 2215"/>
                <a:gd name="T20" fmla="*/ 547 w 4148"/>
                <a:gd name="T21" fmla="*/ 653 h 2215"/>
                <a:gd name="T22" fmla="*/ 194 w 4148"/>
                <a:gd name="T23" fmla="*/ 50 h 2215"/>
                <a:gd name="T24" fmla="*/ 352 w 4148"/>
                <a:gd name="T25" fmla="*/ 482 h 2215"/>
                <a:gd name="T26" fmla="*/ 158 w 4148"/>
                <a:gd name="T27" fmla="*/ 348 h 2215"/>
                <a:gd name="T28" fmla="*/ 387 w 4148"/>
                <a:gd name="T29" fmla="*/ 455 h 2215"/>
                <a:gd name="T30" fmla="*/ 0 w 4148"/>
                <a:gd name="T31" fmla="*/ 398 h 2215"/>
                <a:gd name="T32" fmla="*/ 456 w 4148"/>
                <a:gd name="T33" fmla="*/ 844 h 2215"/>
                <a:gd name="T34" fmla="*/ 454 w 4148"/>
                <a:gd name="T35" fmla="*/ 423 h 2215"/>
                <a:gd name="T36" fmla="*/ 189 w 4148"/>
                <a:gd name="T37" fmla="*/ 219 h 2215"/>
                <a:gd name="T38" fmla="*/ 283 w 4148"/>
                <a:gd name="T39" fmla="*/ 273 h 2215"/>
                <a:gd name="T40" fmla="*/ 301 w 4148"/>
                <a:gd name="T41" fmla="*/ 316 h 2215"/>
                <a:gd name="T42" fmla="*/ 686 w 4148"/>
                <a:gd name="T43" fmla="*/ 619 h 2215"/>
                <a:gd name="T44" fmla="*/ 551 w 4148"/>
                <a:gd name="T45" fmla="*/ 468 h 2215"/>
                <a:gd name="T46" fmla="*/ 285 w 4148"/>
                <a:gd name="T47" fmla="*/ 190 h 2215"/>
                <a:gd name="T48" fmla="*/ 663 w 4148"/>
                <a:gd name="T49" fmla="*/ 316 h 2215"/>
                <a:gd name="T50" fmla="*/ 1762 w 4148"/>
                <a:gd name="T51" fmla="*/ 1709 h 2215"/>
                <a:gd name="T52" fmla="*/ 554 w 4148"/>
                <a:gd name="T53" fmla="*/ 0 h 2215"/>
                <a:gd name="T54" fmla="*/ 2435 w 4148"/>
                <a:gd name="T55" fmla="*/ 1704 h 2215"/>
                <a:gd name="T56" fmla="*/ 2467 w 4148"/>
                <a:gd name="T57" fmla="*/ 1454 h 2215"/>
                <a:gd name="T58" fmla="*/ 2624 w 4148"/>
                <a:gd name="T59" fmla="*/ 1496 h 2215"/>
                <a:gd name="T60" fmla="*/ 2647 w 4148"/>
                <a:gd name="T61" fmla="*/ 2008 h 2215"/>
                <a:gd name="T62" fmla="*/ 2751 w 4148"/>
                <a:gd name="T63" fmla="*/ 1375 h 2215"/>
                <a:gd name="T64" fmla="*/ 2962 w 4148"/>
                <a:gd name="T65" fmla="*/ 1471 h 2215"/>
                <a:gd name="T66" fmla="*/ 4148 w 4148"/>
                <a:gd name="T67" fmla="*/ 2215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48" h="2215">
                  <a:moveTo>
                    <a:pt x="131" y="1092"/>
                  </a:moveTo>
                  <a:lnTo>
                    <a:pt x="340" y="878"/>
                  </a:lnTo>
                  <a:lnTo>
                    <a:pt x="338" y="599"/>
                  </a:lnTo>
                  <a:lnTo>
                    <a:pt x="207" y="254"/>
                  </a:lnTo>
                  <a:lnTo>
                    <a:pt x="192" y="407"/>
                  </a:lnTo>
                  <a:lnTo>
                    <a:pt x="153" y="156"/>
                  </a:lnTo>
                  <a:lnTo>
                    <a:pt x="218" y="348"/>
                  </a:lnTo>
                  <a:lnTo>
                    <a:pt x="230" y="360"/>
                  </a:lnTo>
                  <a:lnTo>
                    <a:pt x="158" y="108"/>
                  </a:lnTo>
                  <a:lnTo>
                    <a:pt x="124" y="228"/>
                  </a:lnTo>
                  <a:lnTo>
                    <a:pt x="547" y="653"/>
                  </a:lnTo>
                  <a:lnTo>
                    <a:pt x="194" y="50"/>
                  </a:lnTo>
                  <a:lnTo>
                    <a:pt x="352" y="482"/>
                  </a:lnTo>
                  <a:lnTo>
                    <a:pt x="158" y="348"/>
                  </a:lnTo>
                  <a:lnTo>
                    <a:pt x="387" y="455"/>
                  </a:lnTo>
                  <a:lnTo>
                    <a:pt x="0" y="398"/>
                  </a:lnTo>
                  <a:lnTo>
                    <a:pt x="456" y="844"/>
                  </a:lnTo>
                  <a:lnTo>
                    <a:pt x="454" y="423"/>
                  </a:lnTo>
                  <a:lnTo>
                    <a:pt x="189" y="219"/>
                  </a:lnTo>
                  <a:lnTo>
                    <a:pt x="283" y="273"/>
                  </a:lnTo>
                  <a:lnTo>
                    <a:pt x="301" y="316"/>
                  </a:lnTo>
                  <a:lnTo>
                    <a:pt x="686" y="619"/>
                  </a:lnTo>
                  <a:lnTo>
                    <a:pt x="551" y="468"/>
                  </a:lnTo>
                  <a:lnTo>
                    <a:pt x="285" y="190"/>
                  </a:lnTo>
                  <a:lnTo>
                    <a:pt x="663" y="316"/>
                  </a:lnTo>
                  <a:lnTo>
                    <a:pt x="1762" y="1709"/>
                  </a:lnTo>
                  <a:lnTo>
                    <a:pt x="554" y="0"/>
                  </a:lnTo>
                  <a:lnTo>
                    <a:pt x="2435" y="1704"/>
                  </a:lnTo>
                  <a:lnTo>
                    <a:pt x="2467" y="1454"/>
                  </a:lnTo>
                  <a:lnTo>
                    <a:pt x="2624" y="1496"/>
                  </a:lnTo>
                  <a:lnTo>
                    <a:pt x="2647" y="2008"/>
                  </a:lnTo>
                  <a:lnTo>
                    <a:pt x="2751" y="1375"/>
                  </a:lnTo>
                  <a:lnTo>
                    <a:pt x="2962" y="1471"/>
                  </a:lnTo>
                  <a:lnTo>
                    <a:pt x="4148" y="2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1381" name="Oval 151"/>
            <p:cNvSpPr>
              <a:spLocks noChangeArrowheads="1"/>
            </p:cNvSpPr>
            <p:nvPr/>
          </p:nvSpPr>
          <p:spPr bwMode="auto">
            <a:xfrm>
              <a:off x="5578475" y="1966913"/>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2" name="Oval 152"/>
            <p:cNvSpPr>
              <a:spLocks noChangeArrowheads="1"/>
            </p:cNvSpPr>
            <p:nvPr/>
          </p:nvSpPr>
          <p:spPr bwMode="auto">
            <a:xfrm>
              <a:off x="5745163" y="1797050"/>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3" name="Oval 153"/>
            <p:cNvSpPr>
              <a:spLocks noChangeArrowheads="1"/>
            </p:cNvSpPr>
            <p:nvPr/>
          </p:nvSpPr>
          <p:spPr bwMode="auto">
            <a:xfrm>
              <a:off x="5743575" y="1574800"/>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4" name="Oval 154"/>
            <p:cNvSpPr>
              <a:spLocks noChangeArrowheads="1"/>
            </p:cNvSpPr>
            <p:nvPr/>
          </p:nvSpPr>
          <p:spPr bwMode="auto">
            <a:xfrm>
              <a:off x="5638800" y="1303338"/>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5" name="Oval 155"/>
            <p:cNvSpPr>
              <a:spLocks noChangeArrowheads="1"/>
            </p:cNvSpPr>
            <p:nvPr/>
          </p:nvSpPr>
          <p:spPr bwMode="auto">
            <a:xfrm>
              <a:off x="5627688" y="1422400"/>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6" name="Oval 156"/>
            <p:cNvSpPr>
              <a:spLocks noChangeArrowheads="1"/>
            </p:cNvSpPr>
            <p:nvPr/>
          </p:nvSpPr>
          <p:spPr bwMode="auto">
            <a:xfrm>
              <a:off x="5595938" y="12255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7" name="Oval 157"/>
            <p:cNvSpPr>
              <a:spLocks noChangeArrowheads="1"/>
            </p:cNvSpPr>
            <p:nvPr/>
          </p:nvSpPr>
          <p:spPr bwMode="auto">
            <a:xfrm>
              <a:off x="5648325" y="1376363"/>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8" name="Oval 158"/>
            <p:cNvSpPr>
              <a:spLocks noChangeArrowheads="1"/>
            </p:cNvSpPr>
            <p:nvPr/>
          </p:nvSpPr>
          <p:spPr bwMode="auto">
            <a:xfrm>
              <a:off x="5657850" y="138588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89" name="Oval 159"/>
            <p:cNvSpPr>
              <a:spLocks noChangeArrowheads="1"/>
            </p:cNvSpPr>
            <p:nvPr/>
          </p:nvSpPr>
          <p:spPr bwMode="auto">
            <a:xfrm>
              <a:off x="5600700" y="1185863"/>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90" name="Oval 160"/>
            <p:cNvSpPr>
              <a:spLocks noChangeArrowheads="1"/>
            </p:cNvSpPr>
            <p:nvPr/>
          </p:nvSpPr>
          <p:spPr bwMode="auto">
            <a:xfrm>
              <a:off x="5575300" y="1281113"/>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391" name="Oval 161"/>
            <p:cNvSpPr>
              <a:spLocks noChangeArrowheads="1"/>
            </p:cNvSpPr>
            <p:nvPr/>
          </p:nvSpPr>
          <p:spPr bwMode="auto">
            <a:xfrm>
              <a:off x="5908675" y="161925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28" name="Oval 162"/>
            <p:cNvSpPr>
              <a:spLocks noChangeArrowheads="1"/>
            </p:cNvSpPr>
            <p:nvPr/>
          </p:nvSpPr>
          <p:spPr bwMode="auto">
            <a:xfrm>
              <a:off x="5629275" y="1138238"/>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29" name="Oval 163"/>
            <p:cNvSpPr>
              <a:spLocks noChangeArrowheads="1"/>
            </p:cNvSpPr>
            <p:nvPr/>
          </p:nvSpPr>
          <p:spPr bwMode="auto">
            <a:xfrm>
              <a:off x="5754688" y="1482725"/>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0" name="Oval 164"/>
            <p:cNvSpPr>
              <a:spLocks noChangeArrowheads="1"/>
            </p:cNvSpPr>
            <p:nvPr/>
          </p:nvSpPr>
          <p:spPr bwMode="auto">
            <a:xfrm>
              <a:off x="5600700" y="1376363"/>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1" name="Oval 165"/>
            <p:cNvSpPr>
              <a:spLocks noChangeArrowheads="1"/>
            </p:cNvSpPr>
            <p:nvPr/>
          </p:nvSpPr>
          <p:spPr bwMode="auto">
            <a:xfrm>
              <a:off x="5781675" y="146050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2" name="Oval 166"/>
            <p:cNvSpPr>
              <a:spLocks noChangeArrowheads="1"/>
            </p:cNvSpPr>
            <p:nvPr/>
          </p:nvSpPr>
          <p:spPr bwMode="auto">
            <a:xfrm>
              <a:off x="5475288" y="14160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3" name="Oval 167"/>
            <p:cNvSpPr>
              <a:spLocks noChangeArrowheads="1"/>
            </p:cNvSpPr>
            <p:nvPr/>
          </p:nvSpPr>
          <p:spPr bwMode="auto">
            <a:xfrm>
              <a:off x="5837238" y="1770063"/>
              <a:ext cx="58738"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4" name="Oval 168"/>
            <p:cNvSpPr>
              <a:spLocks noChangeArrowheads="1"/>
            </p:cNvSpPr>
            <p:nvPr/>
          </p:nvSpPr>
          <p:spPr bwMode="auto">
            <a:xfrm>
              <a:off x="5837238" y="1435100"/>
              <a:ext cx="57150"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5" name="Oval 169"/>
            <p:cNvSpPr>
              <a:spLocks noChangeArrowheads="1"/>
            </p:cNvSpPr>
            <p:nvPr/>
          </p:nvSpPr>
          <p:spPr bwMode="auto">
            <a:xfrm>
              <a:off x="5624513" y="12747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6" name="Oval 170"/>
            <p:cNvSpPr>
              <a:spLocks noChangeArrowheads="1"/>
            </p:cNvSpPr>
            <p:nvPr/>
          </p:nvSpPr>
          <p:spPr bwMode="auto">
            <a:xfrm>
              <a:off x="5700713" y="131603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7" name="Oval 171"/>
            <p:cNvSpPr>
              <a:spLocks noChangeArrowheads="1"/>
            </p:cNvSpPr>
            <p:nvPr/>
          </p:nvSpPr>
          <p:spPr bwMode="auto">
            <a:xfrm>
              <a:off x="5715000" y="1350963"/>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8" name="Oval 172"/>
            <p:cNvSpPr>
              <a:spLocks noChangeArrowheads="1"/>
            </p:cNvSpPr>
            <p:nvPr/>
          </p:nvSpPr>
          <p:spPr bwMode="auto">
            <a:xfrm>
              <a:off x="6018213" y="1590675"/>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9" name="Oval 173"/>
            <p:cNvSpPr>
              <a:spLocks noChangeArrowheads="1"/>
            </p:cNvSpPr>
            <p:nvPr/>
          </p:nvSpPr>
          <p:spPr bwMode="auto">
            <a:xfrm>
              <a:off x="5913438" y="1471613"/>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0" name="Oval 174"/>
            <p:cNvSpPr>
              <a:spLocks noChangeArrowheads="1"/>
            </p:cNvSpPr>
            <p:nvPr/>
          </p:nvSpPr>
          <p:spPr bwMode="auto">
            <a:xfrm>
              <a:off x="5700713" y="1250950"/>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1" name="Oval 175"/>
            <p:cNvSpPr>
              <a:spLocks noChangeArrowheads="1"/>
            </p:cNvSpPr>
            <p:nvPr/>
          </p:nvSpPr>
          <p:spPr bwMode="auto">
            <a:xfrm>
              <a:off x="6000750" y="13509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2" name="Oval 176"/>
            <p:cNvSpPr>
              <a:spLocks noChangeArrowheads="1"/>
            </p:cNvSpPr>
            <p:nvPr/>
          </p:nvSpPr>
          <p:spPr bwMode="auto">
            <a:xfrm>
              <a:off x="6873875" y="2457450"/>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3" name="Oval 177"/>
            <p:cNvSpPr>
              <a:spLocks noChangeArrowheads="1"/>
            </p:cNvSpPr>
            <p:nvPr/>
          </p:nvSpPr>
          <p:spPr bwMode="auto">
            <a:xfrm>
              <a:off x="5913438" y="109855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4" name="Oval 178"/>
            <p:cNvSpPr>
              <a:spLocks noChangeArrowheads="1"/>
            </p:cNvSpPr>
            <p:nvPr/>
          </p:nvSpPr>
          <p:spPr bwMode="auto">
            <a:xfrm>
              <a:off x="7407275" y="245110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8" name="Oval 179"/>
            <p:cNvSpPr>
              <a:spLocks noChangeArrowheads="1"/>
            </p:cNvSpPr>
            <p:nvPr/>
          </p:nvSpPr>
          <p:spPr bwMode="auto">
            <a:xfrm>
              <a:off x="7432675" y="22542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49" name="Oval 180"/>
            <p:cNvSpPr>
              <a:spLocks noChangeArrowheads="1"/>
            </p:cNvSpPr>
            <p:nvPr/>
          </p:nvSpPr>
          <p:spPr bwMode="auto">
            <a:xfrm>
              <a:off x="7556500" y="2287588"/>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0" name="Oval 181"/>
            <p:cNvSpPr>
              <a:spLocks noChangeArrowheads="1"/>
            </p:cNvSpPr>
            <p:nvPr/>
          </p:nvSpPr>
          <p:spPr bwMode="auto">
            <a:xfrm>
              <a:off x="7577138" y="269398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1" name="Oval 182"/>
            <p:cNvSpPr>
              <a:spLocks noChangeArrowheads="1"/>
            </p:cNvSpPr>
            <p:nvPr/>
          </p:nvSpPr>
          <p:spPr bwMode="auto">
            <a:xfrm>
              <a:off x="7658100" y="219075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2" name="Oval 183"/>
            <p:cNvSpPr>
              <a:spLocks noChangeArrowheads="1"/>
            </p:cNvSpPr>
            <p:nvPr/>
          </p:nvSpPr>
          <p:spPr bwMode="auto">
            <a:xfrm>
              <a:off x="7827963" y="2266950"/>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3" name="Oval 184"/>
            <p:cNvSpPr>
              <a:spLocks noChangeArrowheads="1"/>
            </p:cNvSpPr>
            <p:nvPr/>
          </p:nvSpPr>
          <p:spPr bwMode="auto">
            <a:xfrm>
              <a:off x="8769350" y="2857500"/>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4" name="Line 185"/>
            <p:cNvSpPr>
              <a:spLocks noChangeShapeType="1"/>
            </p:cNvSpPr>
            <p:nvPr/>
          </p:nvSpPr>
          <p:spPr bwMode="auto">
            <a:xfrm flipV="1">
              <a:off x="5854700"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5" name="Line 186"/>
            <p:cNvSpPr>
              <a:spLocks noChangeShapeType="1"/>
            </p:cNvSpPr>
            <p:nvPr/>
          </p:nvSpPr>
          <p:spPr bwMode="auto">
            <a:xfrm flipV="1">
              <a:off x="6691313"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6" name="Line 187"/>
            <p:cNvSpPr>
              <a:spLocks noChangeShapeType="1"/>
            </p:cNvSpPr>
            <p:nvPr/>
          </p:nvSpPr>
          <p:spPr bwMode="auto">
            <a:xfrm flipV="1">
              <a:off x="7527925"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7" name="Line 188"/>
            <p:cNvSpPr>
              <a:spLocks noChangeShapeType="1"/>
            </p:cNvSpPr>
            <p:nvPr/>
          </p:nvSpPr>
          <p:spPr bwMode="auto">
            <a:xfrm flipV="1">
              <a:off x="8366125" y="3336925"/>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8" name="Line 189"/>
            <p:cNvSpPr>
              <a:spLocks noChangeShapeType="1"/>
            </p:cNvSpPr>
            <p:nvPr/>
          </p:nvSpPr>
          <p:spPr bwMode="auto">
            <a:xfrm flipV="1">
              <a:off x="5435600"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9" name="Line 190"/>
            <p:cNvSpPr>
              <a:spLocks noChangeShapeType="1"/>
            </p:cNvSpPr>
            <p:nvPr/>
          </p:nvSpPr>
          <p:spPr bwMode="auto">
            <a:xfrm flipV="1">
              <a:off x="6273800"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2" name="Line 191"/>
            <p:cNvSpPr>
              <a:spLocks noChangeShapeType="1"/>
            </p:cNvSpPr>
            <p:nvPr/>
          </p:nvSpPr>
          <p:spPr bwMode="auto">
            <a:xfrm flipV="1">
              <a:off x="7110413"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3" name="Line 192"/>
            <p:cNvSpPr>
              <a:spLocks noChangeShapeType="1"/>
            </p:cNvSpPr>
            <p:nvPr/>
          </p:nvSpPr>
          <p:spPr bwMode="auto">
            <a:xfrm flipV="1">
              <a:off x="7948613"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4" name="Line 193"/>
            <p:cNvSpPr>
              <a:spLocks noChangeShapeType="1"/>
            </p:cNvSpPr>
            <p:nvPr/>
          </p:nvSpPr>
          <p:spPr bwMode="auto">
            <a:xfrm flipV="1">
              <a:off x="8785225" y="3336925"/>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5" name="Line 194"/>
            <p:cNvSpPr>
              <a:spLocks noChangeShapeType="1"/>
            </p:cNvSpPr>
            <p:nvPr/>
          </p:nvSpPr>
          <p:spPr bwMode="auto">
            <a:xfrm>
              <a:off x="5408613" y="310197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6" name="Line 195"/>
            <p:cNvSpPr>
              <a:spLocks noChangeShapeType="1"/>
            </p:cNvSpPr>
            <p:nvPr/>
          </p:nvSpPr>
          <p:spPr bwMode="auto">
            <a:xfrm>
              <a:off x="5408613" y="2633663"/>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7" name="Line 196"/>
            <p:cNvSpPr>
              <a:spLocks noChangeShapeType="1"/>
            </p:cNvSpPr>
            <p:nvPr/>
          </p:nvSpPr>
          <p:spPr bwMode="auto">
            <a:xfrm>
              <a:off x="5408613" y="2166938"/>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8" name="Line 197"/>
            <p:cNvSpPr>
              <a:spLocks noChangeShapeType="1"/>
            </p:cNvSpPr>
            <p:nvPr/>
          </p:nvSpPr>
          <p:spPr bwMode="auto">
            <a:xfrm>
              <a:off x="5408613" y="169862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399" name="Line 198"/>
            <p:cNvSpPr>
              <a:spLocks noChangeShapeType="1"/>
            </p:cNvSpPr>
            <p:nvPr/>
          </p:nvSpPr>
          <p:spPr bwMode="auto">
            <a:xfrm>
              <a:off x="5408613" y="1230313"/>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0" name="Line 199"/>
            <p:cNvSpPr>
              <a:spLocks noChangeShapeType="1"/>
            </p:cNvSpPr>
            <p:nvPr/>
          </p:nvSpPr>
          <p:spPr bwMode="auto">
            <a:xfrm>
              <a:off x="5381625" y="3336925"/>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1" name="Line 200"/>
            <p:cNvSpPr>
              <a:spLocks noChangeShapeType="1"/>
            </p:cNvSpPr>
            <p:nvPr/>
          </p:nvSpPr>
          <p:spPr bwMode="auto">
            <a:xfrm>
              <a:off x="5381625" y="286861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2" name="Line 201"/>
            <p:cNvSpPr>
              <a:spLocks noChangeShapeType="1"/>
            </p:cNvSpPr>
            <p:nvPr/>
          </p:nvSpPr>
          <p:spPr bwMode="auto">
            <a:xfrm>
              <a:off x="5381625" y="2400300"/>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3" name="Line 202"/>
            <p:cNvSpPr>
              <a:spLocks noChangeShapeType="1"/>
            </p:cNvSpPr>
            <p:nvPr/>
          </p:nvSpPr>
          <p:spPr bwMode="auto">
            <a:xfrm>
              <a:off x="5381625" y="193198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4" name="Line 203"/>
            <p:cNvSpPr>
              <a:spLocks noChangeShapeType="1"/>
            </p:cNvSpPr>
            <p:nvPr/>
          </p:nvSpPr>
          <p:spPr bwMode="auto">
            <a:xfrm>
              <a:off x="5381625" y="1463675"/>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5" name="Line 204"/>
            <p:cNvSpPr>
              <a:spLocks noChangeShapeType="1"/>
            </p:cNvSpPr>
            <p:nvPr/>
          </p:nvSpPr>
          <p:spPr bwMode="auto">
            <a:xfrm>
              <a:off x="5381625" y="996950"/>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06" name="Freeform 205"/>
            <p:cNvSpPr>
              <a:spLocks/>
            </p:cNvSpPr>
            <p:nvPr/>
          </p:nvSpPr>
          <p:spPr bwMode="auto">
            <a:xfrm>
              <a:off x="5435600" y="996950"/>
              <a:ext cx="3516313" cy="2339975"/>
            </a:xfrm>
            <a:custGeom>
              <a:avLst/>
              <a:gdLst>
                <a:gd name="T0" fmla="*/ 0 w 4429"/>
                <a:gd name="T1" fmla="*/ 0 h 2949"/>
                <a:gd name="T2" fmla="*/ 0 w 4429"/>
                <a:gd name="T3" fmla="*/ 2949 h 2949"/>
                <a:gd name="T4" fmla="*/ 4429 w 4429"/>
                <a:gd name="T5" fmla="*/ 2949 h 2949"/>
              </a:gdLst>
              <a:ahLst/>
              <a:cxnLst>
                <a:cxn ang="0">
                  <a:pos x="T0" y="T1"/>
                </a:cxn>
                <a:cxn ang="0">
                  <a:pos x="T2" y="T3"/>
                </a:cxn>
                <a:cxn ang="0">
                  <a:pos x="T4" y="T5"/>
                </a:cxn>
              </a:cxnLst>
              <a:rect l="0" t="0" r="r" b="b"/>
              <a:pathLst>
                <a:path w="4429" h="2949">
                  <a:moveTo>
                    <a:pt x="0" y="0"/>
                  </a:moveTo>
                  <a:lnTo>
                    <a:pt x="0" y="2949"/>
                  </a:lnTo>
                  <a:lnTo>
                    <a:pt x="4429" y="2949"/>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1463" name="Rectangle 262"/>
            <p:cNvSpPr>
              <a:spLocks noChangeArrowheads="1"/>
            </p:cNvSpPr>
            <p:nvPr/>
          </p:nvSpPr>
          <p:spPr bwMode="auto">
            <a:xfrm>
              <a:off x="5351463" y="3451225"/>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50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4" name="Rectangle 263"/>
            <p:cNvSpPr>
              <a:spLocks noChangeArrowheads="1"/>
            </p:cNvSpPr>
            <p:nvPr/>
          </p:nvSpPr>
          <p:spPr bwMode="auto">
            <a:xfrm>
              <a:off x="6138863"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5" name="Rectangle 264"/>
            <p:cNvSpPr>
              <a:spLocks noChangeArrowheads="1"/>
            </p:cNvSpPr>
            <p:nvPr/>
          </p:nvSpPr>
          <p:spPr bwMode="auto">
            <a:xfrm>
              <a:off x="6975475"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6" name="Rectangle 265"/>
            <p:cNvSpPr>
              <a:spLocks noChangeArrowheads="1"/>
            </p:cNvSpPr>
            <p:nvPr/>
          </p:nvSpPr>
          <p:spPr bwMode="auto">
            <a:xfrm>
              <a:off x="7812088"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7" name="Rectangle 266"/>
            <p:cNvSpPr>
              <a:spLocks noChangeArrowheads="1"/>
            </p:cNvSpPr>
            <p:nvPr/>
          </p:nvSpPr>
          <p:spPr bwMode="auto">
            <a:xfrm>
              <a:off x="8648700" y="3451225"/>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250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8" name="Rectangle 267"/>
            <p:cNvSpPr>
              <a:spLocks noChangeArrowheads="1"/>
            </p:cNvSpPr>
            <p:nvPr/>
          </p:nvSpPr>
          <p:spPr bwMode="auto">
            <a:xfrm>
              <a:off x="5240338" y="3265488"/>
              <a:ext cx="102037"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69" name="Rectangle 268"/>
            <p:cNvSpPr>
              <a:spLocks noChangeArrowheads="1"/>
            </p:cNvSpPr>
            <p:nvPr/>
          </p:nvSpPr>
          <p:spPr bwMode="auto">
            <a:xfrm>
              <a:off x="5137150" y="2797175"/>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ＭＳ Ｐゴシック" pitchFamily="34" charset="-128"/>
                </a:rPr>
                <a:t>20</a:t>
              </a:r>
              <a:endParaRPr kumimoji="0" lang="en-US" sz="14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70" name="Rectangle 269"/>
            <p:cNvSpPr>
              <a:spLocks noChangeArrowheads="1"/>
            </p:cNvSpPr>
            <p:nvPr/>
          </p:nvSpPr>
          <p:spPr bwMode="auto">
            <a:xfrm>
              <a:off x="5137150" y="2328863"/>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1" name="Rectangle 270"/>
            <p:cNvSpPr>
              <a:spLocks noChangeArrowheads="1"/>
            </p:cNvSpPr>
            <p:nvPr/>
          </p:nvSpPr>
          <p:spPr bwMode="auto">
            <a:xfrm>
              <a:off x="5137150" y="1860550"/>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60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2" name="Rectangle 271"/>
            <p:cNvSpPr>
              <a:spLocks noChangeArrowheads="1"/>
            </p:cNvSpPr>
            <p:nvPr/>
          </p:nvSpPr>
          <p:spPr bwMode="auto">
            <a:xfrm>
              <a:off x="5137150" y="1392238"/>
              <a:ext cx="204074"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3" name="Rectangle 272"/>
            <p:cNvSpPr>
              <a:spLocks noChangeArrowheads="1"/>
            </p:cNvSpPr>
            <p:nvPr/>
          </p:nvSpPr>
          <p:spPr bwMode="auto">
            <a:xfrm>
              <a:off x="5033963" y="927100"/>
              <a:ext cx="306111" cy="2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4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11475" name="Rectangle 274"/>
          <p:cNvSpPr>
            <a:spLocks noChangeArrowheads="1"/>
          </p:cNvSpPr>
          <p:nvPr/>
        </p:nvSpPr>
        <p:spPr bwMode="auto">
          <a:xfrm>
            <a:off x="6059488" y="6477000"/>
            <a:ext cx="21415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ＭＳ Ｐゴシック" pitchFamily="34" charset="-128"/>
              </a:rPr>
              <a:t>Initial Length (mm)</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nvGrpSpPr>
          <p:cNvPr id="11491" name="Group 11490"/>
          <p:cNvGrpSpPr/>
          <p:nvPr/>
        </p:nvGrpSpPr>
        <p:grpSpPr>
          <a:xfrm>
            <a:off x="5051425" y="3748087"/>
            <a:ext cx="3954463" cy="2652713"/>
            <a:chOff x="5051425" y="3767138"/>
            <a:chExt cx="3971926" cy="2740025"/>
          </a:xfrm>
        </p:grpSpPr>
        <p:sp>
          <p:nvSpPr>
            <p:cNvPr id="11407" name="Freeform 206"/>
            <p:cNvSpPr>
              <a:spLocks/>
            </p:cNvSpPr>
            <p:nvPr/>
          </p:nvSpPr>
          <p:spPr bwMode="auto">
            <a:xfrm>
              <a:off x="5519738" y="4178300"/>
              <a:ext cx="3281363" cy="1635125"/>
            </a:xfrm>
            <a:custGeom>
              <a:avLst/>
              <a:gdLst>
                <a:gd name="T0" fmla="*/ 0 w 4136"/>
                <a:gd name="T1" fmla="*/ 0 h 2060"/>
                <a:gd name="T2" fmla="*/ 460 w 4136"/>
                <a:gd name="T3" fmla="*/ 230 h 2060"/>
                <a:gd name="T4" fmla="*/ 919 w 4136"/>
                <a:gd name="T5" fmla="*/ 457 h 2060"/>
                <a:gd name="T6" fmla="*/ 1378 w 4136"/>
                <a:gd name="T7" fmla="*/ 687 h 2060"/>
                <a:gd name="T8" fmla="*/ 1838 w 4136"/>
                <a:gd name="T9" fmla="*/ 915 h 2060"/>
                <a:gd name="T10" fmla="*/ 2297 w 4136"/>
                <a:gd name="T11" fmla="*/ 1145 h 2060"/>
                <a:gd name="T12" fmla="*/ 2757 w 4136"/>
                <a:gd name="T13" fmla="*/ 1372 h 2060"/>
                <a:gd name="T14" fmla="*/ 3216 w 4136"/>
                <a:gd name="T15" fmla="*/ 1602 h 2060"/>
                <a:gd name="T16" fmla="*/ 3674 w 4136"/>
                <a:gd name="T17" fmla="*/ 1831 h 2060"/>
                <a:gd name="T18" fmla="*/ 4136 w 4136"/>
                <a:gd name="T19" fmla="*/ 2060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6" h="2060">
                  <a:moveTo>
                    <a:pt x="0" y="0"/>
                  </a:moveTo>
                  <a:lnTo>
                    <a:pt x="460" y="230"/>
                  </a:lnTo>
                  <a:lnTo>
                    <a:pt x="919" y="457"/>
                  </a:lnTo>
                  <a:lnTo>
                    <a:pt x="1378" y="687"/>
                  </a:lnTo>
                  <a:lnTo>
                    <a:pt x="1838" y="915"/>
                  </a:lnTo>
                  <a:lnTo>
                    <a:pt x="2297" y="1145"/>
                  </a:lnTo>
                  <a:lnTo>
                    <a:pt x="2757" y="1372"/>
                  </a:lnTo>
                  <a:lnTo>
                    <a:pt x="3216" y="1602"/>
                  </a:lnTo>
                  <a:lnTo>
                    <a:pt x="3674" y="1831"/>
                  </a:lnTo>
                  <a:lnTo>
                    <a:pt x="4136" y="206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08" name="Freeform 207"/>
            <p:cNvSpPr>
              <a:spLocks/>
            </p:cNvSpPr>
            <p:nvPr/>
          </p:nvSpPr>
          <p:spPr bwMode="auto">
            <a:xfrm>
              <a:off x="5521325" y="3968750"/>
              <a:ext cx="3292475" cy="1754188"/>
            </a:xfrm>
            <a:custGeom>
              <a:avLst/>
              <a:gdLst>
                <a:gd name="T0" fmla="*/ 129 w 4147"/>
                <a:gd name="T1" fmla="*/ 1089 h 2210"/>
                <a:gd name="T2" fmla="*/ 339 w 4147"/>
                <a:gd name="T3" fmla="*/ 877 h 2210"/>
                <a:gd name="T4" fmla="*/ 337 w 4147"/>
                <a:gd name="T5" fmla="*/ 598 h 2210"/>
                <a:gd name="T6" fmla="*/ 205 w 4147"/>
                <a:gd name="T7" fmla="*/ 255 h 2210"/>
                <a:gd name="T8" fmla="*/ 191 w 4147"/>
                <a:gd name="T9" fmla="*/ 406 h 2210"/>
                <a:gd name="T10" fmla="*/ 151 w 4147"/>
                <a:gd name="T11" fmla="*/ 158 h 2210"/>
                <a:gd name="T12" fmla="*/ 217 w 4147"/>
                <a:gd name="T13" fmla="*/ 349 h 2210"/>
                <a:gd name="T14" fmla="*/ 229 w 4147"/>
                <a:gd name="T15" fmla="*/ 362 h 2210"/>
                <a:gd name="T16" fmla="*/ 157 w 4147"/>
                <a:gd name="T17" fmla="*/ 110 h 2210"/>
                <a:gd name="T18" fmla="*/ 125 w 4147"/>
                <a:gd name="T19" fmla="*/ 230 h 2210"/>
                <a:gd name="T20" fmla="*/ 545 w 4147"/>
                <a:gd name="T21" fmla="*/ 654 h 2210"/>
                <a:gd name="T22" fmla="*/ 195 w 4147"/>
                <a:gd name="T23" fmla="*/ 52 h 2210"/>
                <a:gd name="T24" fmla="*/ 350 w 4147"/>
                <a:gd name="T25" fmla="*/ 482 h 2210"/>
                <a:gd name="T26" fmla="*/ 157 w 4147"/>
                <a:gd name="T27" fmla="*/ 349 h 2210"/>
                <a:gd name="T28" fmla="*/ 386 w 4147"/>
                <a:gd name="T29" fmla="*/ 455 h 2210"/>
                <a:gd name="T30" fmla="*/ 0 w 4147"/>
                <a:gd name="T31" fmla="*/ 399 h 2210"/>
                <a:gd name="T32" fmla="*/ 455 w 4147"/>
                <a:gd name="T33" fmla="*/ 842 h 2210"/>
                <a:gd name="T34" fmla="*/ 453 w 4147"/>
                <a:gd name="T35" fmla="*/ 424 h 2210"/>
                <a:gd name="T36" fmla="*/ 188 w 4147"/>
                <a:gd name="T37" fmla="*/ 222 h 2210"/>
                <a:gd name="T38" fmla="*/ 283 w 4147"/>
                <a:gd name="T39" fmla="*/ 273 h 2210"/>
                <a:gd name="T40" fmla="*/ 301 w 4147"/>
                <a:gd name="T41" fmla="*/ 318 h 2210"/>
                <a:gd name="T42" fmla="*/ 684 w 4147"/>
                <a:gd name="T43" fmla="*/ 617 h 2210"/>
                <a:gd name="T44" fmla="*/ 551 w 4147"/>
                <a:gd name="T45" fmla="*/ 468 h 2210"/>
                <a:gd name="T46" fmla="*/ 283 w 4147"/>
                <a:gd name="T47" fmla="*/ 192 h 2210"/>
                <a:gd name="T48" fmla="*/ 661 w 4147"/>
                <a:gd name="T49" fmla="*/ 318 h 2210"/>
                <a:gd name="T50" fmla="*/ 1760 w 4147"/>
                <a:gd name="T51" fmla="*/ 1706 h 2210"/>
                <a:gd name="T52" fmla="*/ 553 w 4147"/>
                <a:gd name="T53" fmla="*/ 0 h 2210"/>
                <a:gd name="T54" fmla="*/ 2433 w 4147"/>
                <a:gd name="T55" fmla="*/ 1701 h 2210"/>
                <a:gd name="T56" fmla="*/ 2466 w 4147"/>
                <a:gd name="T57" fmla="*/ 1450 h 2210"/>
                <a:gd name="T58" fmla="*/ 2622 w 4147"/>
                <a:gd name="T59" fmla="*/ 1493 h 2210"/>
                <a:gd name="T60" fmla="*/ 2647 w 4147"/>
                <a:gd name="T61" fmla="*/ 2005 h 2210"/>
                <a:gd name="T62" fmla="*/ 2750 w 4147"/>
                <a:gd name="T63" fmla="*/ 1371 h 2210"/>
                <a:gd name="T64" fmla="*/ 2961 w 4147"/>
                <a:gd name="T65" fmla="*/ 1468 h 2210"/>
                <a:gd name="T66" fmla="*/ 4147 w 4147"/>
                <a:gd name="T67" fmla="*/ 2210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47" h="2210">
                  <a:moveTo>
                    <a:pt x="129" y="1089"/>
                  </a:moveTo>
                  <a:lnTo>
                    <a:pt x="339" y="877"/>
                  </a:lnTo>
                  <a:lnTo>
                    <a:pt x="337" y="598"/>
                  </a:lnTo>
                  <a:lnTo>
                    <a:pt x="205" y="255"/>
                  </a:lnTo>
                  <a:lnTo>
                    <a:pt x="191" y="406"/>
                  </a:lnTo>
                  <a:lnTo>
                    <a:pt x="151" y="158"/>
                  </a:lnTo>
                  <a:lnTo>
                    <a:pt x="217" y="349"/>
                  </a:lnTo>
                  <a:lnTo>
                    <a:pt x="229" y="362"/>
                  </a:lnTo>
                  <a:lnTo>
                    <a:pt x="157" y="110"/>
                  </a:lnTo>
                  <a:lnTo>
                    <a:pt x="125" y="230"/>
                  </a:lnTo>
                  <a:lnTo>
                    <a:pt x="545" y="654"/>
                  </a:lnTo>
                  <a:lnTo>
                    <a:pt x="195" y="52"/>
                  </a:lnTo>
                  <a:lnTo>
                    <a:pt x="350" y="482"/>
                  </a:lnTo>
                  <a:lnTo>
                    <a:pt x="157" y="349"/>
                  </a:lnTo>
                  <a:lnTo>
                    <a:pt x="386" y="455"/>
                  </a:lnTo>
                  <a:lnTo>
                    <a:pt x="0" y="399"/>
                  </a:lnTo>
                  <a:lnTo>
                    <a:pt x="455" y="842"/>
                  </a:lnTo>
                  <a:lnTo>
                    <a:pt x="453" y="424"/>
                  </a:lnTo>
                  <a:lnTo>
                    <a:pt x="188" y="222"/>
                  </a:lnTo>
                  <a:lnTo>
                    <a:pt x="283" y="273"/>
                  </a:lnTo>
                  <a:lnTo>
                    <a:pt x="301" y="318"/>
                  </a:lnTo>
                  <a:lnTo>
                    <a:pt x="684" y="617"/>
                  </a:lnTo>
                  <a:lnTo>
                    <a:pt x="551" y="468"/>
                  </a:lnTo>
                  <a:lnTo>
                    <a:pt x="283" y="192"/>
                  </a:lnTo>
                  <a:lnTo>
                    <a:pt x="661" y="318"/>
                  </a:lnTo>
                  <a:lnTo>
                    <a:pt x="1760" y="1706"/>
                  </a:lnTo>
                  <a:lnTo>
                    <a:pt x="553" y="0"/>
                  </a:lnTo>
                  <a:lnTo>
                    <a:pt x="2433" y="1701"/>
                  </a:lnTo>
                  <a:lnTo>
                    <a:pt x="2466" y="1450"/>
                  </a:lnTo>
                  <a:lnTo>
                    <a:pt x="2622" y="1493"/>
                  </a:lnTo>
                  <a:lnTo>
                    <a:pt x="2647" y="2005"/>
                  </a:lnTo>
                  <a:lnTo>
                    <a:pt x="2750" y="1371"/>
                  </a:lnTo>
                  <a:lnTo>
                    <a:pt x="2961" y="1468"/>
                  </a:lnTo>
                  <a:lnTo>
                    <a:pt x="4147" y="22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9" name="Freeform 208"/>
            <p:cNvSpPr>
              <a:spLocks/>
            </p:cNvSpPr>
            <p:nvPr/>
          </p:nvSpPr>
          <p:spPr bwMode="auto">
            <a:xfrm>
              <a:off x="5816600" y="4181475"/>
              <a:ext cx="2797175" cy="1989138"/>
            </a:xfrm>
            <a:custGeom>
              <a:avLst/>
              <a:gdLst>
                <a:gd name="T0" fmla="*/ 0 w 3524"/>
                <a:gd name="T1" fmla="*/ 0 h 2506"/>
                <a:gd name="T2" fmla="*/ 431 w 3524"/>
                <a:gd name="T3" fmla="*/ 307 h 2506"/>
                <a:gd name="T4" fmla="*/ 862 w 3524"/>
                <a:gd name="T5" fmla="*/ 613 h 2506"/>
                <a:gd name="T6" fmla="*/ 1292 w 3524"/>
                <a:gd name="T7" fmla="*/ 919 h 2506"/>
                <a:gd name="T8" fmla="*/ 1724 w 3524"/>
                <a:gd name="T9" fmla="*/ 1225 h 2506"/>
                <a:gd name="T10" fmla="*/ 2155 w 3524"/>
                <a:gd name="T11" fmla="*/ 1533 h 2506"/>
                <a:gd name="T12" fmla="*/ 2584 w 3524"/>
                <a:gd name="T13" fmla="*/ 1838 h 2506"/>
                <a:gd name="T14" fmla="*/ 3016 w 3524"/>
                <a:gd name="T15" fmla="*/ 2143 h 2506"/>
                <a:gd name="T16" fmla="*/ 3447 w 3524"/>
                <a:gd name="T17" fmla="*/ 2449 h 2506"/>
                <a:gd name="T18" fmla="*/ 3524 w 3524"/>
                <a:gd name="T19" fmla="*/ 2506 h 2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4" h="2506">
                  <a:moveTo>
                    <a:pt x="0" y="0"/>
                  </a:moveTo>
                  <a:lnTo>
                    <a:pt x="431" y="307"/>
                  </a:lnTo>
                  <a:lnTo>
                    <a:pt x="862" y="613"/>
                  </a:lnTo>
                  <a:lnTo>
                    <a:pt x="1292" y="919"/>
                  </a:lnTo>
                  <a:lnTo>
                    <a:pt x="1724" y="1225"/>
                  </a:lnTo>
                  <a:lnTo>
                    <a:pt x="2155" y="1533"/>
                  </a:lnTo>
                  <a:lnTo>
                    <a:pt x="2584" y="1838"/>
                  </a:lnTo>
                  <a:lnTo>
                    <a:pt x="3016" y="2143"/>
                  </a:lnTo>
                  <a:lnTo>
                    <a:pt x="3447" y="2449"/>
                  </a:lnTo>
                  <a:lnTo>
                    <a:pt x="3524" y="25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0" name="Freeform 209"/>
            <p:cNvSpPr>
              <a:spLocks/>
            </p:cNvSpPr>
            <p:nvPr/>
          </p:nvSpPr>
          <p:spPr bwMode="auto">
            <a:xfrm>
              <a:off x="5964238" y="4121150"/>
              <a:ext cx="2978150" cy="1936750"/>
            </a:xfrm>
            <a:custGeom>
              <a:avLst/>
              <a:gdLst>
                <a:gd name="T0" fmla="*/ 117 w 3752"/>
                <a:gd name="T1" fmla="*/ 638 h 2440"/>
                <a:gd name="T2" fmla="*/ 15 w 3752"/>
                <a:gd name="T3" fmla="*/ 405 h 2440"/>
                <a:gd name="T4" fmla="*/ 0 w 3752"/>
                <a:gd name="T5" fmla="*/ 248 h 2440"/>
                <a:gd name="T6" fmla="*/ 94 w 3752"/>
                <a:gd name="T7" fmla="*/ 158 h 2440"/>
                <a:gd name="T8" fmla="*/ 89 w 3752"/>
                <a:gd name="T9" fmla="*/ 370 h 2440"/>
                <a:gd name="T10" fmla="*/ 139 w 3752"/>
                <a:gd name="T11" fmla="*/ 346 h 2440"/>
                <a:gd name="T12" fmla="*/ 57 w 3752"/>
                <a:gd name="T13" fmla="*/ 327 h 2440"/>
                <a:gd name="T14" fmla="*/ 264 w 3752"/>
                <a:gd name="T15" fmla="*/ 494 h 2440"/>
                <a:gd name="T16" fmla="*/ 235 w 3752"/>
                <a:gd name="T17" fmla="*/ 290 h 2440"/>
                <a:gd name="T18" fmla="*/ 199 w 3752"/>
                <a:gd name="T19" fmla="*/ 412 h 2440"/>
                <a:gd name="T20" fmla="*/ 239 w 3752"/>
                <a:gd name="T21" fmla="*/ 340 h 2440"/>
                <a:gd name="T22" fmla="*/ 334 w 3752"/>
                <a:gd name="T23" fmla="*/ 651 h 2440"/>
                <a:gd name="T24" fmla="*/ 89 w 3752"/>
                <a:gd name="T25" fmla="*/ 0 h 2440"/>
                <a:gd name="T26" fmla="*/ 189 w 3752"/>
                <a:gd name="T27" fmla="*/ 37 h 2440"/>
                <a:gd name="T28" fmla="*/ 157 w 3752"/>
                <a:gd name="T29" fmla="*/ 321 h 2440"/>
                <a:gd name="T30" fmla="*/ 447 w 3752"/>
                <a:gd name="T31" fmla="*/ 408 h 2440"/>
                <a:gd name="T32" fmla="*/ 380 w 3752"/>
                <a:gd name="T33" fmla="*/ 271 h 2440"/>
                <a:gd name="T34" fmla="*/ 1919 w 3752"/>
                <a:gd name="T35" fmla="*/ 1776 h 2440"/>
                <a:gd name="T36" fmla="*/ 1441 w 3752"/>
                <a:gd name="T37" fmla="*/ 1081 h 2440"/>
                <a:gd name="T38" fmla="*/ 1766 w 3752"/>
                <a:gd name="T39" fmla="*/ 1473 h 2440"/>
                <a:gd name="T40" fmla="*/ 1669 w 3752"/>
                <a:gd name="T41" fmla="*/ 1279 h 2440"/>
                <a:gd name="T42" fmla="*/ 1481 w 3752"/>
                <a:gd name="T43" fmla="*/ 962 h 2440"/>
                <a:gd name="T44" fmla="*/ 1744 w 3752"/>
                <a:gd name="T45" fmla="*/ 1281 h 2440"/>
                <a:gd name="T46" fmla="*/ 1941 w 3752"/>
                <a:gd name="T47" fmla="*/ 1223 h 2440"/>
                <a:gd name="T48" fmla="*/ 2505 w 3752"/>
                <a:gd name="T49" fmla="*/ 2325 h 2440"/>
                <a:gd name="T50" fmla="*/ 2590 w 3752"/>
                <a:gd name="T51" fmla="*/ 2355 h 2440"/>
                <a:gd name="T52" fmla="*/ 2691 w 3752"/>
                <a:gd name="T53" fmla="*/ 2440 h 2440"/>
                <a:gd name="T54" fmla="*/ 2679 w 3752"/>
                <a:gd name="T55" fmla="*/ 2392 h 2440"/>
                <a:gd name="T56" fmla="*/ 2764 w 3752"/>
                <a:gd name="T57" fmla="*/ 2423 h 2440"/>
                <a:gd name="T58" fmla="*/ 2920 w 3752"/>
                <a:gd name="T59" fmla="*/ 2348 h 2440"/>
                <a:gd name="T60" fmla="*/ 3752 w 3752"/>
                <a:gd name="T61" fmla="*/ 2182 h 2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52" h="2440">
                  <a:moveTo>
                    <a:pt x="117" y="638"/>
                  </a:moveTo>
                  <a:lnTo>
                    <a:pt x="15" y="405"/>
                  </a:lnTo>
                  <a:lnTo>
                    <a:pt x="0" y="248"/>
                  </a:lnTo>
                  <a:lnTo>
                    <a:pt x="94" y="158"/>
                  </a:lnTo>
                  <a:lnTo>
                    <a:pt x="89" y="370"/>
                  </a:lnTo>
                  <a:lnTo>
                    <a:pt x="139" y="346"/>
                  </a:lnTo>
                  <a:lnTo>
                    <a:pt x="57" y="327"/>
                  </a:lnTo>
                  <a:lnTo>
                    <a:pt x="264" y="494"/>
                  </a:lnTo>
                  <a:lnTo>
                    <a:pt x="235" y="290"/>
                  </a:lnTo>
                  <a:lnTo>
                    <a:pt x="199" y="412"/>
                  </a:lnTo>
                  <a:lnTo>
                    <a:pt x="239" y="340"/>
                  </a:lnTo>
                  <a:lnTo>
                    <a:pt x="334" y="651"/>
                  </a:lnTo>
                  <a:lnTo>
                    <a:pt x="89" y="0"/>
                  </a:lnTo>
                  <a:lnTo>
                    <a:pt x="189" y="37"/>
                  </a:lnTo>
                  <a:lnTo>
                    <a:pt x="157" y="321"/>
                  </a:lnTo>
                  <a:lnTo>
                    <a:pt x="447" y="408"/>
                  </a:lnTo>
                  <a:lnTo>
                    <a:pt x="380" y="271"/>
                  </a:lnTo>
                  <a:lnTo>
                    <a:pt x="1919" y="1776"/>
                  </a:lnTo>
                  <a:lnTo>
                    <a:pt x="1441" y="1081"/>
                  </a:lnTo>
                  <a:lnTo>
                    <a:pt x="1766" y="1473"/>
                  </a:lnTo>
                  <a:lnTo>
                    <a:pt x="1669" y="1279"/>
                  </a:lnTo>
                  <a:lnTo>
                    <a:pt x="1481" y="962"/>
                  </a:lnTo>
                  <a:lnTo>
                    <a:pt x="1744" y="1281"/>
                  </a:lnTo>
                  <a:lnTo>
                    <a:pt x="1941" y="1223"/>
                  </a:lnTo>
                  <a:lnTo>
                    <a:pt x="2505" y="2325"/>
                  </a:lnTo>
                  <a:lnTo>
                    <a:pt x="2590" y="2355"/>
                  </a:lnTo>
                  <a:lnTo>
                    <a:pt x="2691" y="2440"/>
                  </a:lnTo>
                  <a:lnTo>
                    <a:pt x="2679" y="2392"/>
                  </a:lnTo>
                  <a:lnTo>
                    <a:pt x="2764" y="2423"/>
                  </a:lnTo>
                  <a:lnTo>
                    <a:pt x="2920" y="2348"/>
                  </a:lnTo>
                  <a:lnTo>
                    <a:pt x="3752" y="21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1" name="Oval 210"/>
            <p:cNvSpPr>
              <a:spLocks noChangeArrowheads="1"/>
            </p:cNvSpPr>
            <p:nvPr/>
          </p:nvSpPr>
          <p:spPr bwMode="auto">
            <a:xfrm>
              <a:off x="6026150" y="459740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2" name="Oval 211"/>
            <p:cNvSpPr>
              <a:spLocks noChangeArrowheads="1"/>
            </p:cNvSpPr>
            <p:nvPr/>
          </p:nvSpPr>
          <p:spPr bwMode="auto">
            <a:xfrm>
              <a:off x="5945188" y="4413250"/>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3" name="Oval 212"/>
            <p:cNvSpPr>
              <a:spLocks noChangeArrowheads="1"/>
            </p:cNvSpPr>
            <p:nvPr/>
          </p:nvSpPr>
          <p:spPr bwMode="auto">
            <a:xfrm>
              <a:off x="5934075" y="428783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4" name="Oval 213"/>
            <p:cNvSpPr>
              <a:spLocks noChangeArrowheads="1"/>
            </p:cNvSpPr>
            <p:nvPr/>
          </p:nvSpPr>
          <p:spPr bwMode="auto">
            <a:xfrm>
              <a:off x="6008688" y="421640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5" name="Oval 214"/>
            <p:cNvSpPr>
              <a:spLocks noChangeArrowheads="1"/>
            </p:cNvSpPr>
            <p:nvPr/>
          </p:nvSpPr>
          <p:spPr bwMode="auto">
            <a:xfrm>
              <a:off x="6005513" y="4384675"/>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6" name="Oval 215"/>
            <p:cNvSpPr>
              <a:spLocks noChangeArrowheads="1"/>
            </p:cNvSpPr>
            <p:nvPr/>
          </p:nvSpPr>
          <p:spPr bwMode="auto">
            <a:xfrm>
              <a:off x="6045200" y="4365625"/>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7" name="Oval 216"/>
            <p:cNvSpPr>
              <a:spLocks noChangeArrowheads="1"/>
            </p:cNvSpPr>
            <p:nvPr/>
          </p:nvSpPr>
          <p:spPr bwMode="auto">
            <a:xfrm>
              <a:off x="5981700" y="4352925"/>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8" name="Oval 217"/>
            <p:cNvSpPr>
              <a:spLocks noChangeArrowheads="1"/>
            </p:cNvSpPr>
            <p:nvPr/>
          </p:nvSpPr>
          <p:spPr bwMode="auto">
            <a:xfrm>
              <a:off x="6143625" y="448310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9" name="Oval 218"/>
            <p:cNvSpPr>
              <a:spLocks noChangeArrowheads="1"/>
            </p:cNvSpPr>
            <p:nvPr/>
          </p:nvSpPr>
          <p:spPr bwMode="auto">
            <a:xfrm>
              <a:off x="6121400" y="4321175"/>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0" name="Oval 219"/>
            <p:cNvSpPr>
              <a:spLocks noChangeArrowheads="1"/>
            </p:cNvSpPr>
            <p:nvPr/>
          </p:nvSpPr>
          <p:spPr bwMode="auto">
            <a:xfrm>
              <a:off x="6091238" y="441801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1" name="Oval 220"/>
            <p:cNvSpPr>
              <a:spLocks noChangeArrowheads="1"/>
            </p:cNvSpPr>
            <p:nvPr/>
          </p:nvSpPr>
          <p:spPr bwMode="auto">
            <a:xfrm>
              <a:off x="6122988" y="43608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2" name="Oval 221"/>
            <p:cNvSpPr>
              <a:spLocks noChangeArrowheads="1"/>
            </p:cNvSpPr>
            <p:nvPr/>
          </p:nvSpPr>
          <p:spPr bwMode="auto">
            <a:xfrm>
              <a:off x="6199188" y="4608513"/>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3" name="Oval 222"/>
            <p:cNvSpPr>
              <a:spLocks noChangeArrowheads="1"/>
            </p:cNvSpPr>
            <p:nvPr/>
          </p:nvSpPr>
          <p:spPr bwMode="auto">
            <a:xfrm>
              <a:off x="6005513" y="409098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4" name="Oval 223"/>
            <p:cNvSpPr>
              <a:spLocks noChangeArrowheads="1"/>
            </p:cNvSpPr>
            <p:nvPr/>
          </p:nvSpPr>
          <p:spPr bwMode="auto">
            <a:xfrm>
              <a:off x="6086475" y="4121150"/>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5" name="Oval 224"/>
            <p:cNvSpPr>
              <a:spLocks noChangeArrowheads="1"/>
            </p:cNvSpPr>
            <p:nvPr/>
          </p:nvSpPr>
          <p:spPr bwMode="auto">
            <a:xfrm>
              <a:off x="6059488" y="4346575"/>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6" name="Oval 225"/>
            <p:cNvSpPr>
              <a:spLocks noChangeArrowheads="1"/>
            </p:cNvSpPr>
            <p:nvPr/>
          </p:nvSpPr>
          <p:spPr bwMode="auto">
            <a:xfrm>
              <a:off x="6289675" y="4416425"/>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7" name="Oval 226"/>
            <p:cNvSpPr>
              <a:spLocks noChangeArrowheads="1"/>
            </p:cNvSpPr>
            <p:nvPr/>
          </p:nvSpPr>
          <p:spPr bwMode="auto">
            <a:xfrm>
              <a:off x="6235700" y="4306888"/>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8" name="Oval 227"/>
            <p:cNvSpPr>
              <a:spLocks noChangeArrowheads="1"/>
            </p:cNvSpPr>
            <p:nvPr/>
          </p:nvSpPr>
          <p:spPr bwMode="auto">
            <a:xfrm>
              <a:off x="7458075" y="550068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9" name="Oval 228"/>
            <p:cNvSpPr>
              <a:spLocks noChangeArrowheads="1"/>
            </p:cNvSpPr>
            <p:nvPr/>
          </p:nvSpPr>
          <p:spPr bwMode="auto">
            <a:xfrm>
              <a:off x="7078663" y="4948238"/>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0" name="Oval 229"/>
            <p:cNvSpPr>
              <a:spLocks noChangeArrowheads="1"/>
            </p:cNvSpPr>
            <p:nvPr/>
          </p:nvSpPr>
          <p:spPr bwMode="auto">
            <a:xfrm>
              <a:off x="7335838" y="5260975"/>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1" name="Oval 230"/>
            <p:cNvSpPr>
              <a:spLocks noChangeArrowheads="1"/>
            </p:cNvSpPr>
            <p:nvPr/>
          </p:nvSpPr>
          <p:spPr bwMode="auto">
            <a:xfrm>
              <a:off x="7259638" y="5106988"/>
              <a:ext cx="58738"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2" name="Oval 231"/>
            <p:cNvSpPr>
              <a:spLocks noChangeArrowheads="1"/>
            </p:cNvSpPr>
            <p:nvPr/>
          </p:nvSpPr>
          <p:spPr bwMode="auto">
            <a:xfrm>
              <a:off x="7110413" y="4856163"/>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3" name="Oval 232"/>
            <p:cNvSpPr>
              <a:spLocks noChangeArrowheads="1"/>
            </p:cNvSpPr>
            <p:nvPr/>
          </p:nvSpPr>
          <p:spPr bwMode="auto">
            <a:xfrm>
              <a:off x="7318375" y="5108575"/>
              <a:ext cx="60325"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4" name="Oval 233"/>
            <p:cNvSpPr>
              <a:spLocks noChangeArrowheads="1"/>
            </p:cNvSpPr>
            <p:nvPr/>
          </p:nvSpPr>
          <p:spPr bwMode="auto">
            <a:xfrm>
              <a:off x="7475538" y="5064125"/>
              <a:ext cx="57150" cy="57150"/>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5" name="Oval 234"/>
            <p:cNvSpPr>
              <a:spLocks noChangeArrowheads="1"/>
            </p:cNvSpPr>
            <p:nvPr/>
          </p:nvSpPr>
          <p:spPr bwMode="auto">
            <a:xfrm>
              <a:off x="7921625" y="593725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6" name="Oval 235"/>
            <p:cNvSpPr>
              <a:spLocks noChangeArrowheads="1"/>
            </p:cNvSpPr>
            <p:nvPr/>
          </p:nvSpPr>
          <p:spPr bwMode="auto">
            <a:xfrm>
              <a:off x="7989888" y="5962650"/>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7" name="Oval 236"/>
            <p:cNvSpPr>
              <a:spLocks noChangeArrowheads="1"/>
            </p:cNvSpPr>
            <p:nvPr/>
          </p:nvSpPr>
          <p:spPr bwMode="auto">
            <a:xfrm>
              <a:off x="8072438" y="6027738"/>
              <a:ext cx="57150"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8" name="Oval 237"/>
            <p:cNvSpPr>
              <a:spLocks noChangeArrowheads="1"/>
            </p:cNvSpPr>
            <p:nvPr/>
          </p:nvSpPr>
          <p:spPr bwMode="auto">
            <a:xfrm>
              <a:off x="8061325" y="5989638"/>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9" name="Oval 238"/>
            <p:cNvSpPr>
              <a:spLocks noChangeArrowheads="1"/>
            </p:cNvSpPr>
            <p:nvPr/>
          </p:nvSpPr>
          <p:spPr bwMode="auto">
            <a:xfrm>
              <a:off x="8128000" y="6015038"/>
              <a:ext cx="60325" cy="58738"/>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40" name="Oval 239"/>
            <p:cNvSpPr>
              <a:spLocks noChangeArrowheads="1"/>
            </p:cNvSpPr>
            <p:nvPr/>
          </p:nvSpPr>
          <p:spPr bwMode="auto">
            <a:xfrm>
              <a:off x="8253413" y="5954713"/>
              <a:ext cx="58738"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41" name="Oval 240"/>
            <p:cNvSpPr>
              <a:spLocks noChangeArrowheads="1"/>
            </p:cNvSpPr>
            <p:nvPr/>
          </p:nvSpPr>
          <p:spPr bwMode="auto">
            <a:xfrm>
              <a:off x="8912225" y="5822950"/>
              <a:ext cx="60325" cy="60325"/>
            </a:xfrm>
            <a:prstGeom prst="ellipse">
              <a:avLst/>
            </a:pr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42" name="Line 241"/>
            <p:cNvSpPr>
              <a:spLocks noChangeShapeType="1"/>
            </p:cNvSpPr>
            <p:nvPr/>
          </p:nvSpPr>
          <p:spPr bwMode="auto">
            <a:xfrm flipV="1">
              <a:off x="5870575"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3" name="Line 242"/>
            <p:cNvSpPr>
              <a:spLocks noChangeShapeType="1"/>
            </p:cNvSpPr>
            <p:nvPr/>
          </p:nvSpPr>
          <p:spPr bwMode="auto">
            <a:xfrm flipV="1">
              <a:off x="6708775"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4" name="Line 243"/>
            <p:cNvSpPr>
              <a:spLocks noChangeShapeType="1"/>
            </p:cNvSpPr>
            <p:nvPr/>
          </p:nvSpPr>
          <p:spPr bwMode="auto">
            <a:xfrm flipV="1">
              <a:off x="7545388"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5" name="Line 244"/>
            <p:cNvSpPr>
              <a:spLocks noChangeShapeType="1"/>
            </p:cNvSpPr>
            <p:nvPr/>
          </p:nvSpPr>
          <p:spPr bwMode="auto">
            <a:xfrm flipV="1">
              <a:off x="8382000" y="6170613"/>
              <a:ext cx="0" cy="26988"/>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6" name="Line 245"/>
            <p:cNvSpPr>
              <a:spLocks noChangeShapeType="1"/>
            </p:cNvSpPr>
            <p:nvPr/>
          </p:nvSpPr>
          <p:spPr bwMode="auto">
            <a:xfrm flipV="1">
              <a:off x="5451475"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7" name="Line 246"/>
            <p:cNvSpPr>
              <a:spLocks noChangeShapeType="1"/>
            </p:cNvSpPr>
            <p:nvPr/>
          </p:nvSpPr>
          <p:spPr bwMode="auto">
            <a:xfrm flipV="1">
              <a:off x="6291263"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8" name="Line 247"/>
            <p:cNvSpPr>
              <a:spLocks noChangeShapeType="1"/>
            </p:cNvSpPr>
            <p:nvPr/>
          </p:nvSpPr>
          <p:spPr bwMode="auto">
            <a:xfrm flipV="1">
              <a:off x="7127875"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9" name="Line 248"/>
            <p:cNvSpPr>
              <a:spLocks noChangeShapeType="1"/>
            </p:cNvSpPr>
            <p:nvPr/>
          </p:nvSpPr>
          <p:spPr bwMode="auto">
            <a:xfrm flipV="1">
              <a:off x="7964488"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0" name="Line 249"/>
            <p:cNvSpPr>
              <a:spLocks noChangeShapeType="1"/>
            </p:cNvSpPr>
            <p:nvPr/>
          </p:nvSpPr>
          <p:spPr bwMode="auto">
            <a:xfrm flipV="1">
              <a:off x="8801100" y="6170613"/>
              <a:ext cx="0" cy="53975"/>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1" name="Line 250"/>
            <p:cNvSpPr>
              <a:spLocks noChangeShapeType="1"/>
            </p:cNvSpPr>
            <p:nvPr/>
          </p:nvSpPr>
          <p:spPr bwMode="auto">
            <a:xfrm>
              <a:off x="5424488" y="5937250"/>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2" name="Line 251"/>
            <p:cNvSpPr>
              <a:spLocks noChangeShapeType="1"/>
            </p:cNvSpPr>
            <p:nvPr/>
          </p:nvSpPr>
          <p:spPr bwMode="auto">
            <a:xfrm>
              <a:off x="5424488" y="547052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3" name="Line 252"/>
            <p:cNvSpPr>
              <a:spLocks noChangeShapeType="1"/>
            </p:cNvSpPr>
            <p:nvPr/>
          </p:nvSpPr>
          <p:spPr bwMode="auto">
            <a:xfrm>
              <a:off x="5424488" y="5003800"/>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4" name="Line 253"/>
            <p:cNvSpPr>
              <a:spLocks noChangeShapeType="1"/>
            </p:cNvSpPr>
            <p:nvPr/>
          </p:nvSpPr>
          <p:spPr bwMode="auto">
            <a:xfrm>
              <a:off x="5424488" y="4537075"/>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5" name="Line 254"/>
            <p:cNvSpPr>
              <a:spLocks noChangeShapeType="1"/>
            </p:cNvSpPr>
            <p:nvPr/>
          </p:nvSpPr>
          <p:spPr bwMode="auto">
            <a:xfrm>
              <a:off x="5424488" y="4070350"/>
              <a:ext cx="26988"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6" name="Line 255"/>
            <p:cNvSpPr>
              <a:spLocks noChangeShapeType="1"/>
            </p:cNvSpPr>
            <p:nvPr/>
          </p:nvSpPr>
          <p:spPr bwMode="auto">
            <a:xfrm>
              <a:off x="5397500" y="617061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7" name="Line 256"/>
            <p:cNvSpPr>
              <a:spLocks noChangeShapeType="1"/>
            </p:cNvSpPr>
            <p:nvPr/>
          </p:nvSpPr>
          <p:spPr bwMode="auto">
            <a:xfrm>
              <a:off x="5397500" y="570388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8" name="Line 257"/>
            <p:cNvSpPr>
              <a:spLocks noChangeShapeType="1"/>
            </p:cNvSpPr>
            <p:nvPr/>
          </p:nvSpPr>
          <p:spPr bwMode="auto">
            <a:xfrm>
              <a:off x="5397500" y="523716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9" name="Line 258"/>
            <p:cNvSpPr>
              <a:spLocks noChangeShapeType="1"/>
            </p:cNvSpPr>
            <p:nvPr/>
          </p:nvSpPr>
          <p:spPr bwMode="auto">
            <a:xfrm>
              <a:off x="5397500" y="477043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0" name="Line 259"/>
            <p:cNvSpPr>
              <a:spLocks noChangeShapeType="1"/>
            </p:cNvSpPr>
            <p:nvPr/>
          </p:nvSpPr>
          <p:spPr bwMode="auto">
            <a:xfrm>
              <a:off x="5397500" y="4303713"/>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1" name="Line 260"/>
            <p:cNvSpPr>
              <a:spLocks noChangeShapeType="1"/>
            </p:cNvSpPr>
            <p:nvPr/>
          </p:nvSpPr>
          <p:spPr bwMode="auto">
            <a:xfrm>
              <a:off x="5397500" y="3836988"/>
              <a:ext cx="53975" cy="0"/>
            </a:xfrm>
            <a:prstGeom prst="line">
              <a:avLst/>
            </a:prstGeom>
            <a:noFill/>
            <a:ln w="7">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2" name="Freeform 261"/>
            <p:cNvSpPr>
              <a:spLocks/>
            </p:cNvSpPr>
            <p:nvPr/>
          </p:nvSpPr>
          <p:spPr bwMode="auto">
            <a:xfrm>
              <a:off x="5451475" y="3836988"/>
              <a:ext cx="3517900" cy="2333625"/>
            </a:xfrm>
            <a:custGeom>
              <a:avLst/>
              <a:gdLst>
                <a:gd name="T0" fmla="*/ 0 w 4430"/>
                <a:gd name="T1" fmla="*/ 0 h 2940"/>
                <a:gd name="T2" fmla="*/ 0 w 4430"/>
                <a:gd name="T3" fmla="*/ 2940 h 2940"/>
                <a:gd name="T4" fmla="*/ 4430 w 4430"/>
                <a:gd name="T5" fmla="*/ 2940 h 2940"/>
              </a:gdLst>
              <a:ahLst/>
              <a:cxnLst>
                <a:cxn ang="0">
                  <a:pos x="T0" y="T1"/>
                </a:cxn>
                <a:cxn ang="0">
                  <a:pos x="T2" y="T3"/>
                </a:cxn>
                <a:cxn ang="0">
                  <a:pos x="T4" y="T5"/>
                </a:cxn>
              </a:cxnLst>
              <a:rect l="0" t="0" r="r" b="b"/>
              <a:pathLst>
                <a:path w="4430" h="2940">
                  <a:moveTo>
                    <a:pt x="0" y="0"/>
                  </a:moveTo>
                  <a:lnTo>
                    <a:pt x="0" y="2940"/>
                  </a:lnTo>
                  <a:lnTo>
                    <a:pt x="4430" y="294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7" name="Rectangle 276"/>
            <p:cNvSpPr>
              <a:spLocks noChangeArrowheads="1"/>
            </p:cNvSpPr>
            <p:nvPr/>
          </p:nvSpPr>
          <p:spPr bwMode="auto">
            <a:xfrm>
              <a:off x="5367338" y="6283325"/>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pitchFamily="34" charset="0"/>
                  <a:ea typeface="ＭＳ Ｐゴシック" pitchFamily="34" charset="-128"/>
                </a:rPr>
                <a:t>50</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78" name="Rectangle 277"/>
            <p:cNvSpPr>
              <a:spLocks noChangeArrowheads="1"/>
            </p:cNvSpPr>
            <p:nvPr/>
          </p:nvSpPr>
          <p:spPr bwMode="auto">
            <a:xfrm>
              <a:off x="6153150"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79" name="Rectangle 278"/>
            <p:cNvSpPr>
              <a:spLocks noChangeArrowheads="1"/>
            </p:cNvSpPr>
            <p:nvPr/>
          </p:nvSpPr>
          <p:spPr bwMode="auto">
            <a:xfrm>
              <a:off x="6989763"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150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0" name="Rectangle 279"/>
            <p:cNvSpPr>
              <a:spLocks noChangeArrowheads="1"/>
            </p:cNvSpPr>
            <p:nvPr/>
          </p:nvSpPr>
          <p:spPr bwMode="auto">
            <a:xfrm>
              <a:off x="7827963"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200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1" name="Rectangle 280"/>
            <p:cNvSpPr>
              <a:spLocks noChangeArrowheads="1"/>
            </p:cNvSpPr>
            <p:nvPr/>
          </p:nvSpPr>
          <p:spPr bwMode="auto">
            <a:xfrm>
              <a:off x="8666163" y="6283325"/>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pitchFamily="34" charset="0"/>
                  <a:ea typeface="ＭＳ Ｐゴシック" pitchFamily="34" charset="-128"/>
                </a:rPr>
                <a:t>250</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82" name="Rectangle 281"/>
            <p:cNvSpPr>
              <a:spLocks noChangeArrowheads="1"/>
            </p:cNvSpPr>
            <p:nvPr/>
          </p:nvSpPr>
          <p:spPr bwMode="auto">
            <a:xfrm>
              <a:off x="5257800" y="6099175"/>
              <a:ext cx="17145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3" name="Rectangle 282"/>
            <p:cNvSpPr>
              <a:spLocks noChangeArrowheads="1"/>
            </p:cNvSpPr>
            <p:nvPr/>
          </p:nvSpPr>
          <p:spPr bwMode="auto">
            <a:xfrm>
              <a:off x="5154613" y="5632450"/>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20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4" name="Rectangle 283"/>
            <p:cNvSpPr>
              <a:spLocks noChangeArrowheads="1"/>
            </p:cNvSpPr>
            <p:nvPr/>
          </p:nvSpPr>
          <p:spPr bwMode="auto">
            <a:xfrm>
              <a:off x="5154613" y="5167313"/>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40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5" name="Rectangle 284"/>
            <p:cNvSpPr>
              <a:spLocks noChangeArrowheads="1"/>
            </p:cNvSpPr>
            <p:nvPr/>
          </p:nvSpPr>
          <p:spPr bwMode="auto">
            <a:xfrm>
              <a:off x="5154613" y="4700588"/>
              <a:ext cx="199650" cy="21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ＭＳ Ｐゴシック" pitchFamily="34" charset="-128"/>
                </a:rPr>
                <a:t>60</a:t>
              </a:r>
              <a:endParaRPr kumimoji="0" lang="en-US" sz="1600" b="0" i="0" u="none" strike="noStrike" cap="none" normalizeH="0" baseline="0" dirty="0" smtClean="0">
                <a:ln>
                  <a:noFill/>
                </a:ln>
                <a:solidFill>
                  <a:schemeClr val="tx1"/>
                </a:solidFill>
                <a:effectLst/>
                <a:latin typeface="Arial" pitchFamily="34" charset="0"/>
                <a:ea typeface="ＭＳ Ｐゴシック" pitchFamily="34" charset="-128"/>
              </a:endParaRPr>
            </a:p>
          </p:txBody>
        </p:sp>
        <p:sp>
          <p:nvSpPr>
            <p:cNvPr id="11486" name="Rectangle 285"/>
            <p:cNvSpPr>
              <a:spLocks noChangeArrowheads="1"/>
            </p:cNvSpPr>
            <p:nvPr/>
          </p:nvSpPr>
          <p:spPr bwMode="auto">
            <a:xfrm>
              <a:off x="5154613" y="4233863"/>
              <a:ext cx="2635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80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11487" name="Rectangle 286"/>
            <p:cNvSpPr>
              <a:spLocks noChangeArrowheads="1"/>
            </p:cNvSpPr>
            <p:nvPr/>
          </p:nvSpPr>
          <p:spPr bwMode="auto">
            <a:xfrm>
              <a:off x="5051425" y="3767138"/>
              <a:ext cx="35718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ＭＳ Ｐゴシック" pitchFamily="34" charset="-128"/>
                </a:rPr>
                <a:t>100</a:t>
              </a: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grpSp>
      <p:sp>
        <p:nvSpPr>
          <p:cNvPr id="291" name="Rectangle 132"/>
          <p:cNvSpPr>
            <a:spLocks noChangeArrowheads="1"/>
          </p:cNvSpPr>
          <p:nvPr/>
        </p:nvSpPr>
        <p:spPr bwMode="auto">
          <a:xfrm>
            <a:off x="6538317" y="838200"/>
            <a:ext cx="1551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ＭＳ Ｐゴシック" pitchFamily="34" charset="-128"/>
              </a:rPr>
              <a:t>White Crappie</a:t>
            </a:r>
            <a:endParaRPr kumimoji="0" lang="en-US" sz="2400" b="0" i="0" u="none" strike="noStrike" cap="none" normalizeH="0" baseline="0" dirty="0" smtClean="0">
              <a:ln>
                <a:noFill/>
              </a:ln>
              <a:solidFill>
                <a:schemeClr val="tx1"/>
              </a:solidFill>
              <a:effectLst/>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Manager’s Notes</a:t>
            </a:r>
            <a:endParaRPr lang="en-US" dirty="0"/>
          </a:p>
        </p:txBody>
      </p:sp>
      <p:grpSp>
        <p:nvGrpSpPr>
          <p:cNvPr id="8" name="Group 7"/>
          <p:cNvGrpSpPr/>
          <p:nvPr/>
        </p:nvGrpSpPr>
        <p:grpSpPr>
          <a:xfrm>
            <a:off x="0" y="1447800"/>
            <a:ext cx="9143999" cy="4133850"/>
            <a:chOff x="547687" y="1809750"/>
            <a:chExt cx="8048625" cy="2329434"/>
          </a:xfrm>
        </p:grpSpPr>
        <p:pic>
          <p:nvPicPr>
            <p:cNvPr id="4" name="Picture 3"/>
            <p:cNvPicPr>
              <a:picLocks noChangeAspect="1"/>
            </p:cNvPicPr>
            <p:nvPr/>
          </p:nvPicPr>
          <p:blipFill>
            <a:blip r:embed="rId2"/>
            <a:stretch>
              <a:fillRect/>
            </a:stretch>
          </p:blipFill>
          <p:spPr>
            <a:xfrm>
              <a:off x="547687" y="1809750"/>
              <a:ext cx="8048625" cy="628650"/>
            </a:xfrm>
            <a:prstGeom prst="rect">
              <a:avLst/>
            </a:prstGeom>
          </p:spPr>
        </p:pic>
        <p:pic>
          <p:nvPicPr>
            <p:cNvPr id="7" name="Picture 6"/>
            <p:cNvPicPr>
              <a:picLocks noChangeAspect="1"/>
            </p:cNvPicPr>
            <p:nvPr/>
          </p:nvPicPr>
          <p:blipFill>
            <a:blip r:embed="rId3"/>
            <a:stretch>
              <a:fillRect/>
            </a:stretch>
          </p:blipFill>
          <p:spPr>
            <a:xfrm>
              <a:off x="619125" y="2415159"/>
              <a:ext cx="7905750" cy="1724025"/>
            </a:xfrm>
            <a:prstGeom prst="rect">
              <a:avLst/>
            </a:prstGeom>
          </p:spPr>
        </p:pic>
      </p:grpSp>
      <p:cxnSp>
        <p:nvCxnSpPr>
          <p:cNvPr id="10" name="Straight Connector 9"/>
          <p:cNvCxnSpPr/>
          <p:nvPr/>
        </p:nvCxnSpPr>
        <p:spPr>
          <a:xfrm>
            <a:off x="4800600" y="4672584"/>
            <a:ext cx="4191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1160" y="5105400"/>
            <a:ext cx="89104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2400" y="5562600"/>
            <a:ext cx="2743200" cy="190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981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Lake Alvin, SD</a:t>
            </a:r>
            <a:endParaRPr lang="en-US" dirty="0"/>
          </a:p>
        </p:txBody>
      </p:sp>
      <p:pic>
        <p:nvPicPr>
          <p:cNvPr id="4" name="Picture 1" descr="ALVIN"/>
          <p:cNvPicPr>
            <a:picLocks noChangeAspect="1" noChangeArrowheads="1"/>
          </p:cNvPicPr>
          <p:nvPr/>
        </p:nvPicPr>
        <p:blipFill>
          <a:blip r:embed="rId2"/>
          <a:srcRect/>
          <a:stretch>
            <a:fillRect/>
          </a:stretch>
        </p:blipFill>
        <p:spPr bwMode="auto">
          <a:xfrm>
            <a:off x="1295400" y="990600"/>
            <a:ext cx="6477000" cy="4857750"/>
          </a:xfrm>
          <a:prstGeom prst="rect">
            <a:avLst/>
          </a:prstGeom>
          <a:noFill/>
          <a:ln w="9525" cap="sq">
            <a:solidFill>
              <a:srgbClr val="000000"/>
            </a:solidFill>
            <a:miter lim="800000"/>
            <a:headEnd/>
            <a:tailEnd/>
          </a:ln>
          <a:effectLst>
            <a:outerShdw blurRad="63500" dist="38100" dir="2700000" algn="tl" rotWithShape="0">
              <a:srgbClr val="000000">
                <a:alpha val="42999"/>
              </a:srgbClr>
            </a:outerShdw>
          </a:effectLst>
        </p:spPr>
      </p:pic>
      <p:sp>
        <p:nvSpPr>
          <p:cNvPr id="3" name="Content Placeholder 2"/>
          <p:cNvSpPr>
            <a:spLocks noGrp="1"/>
          </p:cNvSpPr>
          <p:nvPr>
            <p:ph idx="1"/>
          </p:nvPr>
        </p:nvSpPr>
        <p:spPr/>
        <p:txBody>
          <a:bodyPr/>
          <a:lstStyle/>
          <a:p>
            <a:r>
              <a:rPr lang="en-US" dirty="0" smtClean="0"/>
              <a:t>36.4 ha impoundment</a:t>
            </a:r>
          </a:p>
          <a:p>
            <a:r>
              <a:rPr lang="en-US" dirty="0" smtClean="0"/>
              <a:t>Eutrophic, though little vegetation</a:t>
            </a:r>
          </a:p>
          <a:p>
            <a:r>
              <a:rPr lang="en-US" dirty="0" smtClean="0"/>
              <a:t>Primary – LMB, BKC, WHC, BG, CC</a:t>
            </a:r>
          </a:p>
          <a:p>
            <a:r>
              <a:rPr lang="en-US" dirty="0" smtClean="0"/>
              <a:t>Secondary – WAE, YEP, NOP, BBH</a:t>
            </a:r>
          </a:p>
          <a:p>
            <a:r>
              <a:rPr lang="en-US" dirty="0" smtClean="0"/>
              <a:t>10 km from Sioux Falls</a:t>
            </a:r>
          </a:p>
          <a:p>
            <a:pPr lvl="1"/>
            <a:r>
              <a:rPr lang="en-US" dirty="0" smtClean="0"/>
              <a:t>High angling effort</a:t>
            </a:r>
          </a:p>
          <a:p>
            <a:pPr lvl="1"/>
            <a:endParaRPr lang="en-US" dirty="0"/>
          </a:p>
        </p:txBody>
      </p:sp>
    </p:spTree>
    <p:extLst>
      <p:ext uri="{BB962C8B-B14F-4D97-AF65-F5344CB8AC3E}">
        <p14:creationId xmlns:p14="http://schemas.microsoft.com/office/powerpoint/2010/main" val="71900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25000" y="25000"/>
                                    </p:animScale>
                                  </p:childTnLst>
                                </p:cTn>
                              </p:par>
                              <p:par>
                                <p:cTn id="7" presetID="42" presetClass="path" presetSubtype="0" accel="50000" decel="50000" fill="hold" nodeType="withEffect">
                                  <p:stCondLst>
                                    <p:cond delay="0"/>
                                  </p:stCondLst>
                                  <p:childTnLst>
                                    <p:animMotion origin="layout" path="M -3.33333E-6 -1.11111E-6 L 0.3625 -0.24305 " pathEditMode="relative" rAng="0" ptsTypes="AA">
                                      <p:cBhvr>
                                        <p:cTn id="8" dur="2000" fill="hold"/>
                                        <p:tgtEl>
                                          <p:spTgt spid="4"/>
                                        </p:tgtEl>
                                        <p:attrNameLst>
                                          <p:attrName>ppt_x</p:attrName>
                                          <p:attrName>ppt_y</p:attrName>
                                        </p:attrNameLst>
                                      </p:cBhvr>
                                      <p:rCtr x="18125" y="-12153"/>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760" y="353820"/>
            <a:ext cx="8200479" cy="6150359"/>
          </a:xfrm>
          <a:prstGeom prst="rect">
            <a:avLst/>
          </a:prstGeom>
          <a:ln w="15875">
            <a:solidFill>
              <a:schemeClr val="tx1"/>
            </a:solidFill>
          </a:ln>
        </p:spPr>
      </p:pic>
    </p:spTree>
    <p:extLst>
      <p:ext uri="{BB962C8B-B14F-4D97-AF65-F5344CB8AC3E}">
        <p14:creationId xmlns:p14="http://schemas.microsoft.com/office/powerpoint/2010/main" val="3460533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Angler Opinions</a:t>
            </a:r>
            <a:endParaRPr lang="en-US" dirty="0"/>
          </a:p>
        </p:txBody>
      </p:sp>
      <p:sp>
        <p:nvSpPr>
          <p:cNvPr id="3" name="Content Placeholder 2"/>
          <p:cNvSpPr>
            <a:spLocks noGrp="1"/>
          </p:cNvSpPr>
          <p:nvPr>
            <p:ph idx="1"/>
          </p:nvPr>
        </p:nvSpPr>
        <p:spPr>
          <a:xfrm>
            <a:off x="457200" y="990600"/>
            <a:ext cx="8534400" cy="5791199"/>
          </a:xfrm>
        </p:spPr>
        <p:txBody>
          <a:bodyPr/>
          <a:lstStyle/>
          <a:p>
            <a:r>
              <a:rPr lang="en-US" dirty="0" smtClean="0"/>
              <a:t>Complaints of small average size of harvested fish.</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91% favor a 20-cm minimum length limit.</a:t>
            </a:r>
          </a:p>
          <a:p>
            <a:r>
              <a:rPr lang="en-US" dirty="0" smtClean="0"/>
              <a:t>93% favor a 23-cm minimum length limit.</a:t>
            </a:r>
          </a:p>
        </p:txBody>
      </p:sp>
      <p:pic>
        <p:nvPicPr>
          <p:cNvPr id="34818" name="Picture 2" descr="http://2.bp.blogspot.com/_MsR9lJXMhFo/TGmd9V6JMAI/AAAAAAAAAEU/eSkn50tZiQU/s1600/waneka+crappie+2+-+8-8-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0600" y="2057400"/>
            <a:ext cx="46736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75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Group Think</a:t>
            </a:r>
            <a:endParaRPr lang="en-US" dirty="0"/>
          </a:p>
        </p:txBody>
      </p:sp>
      <p:sp>
        <p:nvSpPr>
          <p:cNvPr id="3" name="Content Placeholder 2"/>
          <p:cNvSpPr>
            <a:spLocks noGrp="1"/>
          </p:cNvSpPr>
          <p:nvPr>
            <p:ph idx="1"/>
          </p:nvPr>
        </p:nvSpPr>
        <p:spPr>
          <a:xfrm>
            <a:off x="152400" y="1219200"/>
            <a:ext cx="8839200" cy="4572000"/>
          </a:xfrm>
        </p:spPr>
        <p:txBody>
          <a:bodyPr/>
          <a:lstStyle/>
          <a:p>
            <a:r>
              <a:rPr lang="en-US" b="1" dirty="0">
                <a:solidFill>
                  <a:srgbClr val="FF0000"/>
                </a:solidFill>
              </a:rPr>
              <a:t>23-cm minimum length limit implemented on 1-Jan-96.</a:t>
            </a:r>
          </a:p>
          <a:p>
            <a:endParaRPr lang="en-US" sz="1400" dirty="0" smtClean="0"/>
          </a:p>
          <a:p>
            <a:r>
              <a:rPr lang="en-US" dirty="0" smtClean="0"/>
              <a:t>What characteristics of a fish population typically lead a manager to consider use of a minimum length limit regulation?  Explain!</a:t>
            </a:r>
          </a:p>
          <a:p>
            <a:endParaRPr lang="en-US" sz="1600" dirty="0"/>
          </a:p>
          <a:p>
            <a:r>
              <a:rPr lang="en-US" dirty="0" smtClean="0"/>
              <a:t>What metrics would you want to look at before implementing a minimum length limit regulation?</a:t>
            </a:r>
          </a:p>
        </p:txBody>
      </p:sp>
      <p:pic>
        <p:nvPicPr>
          <p:cNvPr id="7"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6184075"/>
            <a:ext cx="850441" cy="68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600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Group Think</a:t>
            </a:r>
            <a:endParaRPr lang="en-US" dirty="0"/>
          </a:p>
        </p:txBody>
      </p:sp>
      <p:sp>
        <p:nvSpPr>
          <p:cNvPr id="3" name="Content Placeholder 2"/>
          <p:cNvSpPr>
            <a:spLocks noGrp="1"/>
          </p:cNvSpPr>
          <p:nvPr>
            <p:ph idx="1"/>
          </p:nvPr>
        </p:nvSpPr>
        <p:spPr>
          <a:xfrm>
            <a:off x="0" y="685800"/>
            <a:ext cx="8991600" cy="1524000"/>
          </a:xfrm>
        </p:spPr>
        <p:txBody>
          <a:bodyPr/>
          <a:lstStyle/>
          <a:p>
            <a:r>
              <a:rPr lang="en-US" dirty="0" smtClean="0"/>
              <a:t>What does this pre-implementation data suggest about the success of this regulation?</a:t>
            </a:r>
          </a:p>
        </p:txBody>
      </p:sp>
      <p:graphicFrame>
        <p:nvGraphicFramePr>
          <p:cNvPr id="4" name="Table 3"/>
          <p:cNvGraphicFramePr>
            <a:graphicFrameLocks noGrp="1"/>
          </p:cNvGraphicFramePr>
          <p:nvPr>
            <p:extLst>
              <p:ext uri="{D42A27DB-BD31-4B8C-83A1-F6EECF244321}">
                <p14:modId xmlns:p14="http://schemas.microsoft.com/office/powerpoint/2010/main" val="3379815068"/>
              </p:ext>
            </p:extLst>
          </p:nvPr>
        </p:nvGraphicFramePr>
        <p:xfrm>
          <a:off x="1295400" y="2289048"/>
          <a:ext cx="7543800" cy="2514600"/>
        </p:xfrm>
        <a:graphic>
          <a:graphicData uri="http://schemas.openxmlformats.org/drawingml/2006/table">
            <a:tbl>
              <a:tblPr firstRow="1" bandRow="1">
                <a:tableStyleId>{073A0DAA-6AF3-43AB-8588-CEC1D06C72B9}</a:tableStyleId>
              </a:tblPr>
              <a:tblGrid>
                <a:gridCol w="762000"/>
                <a:gridCol w="990600"/>
                <a:gridCol w="1019175"/>
                <a:gridCol w="1190625"/>
                <a:gridCol w="228600"/>
                <a:gridCol w="990600"/>
                <a:gridCol w="1066800"/>
                <a:gridCol w="1295400"/>
              </a:tblGrid>
              <a:tr h="342163">
                <a:tc>
                  <a:txBody>
                    <a:bodyPr/>
                    <a:lstStyle/>
                    <a:p>
                      <a:pPr algn="ctr"/>
                      <a:endParaRPr lang="en-US" b="1"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algn="ctr"/>
                      <a:r>
                        <a:rPr lang="en-US" b="1" dirty="0" smtClean="0">
                          <a:solidFill>
                            <a:schemeClr val="bg1"/>
                          </a:solidFill>
                        </a:rPr>
                        <a:t>Black Crappie</a:t>
                      </a:r>
                      <a:endParaRPr lang="en-US" b="1" dirty="0">
                        <a:solidFill>
                          <a:schemeClr val="bg1"/>
                        </a:solidFill>
                      </a:endParaRPr>
                    </a:p>
                  </a:txBody>
                  <a:tcPr>
                    <a:lnT w="12700" cap="flat" cmpd="sng" algn="ctr">
                      <a:solidFill>
                        <a:schemeClr val="tx1"/>
                      </a:solidFill>
                      <a:prstDash val="solid"/>
                      <a:round/>
                      <a:headEnd type="none" w="med" len="med"/>
                      <a:tailEnd type="none" w="med" len="med"/>
                    </a:lnT>
                  </a:tcPr>
                </a:tc>
                <a:tc hMerge="1">
                  <a:txBody>
                    <a:bodyPr/>
                    <a:lstStyle/>
                    <a:p>
                      <a:pPr algn="ctr"/>
                      <a:endParaRPr lang="en-US" dirty="0">
                        <a:solidFill>
                          <a:schemeClr val="bg1"/>
                        </a:solidFill>
                      </a:endParaRPr>
                    </a:p>
                  </a:txBody>
                  <a:tcPr/>
                </a:tc>
                <a:tc hMerge="1">
                  <a:txBody>
                    <a:bodyPr/>
                    <a:lstStyle/>
                    <a:p>
                      <a:pPr algn="ctr"/>
                      <a:endParaRPr lang="en-US" dirty="0">
                        <a:solidFill>
                          <a:schemeClr val="bg1"/>
                        </a:solidFill>
                      </a:endParaRPr>
                    </a:p>
                  </a:txBody>
                  <a:tcPr/>
                </a:tc>
                <a:tc>
                  <a:txBody>
                    <a:bodyPr/>
                    <a:lstStyle/>
                    <a:p>
                      <a:pPr algn="ctr"/>
                      <a:endParaRPr lang="en-US" b="1">
                        <a:solidFill>
                          <a:schemeClr val="bg1"/>
                        </a:solidFill>
                      </a:endParaRPr>
                    </a:p>
                  </a:txBody>
                  <a:tcPr>
                    <a:lnT w="12700" cap="flat" cmpd="sng" algn="ctr">
                      <a:solidFill>
                        <a:schemeClr val="tx1"/>
                      </a:solidFill>
                      <a:prstDash val="solid"/>
                      <a:round/>
                      <a:headEnd type="none" w="med" len="med"/>
                      <a:tailEnd type="none" w="med" len="med"/>
                    </a:lnT>
                    <a:solidFill>
                      <a:schemeClr val="tx2">
                        <a:lumMod val="75000"/>
                        <a:lumOff val="25000"/>
                      </a:schemeClr>
                    </a:solidFill>
                  </a:tcPr>
                </a:tc>
                <a:tc gridSpan="3">
                  <a:txBody>
                    <a:bodyPr/>
                    <a:lstStyle/>
                    <a:p>
                      <a:pPr algn="ctr"/>
                      <a:r>
                        <a:rPr lang="en-US" b="1" dirty="0" smtClean="0">
                          <a:solidFill>
                            <a:schemeClr val="bg1"/>
                          </a:solidFill>
                        </a:rPr>
                        <a:t>White Crappie</a:t>
                      </a:r>
                      <a:endParaRPr lang="en-US" b="1"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dirty="0">
                        <a:solidFill>
                          <a:schemeClr val="bg1"/>
                        </a:solidFill>
                      </a:endParaRPr>
                    </a:p>
                  </a:txBody>
                  <a:tcPr/>
                </a:tc>
                <a:tc hMerge="1">
                  <a:txBody>
                    <a:bodyPr/>
                    <a:lstStyle/>
                    <a:p>
                      <a:pPr algn="ctr"/>
                      <a:endParaRPr lang="en-US" dirty="0">
                        <a:solidFill>
                          <a:schemeClr val="bg1"/>
                        </a:solidFill>
                      </a:endParaRPr>
                    </a:p>
                  </a:txBody>
                  <a:tcPr/>
                </a:tc>
              </a:tr>
              <a:tr h="598785">
                <a:tc>
                  <a:txBody>
                    <a:bodyPr/>
                    <a:lstStyle/>
                    <a:p>
                      <a:pPr algn="ctr"/>
                      <a:r>
                        <a:rPr lang="en-US" b="1" dirty="0" smtClean="0">
                          <a:solidFill>
                            <a:schemeClr val="bg1"/>
                          </a:solidFill>
                        </a:rPr>
                        <a:t>Year</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solidFill>
                      <a:schemeClr val="tx1"/>
                    </a:solidFill>
                  </a:tcPr>
                </a:tc>
                <a:tc>
                  <a:txBody>
                    <a:bodyPr/>
                    <a:lstStyle/>
                    <a:p>
                      <a:pPr algn="ctr"/>
                      <a:r>
                        <a:rPr lang="en-US" b="1"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Mean</a:t>
                      </a:r>
                      <a:r>
                        <a:rPr lang="en-US" b="1" baseline="0" dirty="0" smtClean="0">
                          <a:solidFill>
                            <a:schemeClr val="bg1"/>
                          </a:solidFill>
                        </a:rPr>
                        <a:t> TL</a:t>
                      </a:r>
                    </a:p>
                    <a:p>
                      <a:pPr algn="ctr"/>
                      <a:r>
                        <a:rPr lang="en-US" b="1" baseline="0" dirty="0" smtClean="0">
                          <a:solidFill>
                            <a:schemeClr val="bg1"/>
                          </a:solidFill>
                        </a:rPr>
                        <a:t>Age-3</a:t>
                      </a:r>
                      <a:endParaRPr lang="en-US" b="1" dirty="0">
                        <a:solidFill>
                          <a:schemeClr val="bg1"/>
                        </a:solidFill>
                      </a:endParaRPr>
                    </a:p>
                  </a:txBody>
                  <a:tcPr anchor="ctr">
                    <a:solidFill>
                      <a:schemeClr val="tx1"/>
                    </a:solidFill>
                  </a:tcPr>
                </a:tc>
                <a:tc>
                  <a:txBody>
                    <a:bodyPr/>
                    <a:lstStyle/>
                    <a:p>
                      <a:pPr algn="ctr"/>
                      <a:endParaRPr lang="en-US" b="1" dirty="0">
                        <a:solidFill>
                          <a:schemeClr val="bg1"/>
                        </a:solidFill>
                      </a:endParaRPr>
                    </a:p>
                  </a:txBody>
                  <a:tcPr anchor="ctr">
                    <a:solidFill>
                      <a:schemeClr val="tx2">
                        <a:lumMod val="75000"/>
                        <a:lumOff val="25000"/>
                      </a:schemeClr>
                    </a:solidFill>
                  </a:tcPr>
                </a:tc>
                <a:tc>
                  <a:txBody>
                    <a:bodyPr/>
                    <a:lstStyle/>
                    <a:p>
                      <a:pPr algn="ctr"/>
                      <a:r>
                        <a:rPr lang="en-US" b="1"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b="1" dirty="0" smtClean="0">
                          <a:solidFill>
                            <a:schemeClr val="bg1"/>
                          </a:solidFill>
                        </a:rPr>
                        <a:t>Mean</a:t>
                      </a:r>
                      <a:r>
                        <a:rPr lang="en-US" b="1" baseline="0" dirty="0" smtClean="0">
                          <a:solidFill>
                            <a:schemeClr val="bg1"/>
                          </a:solidFill>
                        </a:rPr>
                        <a:t> TL</a:t>
                      </a:r>
                    </a:p>
                    <a:p>
                      <a:pPr algn="ctr"/>
                      <a:r>
                        <a:rPr lang="en-US" b="1" baseline="0" dirty="0" smtClean="0">
                          <a:solidFill>
                            <a:schemeClr val="bg1"/>
                          </a:solidFill>
                        </a:rPr>
                        <a:t>Age-3</a:t>
                      </a:r>
                      <a:endParaRPr lang="en-US" b="1" dirty="0">
                        <a:solidFill>
                          <a:schemeClr val="bg1"/>
                        </a:solidFill>
                      </a:endParaRPr>
                    </a:p>
                  </a:txBody>
                  <a:tcPr anchor="ctr">
                    <a:lnR w="12700" cap="flat" cmpd="sng" algn="ctr">
                      <a:solidFill>
                        <a:schemeClr val="tx1"/>
                      </a:solidFill>
                      <a:prstDash val="solid"/>
                      <a:round/>
                      <a:headEnd type="none" w="med" len="med"/>
                      <a:tailEnd type="none" w="med" len="med"/>
                    </a:lnR>
                    <a:solidFill>
                      <a:schemeClr val="tx1"/>
                    </a:solidFill>
                  </a:tcPr>
                </a:tc>
              </a:tr>
              <a:tr h="301752">
                <a:tc>
                  <a:txBody>
                    <a:bodyPr/>
                    <a:lstStyle/>
                    <a:p>
                      <a:pPr algn="ctr">
                        <a:spcBef>
                          <a:spcPts val="0"/>
                        </a:spcBef>
                      </a:pPr>
                      <a:r>
                        <a:rPr lang="en-US" dirty="0" smtClean="0"/>
                        <a:t>1992</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16</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dirty="0"/>
                    </a:p>
                  </a:txBody>
                  <a:tcPr marL="0" marR="0" marT="0" marB="0">
                    <a:solidFill>
                      <a:schemeClr val="tx2">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23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algn="ctr">
                        <a:spcBef>
                          <a:spcPts val="0"/>
                        </a:spcBef>
                      </a:pPr>
                      <a:r>
                        <a:rPr lang="en-US" dirty="0" smtClean="0"/>
                        <a:t>--</a:t>
                      </a:r>
                      <a:endParaRPr lang="en-US" dirty="0"/>
                    </a:p>
                  </a:txBody>
                  <a:tcPr marL="0" marR="0" marT="0" marB="0">
                    <a:lnR w="12700" cap="flat" cmpd="sng" algn="ctr">
                      <a:solidFill>
                        <a:schemeClr val="tx1"/>
                      </a:solidFill>
                      <a:prstDash val="solid"/>
                      <a:round/>
                      <a:headEnd type="none" w="med" len="med"/>
                      <a:tailEnd type="none" w="med" len="med"/>
                    </a:lnR>
                  </a:tcPr>
                </a:tc>
              </a:tr>
              <a:tr h="301752">
                <a:tc>
                  <a:txBody>
                    <a:bodyPr/>
                    <a:lstStyle/>
                    <a:p>
                      <a:pPr algn="ctr">
                        <a:spcBef>
                          <a:spcPts val="0"/>
                        </a:spcBef>
                      </a:pPr>
                      <a:r>
                        <a:rPr lang="en-US" dirty="0" smtClean="0"/>
                        <a:t>1993</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11 ± 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37 ± 12</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a:t>
                      </a:r>
                      <a:endParaRPr lang="en-US" dirty="0"/>
                    </a:p>
                  </a:txBody>
                  <a:tcPr marL="0" marR="0" marT="0" marB="0"/>
                </a:tc>
                <a:tc>
                  <a:txBody>
                    <a:bodyPr/>
                    <a:lstStyle/>
                    <a:p>
                      <a:pPr algn="ctr">
                        <a:spcBef>
                          <a:spcPts val="0"/>
                        </a:spcBef>
                      </a:pPr>
                      <a:r>
                        <a:rPr lang="en-US" dirty="0" smtClean="0"/>
                        <a:t>--</a:t>
                      </a:r>
                      <a:endParaRPr lang="en-US" dirty="0"/>
                    </a:p>
                  </a:txBody>
                  <a:tcPr marL="0" marR="0" marT="0" marB="0">
                    <a:lnR w="12700" cap="flat" cmpd="sng" algn="ctr">
                      <a:solidFill>
                        <a:schemeClr val="tx1"/>
                      </a:solidFill>
                      <a:prstDash val="solid"/>
                      <a:round/>
                      <a:headEnd type="none" w="med" len="med"/>
                      <a:tailEnd type="none" w="med" len="med"/>
                    </a:lnR>
                  </a:tcPr>
                </a:tc>
              </a:tr>
              <a:tr h="301752">
                <a:tc>
                  <a:txBody>
                    <a:bodyPr/>
                    <a:lstStyle/>
                    <a:p>
                      <a:pPr algn="ctr">
                        <a:spcBef>
                          <a:spcPts val="0"/>
                        </a:spcBef>
                      </a:pPr>
                      <a:r>
                        <a:rPr lang="en-US" dirty="0" smtClean="0"/>
                        <a:t>1994</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5 ± 1</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10 ± 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15</a:t>
                      </a:r>
                      <a:endParaRPr lang="en-US" dirty="0"/>
                    </a:p>
                  </a:txBody>
                  <a:tcPr marL="0" marR="0" marT="0" marB="0"/>
                </a:tc>
                <a:tc>
                  <a:txBody>
                    <a:bodyPr/>
                    <a:lstStyle/>
                    <a:p>
                      <a:pPr algn="ctr">
                        <a:spcBef>
                          <a:spcPts val="0"/>
                        </a:spcBef>
                      </a:pPr>
                      <a:r>
                        <a:rPr lang="en-US" dirty="0" smtClean="0"/>
                        <a:t>--</a:t>
                      </a:r>
                      <a:endParaRPr lang="en-US" dirty="0"/>
                    </a:p>
                  </a:txBody>
                  <a:tcPr marL="0" marR="0" marT="0" marB="0">
                    <a:lnR w="12700" cap="flat" cmpd="sng" algn="ctr">
                      <a:solidFill>
                        <a:schemeClr val="tx1"/>
                      </a:solidFill>
                      <a:prstDash val="solid"/>
                      <a:round/>
                      <a:headEnd type="none" w="med" len="med"/>
                      <a:tailEnd type="none" w="med" len="med"/>
                    </a:lnR>
                  </a:tcPr>
                </a:tc>
              </a:tr>
              <a:tr h="301752">
                <a:tc>
                  <a:txBody>
                    <a:bodyPr/>
                    <a:lstStyle/>
                    <a:p>
                      <a:pPr algn="ctr">
                        <a:spcBef>
                          <a:spcPts val="0"/>
                        </a:spcBef>
                      </a:pPr>
                      <a:r>
                        <a:rPr lang="en-US" dirty="0" smtClean="0"/>
                        <a:t>1995</a:t>
                      </a:r>
                      <a:endParaRPr lang="en-US" dirty="0"/>
                    </a:p>
                  </a:txBody>
                  <a:tcPr marL="0" marR="0" marT="0" marB="0">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7 ± 1</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207 ± 9.0</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6 ± 2</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13</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220 ± 9.3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R w="12700" cap="flat" cmpd="sng" algn="ctr">
                      <a:solidFill>
                        <a:schemeClr val="tx1"/>
                      </a:solidFill>
                      <a:prstDash val="solid"/>
                      <a:round/>
                      <a:headEnd type="none" w="med" len="med"/>
                      <a:tailEnd type="none" w="med" len="med"/>
                    </a:lnR>
                  </a:tcPr>
                </a:tc>
              </a:tr>
              <a:tr h="301752">
                <a:tc>
                  <a:txBody>
                    <a:bodyPr/>
                    <a:lstStyle/>
                    <a:p>
                      <a:pPr algn="ctr">
                        <a:spcBef>
                          <a:spcPts val="0"/>
                        </a:spcBef>
                      </a:pPr>
                      <a:r>
                        <a:rPr lang="en-US" b="1" dirty="0" smtClean="0"/>
                        <a:t>Mean</a:t>
                      </a:r>
                      <a:endParaRPr lang="en-US" b="1"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u="none" strike="noStrike" cap="none" normalizeH="0" baseline="0" dirty="0" smtClean="0">
                          <a:ln>
                            <a:noFill/>
                          </a:ln>
                          <a:effectLst/>
                        </a:rPr>
                        <a:t>22 ± 5</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B w="12700" cap="flat" cmpd="sng" algn="ctr">
                      <a:solidFill>
                        <a:schemeClr val="tx1"/>
                      </a:solidFill>
                      <a:prstDash val="solid"/>
                      <a:round/>
                      <a:headEnd type="none" w="med" len="med"/>
                      <a:tailEnd type="none" w="med" len="med"/>
                    </a:lnB>
                  </a:tcPr>
                </a:tc>
                <a:tc>
                  <a:txBody>
                    <a:bodyPr/>
                    <a:lstStyle/>
                    <a:p>
                      <a:pPr algn="ctr">
                        <a:spcBef>
                          <a:spcPts val="0"/>
                        </a:spcBef>
                      </a:pPr>
                      <a:r>
                        <a:rPr lang="en-US" b="1" dirty="0" smtClean="0"/>
                        <a:t>2</a:t>
                      </a:r>
                      <a:endParaRPr lang="en-US" b="1" dirty="0"/>
                    </a:p>
                  </a:txBody>
                  <a:tcPr marL="0" marR="0" marT="0" marB="0">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u="none" strike="noStrike" cap="none" normalizeH="0" baseline="0" dirty="0" smtClean="0">
                          <a:ln>
                            <a:noFill/>
                          </a:ln>
                          <a:effectLst/>
                        </a:rPr>
                        <a:t>207 ± 9.0</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B w="12700" cap="flat" cmpd="sng" algn="ctr">
                      <a:solidFill>
                        <a:schemeClr val="tx1"/>
                      </a:solidFill>
                      <a:prstDash val="solid"/>
                      <a:round/>
                      <a:headEnd type="none" w="med" len="med"/>
                      <a:tailEnd type="none" w="med" len="med"/>
                    </a:lnB>
                  </a:tcPr>
                </a:tc>
                <a:tc>
                  <a:txBody>
                    <a:bodyPr/>
                    <a:lstStyle/>
                    <a:p>
                      <a:pPr algn="ctr">
                        <a:spcBef>
                          <a:spcPts val="0"/>
                        </a:spcBef>
                      </a:pPr>
                      <a:endParaRPr lang="en-US" b="1" dirty="0"/>
                    </a:p>
                  </a:txBody>
                  <a:tcPr marL="0" marR="0" marT="0" marB="0">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b="1" u="none" strike="noStrike" cap="none" normalizeH="0" baseline="0" dirty="0" smtClean="0">
                          <a:ln>
                            <a:noFill/>
                          </a:ln>
                          <a:effectLst/>
                        </a:rPr>
                        <a:t>29 ± 10</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lnB w="12700" cap="flat" cmpd="sng" algn="ctr">
                      <a:solidFill>
                        <a:schemeClr val="tx1"/>
                      </a:solidFill>
                      <a:prstDash val="solid"/>
                      <a:round/>
                      <a:headEnd type="none" w="med" len="med"/>
                      <a:tailEnd type="none" w="med" len="med"/>
                    </a:lnB>
                  </a:tcPr>
                </a:tc>
                <a:tc>
                  <a:txBody>
                    <a:bodyPr/>
                    <a:lstStyle/>
                    <a:p>
                      <a:pPr algn="ctr">
                        <a:spcBef>
                          <a:spcPts val="0"/>
                        </a:spcBef>
                      </a:pPr>
                      <a:r>
                        <a:rPr lang="en-US" b="1" dirty="0" smtClean="0"/>
                        <a:t>8</a:t>
                      </a:r>
                      <a:endParaRPr lang="en-US" b="1" dirty="0"/>
                    </a:p>
                  </a:txBody>
                  <a:tcPr marL="0" marR="0" marT="0" marB="0">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u="none" strike="noStrike" cap="none" normalizeH="0" baseline="0" dirty="0" smtClean="0">
                          <a:ln>
                            <a:noFill/>
                          </a:ln>
                          <a:effectLst/>
                        </a:rPr>
                        <a:t>220 ± 9.3</a:t>
                      </a:r>
                      <a:endParaRPr kumimoji="0" lang="en-US" sz="18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46817673"/>
              </p:ext>
            </p:extLst>
          </p:nvPr>
        </p:nvGraphicFramePr>
        <p:xfrm>
          <a:off x="1295399" y="4956048"/>
          <a:ext cx="7772401" cy="1825752"/>
        </p:xfrm>
        <a:graphic>
          <a:graphicData uri="http://schemas.openxmlformats.org/drawingml/2006/table">
            <a:tbl>
              <a:tblPr firstRow="1" bandRow="1">
                <a:tableStyleId>{793D81CF-94F2-401A-BA57-92F5A7B2D0C5}</a:tableStyleId>
              </a:tblPr>
              <a:tblGrid>
                <a:gridCol w="705445"/>
                <a:gridCol w="876895"/>
                <a:gridCol w="932261"/>
                <a:gridCol w="838200"/>
                <a:gridCol w="617337"/>
                <a:gridCol w="223242"/>
                <a:gridCol w="988221"/>
                <a:gridCol w="838200"/>
                <a:gridCol w="914400"/>
                <a:gridCol w="83820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bg1"/>
                          </a:solidFill>
                          <a:effectLst/>
                          <a:latin typeface="+mn-lt"/>
                          <a:ea typeface="ＭＳ Ｐゴシック" charset="-128"/>
                          <a:cs typeface="Times New Roman" charset="0"/>
                        </a:rPr>
                        <a:t>Black Crappie</a:t>
                      </a: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lumMod val="75000"/>
                        <a:lumOff val="2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bg1"/>
                          </a:solidFill>
                          <a:effectLst/>
                          <a:latin typeface="+mn-lt"/>
                          <a:ea typeface="ＭＳ Ｐゴシック" charset="-128"/>
                          <a:cs typeface="Times New Roman" charset="0"/>
                        </a:rPr>
                        <a:t>White Crappie</a:t>
                      </a: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Year</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S-Q</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Q-P</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P-M</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S-Q</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Q-P</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P-M</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solidFill>
                      <a:schemeClr val="tx1"/>
                    </a:solidFill>
                  </a:tcPr>
                </a:tc>
              </a:tr>
              <a:tr h="3017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1992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138 (8)</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110 (6)</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86 </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101 (11)</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100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78 (5)</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77 (7)</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1993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102 (1)</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88 (2)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88 (1)</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81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1994</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103 (6)</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96 (4)</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88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104 (5)</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89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81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81 (2)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1995</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134 (7)</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106 (2)</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81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1">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100 (7)</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97 (3)</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  71 (2)</a:t>
                      </a:r>
                      <a:endParaRPr kumimoji="0" lang="en-US" sz="17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  77</a:t>
                      </a:r>
                      <a:endParaRPr kumimoji="0" lang="en-US" sz="17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bl>
          </a:graphicData>
        </a:graphic>
      </p:graphicFrame>
      <p:sp>
        <p:nvSpPr>
          <p:cNvPr id="6" name="TextBox 5"/>
          <p:cNvSpPr txBox="1"/>
          <p:nvPr/>
        </p:nvSpPr>
        <p:spPr>
          <a:xfrm>
            <a:off x="265145" y="4953000"/>
            <a:ext cx="725455" cy="584775"/>
          </a:xfrm>
          <a:prstGeom prst="rect">
            <a:avLst/>
          </a:prstGeom>
          <a:noFill/>
        </p:spPr>
        <p:txBody>
          <a:bodyPr wrap="none" rtlCol="0">
            <a:spAutoFit/>
          </a:bodyPr>
          <a:lstStyle/>
          <a:p>
            <a:r>
              <a:rPr lang="en-US" sz="3200" b="1" dirty="0" err="1" smtClean="0"/>
              <a:t>Wr</a:t>
            </a:r>
            <a:endParaRPr lang="en-US" sz="3200" b="1" dirty="0"/>
          </a:p>
        </p:txBody>
      </p:sp>
      <p:pic>
        <p:nvPicPr>
          <p:cNvPr id="7" name="Picture 2" descr="http://www.tirnasaor.com/wp-content/uploads/2011/07/co-op-clipa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tirnasaor.com/wp-content/uploads/2011/07/co-op-clipa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tirnasaor.com/wp-content/uploads/2011/07/co-op-clipa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sp>
        <p:nvSpPr>
          <p:cNvPr id="10" name="Line Callout 1 9"/>
          <p:cNvSpPr/>
          <p:nvPr/>
        </p:nvSpPr>
        <p:spPr>
          <a:xfrm>
            <a:off x="2590800" y="1752600"/>
            <a:ext cx="6553200" cy="381000"/>
          </a:xfrm>
          <a:prstGeom prst="borderCallout1">
            <a:avLst>
              <a:gd name="adj1" fmla="val 29077"/>
              <a:gd name="adj2" fmla="val -122"/>
              <a:gd name="adj3" fmla="val 285169"/>
              <a:gd name="adj4" fmla="val -2504"/>
            </a:avLst>
          </a:prstGeom>
          <a:solidFill>
            <a:srgbClr val="FF0000">
              <a:alpha val="29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High CPE, slow growth SD lakes exceed 100 fish/net-night</a:t>
            </a:r>
            <a:endParaRPr lang="en-US" b="1" dirty="0">
              <a:solidFill>
                <a:srgbClr val="FFFF00"/>
              </a:solidFill>
            </a:endParaRPr>
          </a:p>
        </p:txBody>
      </p:sp>
    </p:spTree>
    <p:extLst>
      <p:ext uri="{BB962C8B-B14F-4D97-AF65-F5344CB8AC3E}">
        <p14:creationId xmlns:p14="http://schemas.microsoft.com/office/powerpoint/2010/main" val="740765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BKC and WHC Populations</a:t>
            </a:r>
            <a:endParaRPr lang="en-US" dirty="0"/>
          </a:p>
        </p:txBody>
      </p:sp>
      <p:sp>
        <p:nvSpPr>
          <p:cNvPr id="3" name="Content Placeholder 2"/>
          <p:cNvSpPr>
            <a:spLocks noGrp="1"/>
          </p:cNvSpPr>
          <p:nvPr>
            <p:ph idx="1"/>
          </p:nvPr>
        </p:nvSpPr>
        <p:spPr>
          <a:xfrm>
            <a:off x="428878" y="990600"/>
            <a:ext cx="8638922" cy="3505200"/>
          </a:xfrm>
        </p:spPr>
        <p:txBody>
          <a:bodyPr/>
          <a:lstStyle/>
          <a:p>
            <a:r>
              <a:rPr lang="en-US" dirty="0" smtClean="0"/>
              <a:t>Relative abundance relatively lower</a:t>
            </a:r>
          </a:p>
          <a:p>
            <a:r>
              <a:rPr lang="en-US" dirty="0" smtClean="0"/>
              <a:t>Growth near state-wide average</a:t>
            </a:r>
          </a:p>
          <a:p>
            <a:r>
              <a:rPr lang="en-US" dirty="0" smtClean="0"/>
              <a:t>Size structure below balanced objectives</a:t>
            </a:r>
          </a:p>
          <a:p>
            <a:r>
              <a:rPr lang="en-US" dirty="0" smtClean="0"/>
              <a:t>Few fish older than age-2</a:t>
            </a:r>
          </a:p>
          <a:p>
            <a:r>
              <a:rPr lang="en-US" b="1" dirty="0" smtClean="0">
                <a:solidFill>
                  <a:srgbClr val="FF0000"/>
                </a:solidFill>
              </a:rPr>
              <a:t>Suggested overharvest of BKC and WHC</a:t>
            </a:r>
          </a:p>
        </p:txBody>
      </p:sp>
      <p:pic>
        <p:nvPicPr>
          <p:cNvPr id="48130" name="Picture 2" descr="http://www.crappie.com/crappie/attachments/louisiana/59436d1302700104-difference-between-black-white-crappie-2011-03-20_16-26-28_1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962400"/>
            <a:ext cx="4990089"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2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Post-Implementation 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4879955"/>
              </p:ext>
            </p:extLst>
          </p:nvPr>
        </p:nvGraphicFramePr>
        <p:xfrm>
          <a:off x="533400" y="1533244"/>
          <a:ext cx="8001000" cy="4486556"/>
        </p:xfrm>
        <a:graphic>
          <a:graphicData uri="http://schemas.openxmlformats.org/drawingml/2006/table">
            <a:tbl>
              <a:tblPr firstRow="1" bandRow="1">
                <a:tableStyleId>{5202B0CA-FC54-4496-8BCA-5EF66A818D29}</a:tableStyleId>
              </a:tblPr>
              <a:tblGrid>
                <a:gridCol w="840749"/>
                <a:gridCol w="924824"/>
                <a:gridCol w="1095375"/>
                <a:gridCol w="1406252"/>
                <a:gridCol w="228600"/>
                <a:gridCol w="990600"/>
                <a:gridCol w="1066800"/>
                <a:gridCol w="1447800"/>
              </a:tblGrid>
              <a:tr h="350470">
                <a:tc>
                  <a:txBody>
                    <a:bodyPr/>
                    <a:lstStyle/>
                    <a:p>
                      <a:pPr algn="ctr"/>
                      <a:endParaRPr lang="en-US" b="1" dirty="0">
                        <a:solidFill>
                          <a:schemeClr val="bg1"/>
                        </a:solidFill>
                      </a:endParaRPr>
                    </a:p>
                  </a:txBody>
                  <a:tcPr/>
                </a:tc>
                <a:tc gridSpan="3">
                  <a:txBody>
                    <a:bodyPr/>
                    <a:lstStyle/>
                    <a:p>
                      <a:pPr algn="ctr"/>
                      <a:r>
                        <a:rPr lang="en-US" dirty="0" smtClean="0"/>
                        <a:t>Black Crappie</a:t>
                      </a:r>
                      <a:endParaRPr lang="en-US" b="1" dirty="0">
                        <a:solidFill>
                          <a:schemeClr val="bg1"/>
                        </a:solidFill>
                      </a:endParaRPr>
                    </a:p>
                  </a:txBody>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b="1">
                        <a:solidFill>
                          <a:schemeClr val="bg1"/>
                        </a:solidFill>
                      </a:endParaRPr>
                    </a:p>
                  </a:txBody>
                  <a:tcPr>
                    <a:solidFill>
                      <a:schemeClr val="tx2">
                        <a:lumMod val="75000"/>
                        <a:lumOff val="25000"/>
                      </a:schemeClr>
                    </a:solidFill>
                  </a:tcPr>
                </a:tc>
                <a:tc gridSpan="3">
                  <a:txBody>
                    <a:bodyPr/>
                    <a:lstStyle/>
                    <a:p>
                      <a:pPr algn="ctr"/>
                      <a:r>
                        <a:rPr lang="en-US" dirty="0" smtClean="0"/>
                        <a:t>White Crappie</a:t>
                      </a:r>
                      <a:endParaRPr lang="en-US" b="1" dirty="0">
                        <a:solidFill>
                          <a:schemeClr val="bg1"/>
                        </a:solidFill>
                      </a:endParaRPr>
                    </a:p>
                  </a:txBody>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algn="ctr"/>
                      <a:endParaRPr lang="en-US" dirty="0">
                        <a:solidFill>
                          <a:schemeClr val="bg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470">
                <a:tc>
                  <a:txBody>
                    <a:bodyPr/>
                    <a:lstStyle/>
                    <a:p>
                      <a:pPr algn="ctr"/>
                      <a:r>
                        <a:rPr lang="en-US" dirty="0" smtClean="0">
                          <a:solidFill>
                            <a:schemeClr val="bg1"/>
                          </a:solidFill>
                        </a:rPr>
                        <a:t>Year</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Mean</a:t>
                      </a:r>
                      <a:r>
                        <a:rPr lang="en-US" baseline="0" dirty="0" smtClean="0">
                          <a:solidFill>
                            <a:schemeClr val="bg1"/>
                          </a:solidFill>
                        </a:rPr>
                        <a:t> TL</a:t>
                      </a:r>
                    </a:p>
                    <a:p>
                      <a:pPr algn="ctr"/>
                      <a:r>
                        <a:rPr lang="en-US" baseline="0" dirty="0" smtClean="0">
                          <a:solidFill>
                            <a:schemeClr val="bg1"/>
                          </a:solidFill>
                        </a:rPr>
                        <a:t>Age-3</a:t>
                      </a:r>
                      <a:endParaRPr lang="en-US" b="1" dirty="0">
                        <a:solidFill>
                          <a:schemeClr val="bg1"/>
                        </a:solidFill>
                      </a:endParaRPr>
                    </a:p>
                  </a:txBody>
                  <a:tcPr anchor="ctr">
                    <a:solidFill>
                      <a:schemeClr val="tx1"/>
                    </a:solidFill>
                  </a:tcPr>
                </a:tc>
                <a:tc>
                  <a:txBody>
                    <a:bodyPr/>
                    <a:lstStyle/>
                    <a:p>
                      <a:pPr algn="ctr"/>
                      <a:endParaRPr lang="en-US" b="1" dirty="0">
                        <a:solidFill>
                          <a:schemeClr val="bg1"/>
                        </a:solidFill>
                      </a:endParaRPr>
                    </a:p>
                  </a:txBody>
                  <a:tcPr anchor="ctr">
                    <a:solidFill>
                      <a:schemeClr val="tx2">
                        <a:lumMod val="75000"/>
                        <a:lumOff val="25000"/>
                      </a:schemeClr>
                    </a:solidFill>
                  </a:tcPr>
                </a:tc>
                <a:tc>
                  <a:txBody>
                    <a:bodyPr/>
                    <a:lstStyle/>
                    <a:p>
                      <a:pPr algn="ctr"/>
                      <a:r>
                        <a:rPr lang="en-US" dirty="0" smtClean="0">
                          <a:solidFill>
                            <a:schemeClr val="bg1"/>
                          </a:solidFill>
                        </a:rPr>
                        <a:t>CPE</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PSD-23</a:t>
                      </a:r>
                      <a:endParaRPr lang="en-US" b="1" dirty="0">
                        <a:solidFill>
                          <a:schemeClr val="bg1"/>
                        </a:solidFill>
                      </a:endParaRPr>
                    </a:p>
                  </a:txBody>
                  <a:tcPr anchor="ctr">
                    <a:solidFill>
                      <a:schemeClr val="tx1"/>
                    </a:solidFill>
                  </a:tcPr>
                </a:tc>
                <a:tc>
                  <a:txBody>
                    <a:bodyPr/>
                    <a:lstStyle/>
                    <a:p>
                      <a:pPr algn="ctr"/>
                      <a:r>
                        <a:rPr lang="en-US" dirty="0" smtClean="0">
                          <a:solidFill>
                            <a:schemeClr val="bg1"/>
                          </a:solidFill>
                        </a:rPr>
                        <a:t>Mean</a:t>
                      </a:r>
                      <a:r>
                        <a:rPr lang="en-US" baseline="0" dirty="0" smtClean="0">
                          <a:solidFill>
                            <a:schemeClr val="bg1"/>
                          </a:solidFill>
                        </a:rPr>
                        <a:t> TL</a:t>
                      </a:r>
                    </a:p>
                    <a:p>
                      <a:pPr algn="ctr"/>
                      <a:r>
                        <a:rPr lang="en-US" baseline="0" dirty="0" smtClean="0">
                          <a:solidFill>
                            <a:schemeClr val="bg1"/>
                          </a:solidFill>
                        </a:rPr>
                        <a:t>Age-3</a:t>
                      </a:r>
                      <a:endParaRPr lang="en-US" b="1" dirty="0">
                        <a:solidFill>
                          <a:schemeClr val="bg1"/>
                        </a:solidFill>
                      </a:endParaRPr>
                    </a:p>
                  </a:txBody>
                  <a:tcPr anchor="ctr">
                    <a:solidFill>
                      <a:schemeClr val="tx1"/>
                    </a:solidFill>
                  </a:tcPr>
                </a:tc>
              </a:tr>
              <a:tr h="350470">
                <a:tc>
                  <a:txBody>
                    <a:bodyPr/>
                    <a:lstStyle/>
                    <a:p>
                      <a:pPr algn="ctr">
                        <a:spcBef>
                          <a:spcPts val="0"/>
                        </a:spcBef>
                      </a:pPr>
                      <a:r>
                        <a:rPr lang="en-US" dirty="0" smtClean="0"/>
                        <a:t>1992</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16</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dirty="0"/>
                    </a:p>
                  </a:txBody>
                  <a:tcPr marL="0" marR="0" marT="0" marB="0">
                    <a:solidFill>
                      <a:schemeClr val="tx2">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63 ± 23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3</a:t>
                      </a:r>
                      <a:endParaRPr lang="en-US" dirty="0"/>
                    </a:p>
                  </a:txBody>
                  <a:tcPr marL="0" marR="0" marT="0" marB="0"/>
                </a:tc>
                <a:tc>
                  <a:txBody>
                    <a:bodyPr/>
                    <a:lstStyle/>
                    <a:p>
                      <a:pPr algn="ctr">
                        <a:spcBef>
                          <a:spcPts val="0"/>
                        </a:spcBef>
                      </a:pPr>
                      <a:r>
                        <a:rPr lang="en-US" dirty="0" smtClean="0"/>
                        <a:t>--</a:t>
                      </a:r>
                      <a:endParaRPr lang="en-US" dirty="0"/>
                    </a:p>
                  </a:txBody>
                  <a:tcPr marL="0" marR="0" marT="0" marB="0"/>
                </a:tc>
              </a:tr>
              <a:tr h="350470">
                <a:tc>
                  <a:txBody>
                    <a:bodyPr/>
                    <a:lstStyle/>
                    <a:p>
                      <a:pPr algn="ctr">
                        <a:spcBef>
                          <a:spcPts val="0"/>
                        </a:spcBef>
                      </a:pPr>
                      <a:r>
                        <a:rPr lang="en-US" dirty="0" smtClean="0"/>
                        <a:t>1993</a:t>
                      </a:r>
                      <a:endParaRPr lang="en-US" dirty="0"/>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11 ± 3</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a:tc>
                <a:tc>
                  <a:txBody>
                    <a:bodyPr/>
                    <a:lstStyle/>
                    <a:p>
                      <a:pPr algn="ctr">
                        <a:spcBef>
                          <a:spcPts val="0"/>
                        </a:spcBef>
                      </a:pPr>
                      <a:r>
                        <a:rPr lang="en-US" dirty="0" smtClean="0"/>
                        <a:t>0</a:t>
                      </a:r>
                      <a:endParaRPr lang="en-US" dirty="0"/>
                    </a:p>
                  </a:txBody>
                  <a:tcPr marL="0" marR="0" marT="0" marB="0"/>
                </a:tc>
                <a:tc>
                  <a:txBody>
                    <a:bodyPr/>
                    <a:lstStyle/>
                    <a:p>
                      <a:pPr algn="ctr">
                        <a:spcBef>
                          <a:spcPts val="0"/>
                        </a:spcBef>
                      </a:pPr>
                      <a:r>
                        <a:rPr lang="en-US" dirty="0" smtClean="0"/>
                        <a:t>--</a:t>
                      </a:r>
                      <a:endParaRPr lang="en-US" dirty="0"/>
                    </a:p>
                  </a:txBody>
                  <a:tcPr marL="0" marR="0" marT="0" marB="0"/>
                </a:tc>
                <a:tc>
                  <a:txBody>
                    <a:bodyPr/>
                    <a:lstStyle/>
                    <a:p>
                      <a:pPr algn="ctr">
                        <a:spcBef>
                          <a:spcPts val="0"/>
                        </a:spcBef>
                      </a:pPr>
                      <a:endParaRPr lang="en-US"/>
                    </a:p>
                  </a:txBody>
                  <a:tcPr marL="0" marR="0" marT="0" marB="0">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u="none" strike="noStrike" cap="none" normalizeH="0" baseline="0" dirty="0" smtClean="0">
                          <a:ln>
                            <a:noFill/>
                          </a:ln>
                          <a:effectLst/>
                        </a:rPr>
                        <a:t>37 ± 12</a:t>
                      </a:r>
                      <a:endPar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0" marR="0" marT="0" marB="0" horzOverflow="overflow"/>
                </a:tc>
                <a:tc>
                  <a:txBody>
                    <a:bodyPr/>
                    <a:lstStyle/>
                    <a:p>
                      <a:pPr algn="ctr">
                        <a:spcBef>
                          <a:spcPts val="0"/>
                        </a:spcBef>
                      </a:pPr>
                      <a:r>
                        <a:rPr lang="en-US" dirty="0" smtClean="0"/>
                        <a:t>1</a:t>
                      </a:r>
                      <a:endParaRPr lang="en-US" dirty="0"/>
                    </a:p>
                  </a:txBody>
                  <a:tcPr marL="0" marR="0" marT="0" marB="0"/>
                </a:tc>
                <a:tc>
                  <a:txBody>
                    <a:bodyPr/>
                    <a:lstStyle/>
                    <a:p>
                      <a:pPr algn="ctr">
                        <a:spcBef>
                          <a:spcPts val="0"/>
                        </a:spcBef>
                      </a:pPr>
                      <a:r>
                        <a:rPr lang="en-US" dirty="0" smtClean="0"/>
                        <a:t>--</a:t>
                      </a:r>
                      <a:endParaRPr lang="en-US" dirty="0"/>
                    </a:p>
                  </a:txBody>
                  <a:tcPr marL="0" marR="0" marT="0" marB="0"/>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1994</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5 ± 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10 ± 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7 ± 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207 ± 9.0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6 ± 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220 ± 9.3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Mean </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22 ± 5</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207 ± 9.0</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endParaRPr kumimoji="0" lang="en-US" sz="1800" b="1"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29 ± 10</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8</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b="1" u="none" strike="noStrike" cap="none" normalizeH="0" baseline="0" dirty="0" smtClean="0">
                          <a:ln>
                            <a:noFill/>
                          </a:ln>
                          <a:effectLst/>
                        </a:rPr>
                        <a:t>220 ± 9.3</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1996</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35 ± 11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 ± 3.1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43 ± 8</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215 ± 2.2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13 ± 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209 ± 1.5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40 ± 10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212 ± 3.6</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1998</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41 ± 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211 ± 2.5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27 ± 9</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213 ± 0.7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1999</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66 ± 10</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202 ± 2.4</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44 ± 15</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u="none" strike="noStrike" cap="none" normalizeH="0" baseline="0" dirty="0" smtClean="0">
                          <a:ln>
                            <a:noFill/>
                          </a:ln>
                          <a:effectLst/>
                        </a:rPr>
                        <a:t>205 ± 2.6</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r h="34747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Mean </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39 ± 8</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1</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205 ± 2.4</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39 ± 11</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3</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800" b="1" u="none" strike="noStrike" cap="none" normalizeH="0" baseline="0" dirty="0" smtClean="0">
                          <a:ln>
                            <a:noFill/>
                          </a:ln>
                          <a:effectLst/>
                        </a:rPr>
                        <a:t>211 ± 2.3</a:t>
                      </a:r>
                      <a:endParaRPr kumimoji="0" lang="en-US" sz="1800" b="1" i="0" u="none" strike="noStrike" cap="none" normalizeH="0" baseline="0" dirty="0" smtClean="0">
                        <a:ln>
                          <a:noFill/>
                        </a:ln>
                        <a:solidFill>
                          <a:schemeClr val="tx1"/>
                        </a:solidFill>
                        <a:effectLst/>
                        <a:latin typeface="+mn-lt"/>
                        <a:ea typeface="ＭＳ Ｐゴシック" charset="-128"/>
                        <a:cs typeface="Times New Roman" charset="0"/>
                      </a:endParaRPr>
                    </a:p>
                  </a:txBody>
                  <a:tcPr marL="0" marR="0" marT="0" marB="0" anchor="ctr" horzOverflow="overflow"/>
                </a:tc>
              </a:tr>
            </a:tbl>
          </a:graphicData>
        </a:graphic>
      </p:graphicFrame>
    </p:spTree>
    <p:extLst>
      <p:ext uri="{BB962C8B-B14F-4D97-AF65-F5344CB8AC3E}">
        <p14:creationId xmlns:p14="http://schemas.microsoft.com/office/powerpoint/2010/main" val="174902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74790920"/>
              </p:ext>
            </p:extLst>
          </p:nvPr>
        </p:nvGraphicFramePr>
        <p:xfrm>
          <a:off x="228599" y="1524000"/>
          <a:ext cx="8686800" cy="3657600"/>
        </p:xfrm>
        <a:graphic>
          <a:graphicData uri="http://schemas.openxmlformats.org/drawingml/2006/table">
            <a:tbl>
              <a:tblPr firstRow="1" bandRow="1">
                <a:tableStyleId>{793D81CF-94F2-401A-BA57-92F5A7B2D0C5}</a:tableStyleId>
              </a:tblPr>
              <a:tblGrid>
                <a:gridCol w="811990"/>
                <a:gridCol w="1010192"/>
                <a:gridCol w="916419"/>
                <a:gridCol w="916419"/>
                <a:gridCol w="916419"/>
                <a:gridCol w="257876"/>
                <a:gridCol w="1031504"/>
                <a:gridCol w="967568"/>
                <a:gridCol w="982487"/>
                <a:gridCol w="875926"/>
              </a:tblGrid>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Black Crappie</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effectLst/>
                        </a:rPr>
                        <a:t>White Crappie</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Year</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S-Q</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Q-P</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P-M</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SS</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smtClean="0">
                          <a:ln>
                            <a:noFill/>
                          </a:ln>
                          <a:solidFill>
                            <a:schemeClr val="bg1"/>
                          </a:solidFill>
                          <a:effectLst/>
                        </a:rPr>
                        <a:t>S-Q</a:t>
                      </a:r>
                      <a:endParaRPr kumimoji="0" lang="en-US" sz="1700" b="1" i="0" u="none" strike="noStrike" cap="none" normalizeH="0" baseline="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Q-P</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chemeClr val="bg1"/>
                          </a:solidFill>
                          <a:effectLst/>
                        </a:rPr>
                        <a:t>P-M</a:t>
                      </a:r>
                      <a:endParaRPr kumimoji="0" lang="en-US" sz="1700" b="1" i="0" u="none" strike="noStrike" cap="none" normalizeH="0" baseline="0" dirty="0" smtClean="0">
                        <a:ln>
                          <a:noFill/>
                        </a:ln>
                        <a:solidFill>
                          <a:schemeClr val="bg1"/>
                        </a:solidFill>
                        <a:effectLst/>
                        <a:latin typeface="+mn-lt"/>
                        <a:ea typeface="ＭＳ Ｐゴシック" charset="-128"/>
                        <a:cs typeface="Times New Roman" charset="0"/>
                      </a:endParaRPr>
                    </a:p>
                  </a:txBody>
                  <a:tcPr marL="68580" marR="68580" marT="0" marB="0" anchor="ctr" horzOverflow="overflow">
                    <a:solidFill>
                      <a:schemeClr val="tx1"/>
                    </a:solid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1992</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138 (8)</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110 (6)</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  86 </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101 (11)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100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78 (5)</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  77 (7)</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102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103 (6)</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96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104 (5)</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1995</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134 (7)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106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100 (7)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97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71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77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1996</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126 (12)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88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107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99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129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116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100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112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102 (4)</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1998</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108 (7)</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107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105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108</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106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1999</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107 (3)</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101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(2)</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solidFill>
                      <a:schemeClr val="tx2">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89 (1)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  81</a:t>
                      </a:r>
                      <a:endParaRPr kumimoji="0" lang="en-US" sz="1800" b="0" i="0" u="none" strike="noStrike" cap="none" normalizeH="0" baseline="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  83</a:t>
                      </a:r>
                      <a:endParaRPr kumimoji="0" lang="en-US" sz="1800" b="0" i="0" u="none" strike="noStrike" cap="none" normalizeH="0" baseline="0" dirty="0" smtClean="0">
                        <a:ln>
                          <a:noFill/>
                        </a:ln>
                        <a:solidFill>
                          <a:schemeClr val="tx1"/>
                        </a:solidFill>
                        <a:effectLst/>
                        <a:latin typeface="+mn-lt"/>
                        <a:ea typeface="ＭＳ Ｐゴシック" charset="-128"/>
                        <a:cs typeface="Times New Roman" charset="0"/>
                      </a:endParaRPr>
                    </a:p>
                  </a:txBody>
                  <a:tcPr marL="68580" marR="68580" marT="0" marB="0" anchor="ctr" horzOverflow="overflow"/>
                </a:tc>
              </a:tr>
            </a:tbl>
          </a:graphicData>
        </a:graphic>
      </p:graphicFrame>
      <p:sp>
        <p:nvSpPr>
          <p:cNvPr id="4" name="Title 1"/>
          <p:cNvSpPr txBox="1">
            <a:spLocks/>
          </p:cNvSpPr>
          <p:nvPr/>
        </p:nvSpPr>
        <p:spPr>
          <a:xfrm>
            <a:off x="457200" y="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kern="0" dirty="0" smtClean="0"/>
              <a:t>Post-Implementation Data</a:t>
            </a:r>
            <a:endParaRPr lang="en-US" kern="0" dirty="0"/>
          </a:p>
        </p:txBody>
      </p:sp>
      <p:sp>
        <p:nvSpPr>
          <p:cNvPr id="5" name="TextBox 4"/>
          <p:cNvSpPr txBox="1"/>
          <p:nvPr/>
        </p:nvSpPr>
        <p:spPr>
          <a:xfrm>
            <a:off x="265145" y="990600"/>
            <a:ext cx="725455" cy="584775"/>
          </a:xfrm>
          <a:prstGeom prst="rect">
            <a:avLst/>
          </a:prstGeom>
          <a:noFill/>
        </p:spPr>
        <p:txBody>
          <a:bodyPr wrap="none" rtlCol="0">
            <a:spAutoFit/>
          </a:bodyPr>
          <a:lstStyle/>
          <a:p>
            <a:r>
              <a:rPr lang="en-US" sz="3200" b="1" dirty="0" err="1" smtClean="0"/>
              <a:t>Wr</a:t>
            </a:r>
            <a:endParaRPr lang="en-US" sz="3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1462</TotalTime>
  <Words>1501</Words>
  <Application>Microsoft Office PowerPoint</Application>
  <PresentationFormat>On-screen Show (4:3)</PresentationFormat>
  <Paragraphs>408</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ＭＳ Ｐゴシック</vt:lpstr>
      <vt:lpstr>Arial</vt:lpstr>
      <vt:lpstr>Calibri</vt:lpstr>
      <vt:lpstr>Times New Roman</vt:lpstr>
      <vt:lpstr>Default Design</vt:lpstr>
      <vt:lpstr> Application of a Minimum Length Limit for Crappie Populations </vt:lpstr>
      <vt:lpstr>Lake Alvin, SD</vt:lpstr>
      <vt:lpstr>PowerPoint Presentation</vt:lpstr>
      <vt:lpstr>Angler Opinions</vt:lpstr>
      <vt:lpstr>Group Think</vt:lpstr>
      <vt:lpstr>Group Think</vt:lpstr>
      <vt:lpstr>BKC and WHC Populations</vt:lpstr>
      <vt:lpstr>Post-Implementation Data</vt:lpstr>
      <vt:lpstr>PowerPoint Presentation</vt:lpstr>
      <vt:lpstr>PowerPoint Presentation</vt:lpstr>
      <vt:lpstr>PowerPoint Presentation</vt:lpstr>
      <vt:lpstr>Manager’s Notes</vt:lpstr>
    </vt:vector>
  </TitlesOfParts>
  <Company>SDSU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willisd</dc:creator>
  <cp:lastModifiedBy>Derek Ogle</cp:lastModifiedBy>
  <cp:revision>53</cp:revision>
  <cp:lastPrinted>2014-04-03T12:45:44Z</cp:lastPrinted>
  <dcterms:created xsi:type="dcterms:W3CDTF">2003-10-20T15:45:11Z</dcterms:created>
  <dcterms:modified xsi:type="dcterms:W3CDTF">2018-03-26T19:55:36Z</dcterms:modified>
</cp:coreProperties>
</file>