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0" r:id="rId4"/>
    <p:sldId id="277" r:id="rId5"/>
    <p:sldId id="268" r:id="rId6"/>
    <p:sldId id="294" r:id="rId7"/>
    <p:sldId id="269" r:id="rId8"/>
    <p:sldId id="271" r:id="rId9"/>
    <p:sldId id="275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CC99"/>
    <a:srgbClr val="FFFF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 showGuides="1">
      <p:cViewPr varScale="1">
        <p:scale>
          <a:sx n="69" d="100"/>
          <a:sy n="69" d="100"/>
        </p:scale>
        <p:origin x="1444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r>
              <a:rPr lang="en-US" dirty="0" smtClean="0"/>
              <a:t>Walleye abundance, spawning behavior, etc.</a:t>
            </a:r>
          </a:p>
          <a:p>
            <a:pPr eaLnBrk="1" hangingPunct="1"/>
            <a:r>
              <a:rPr lang="en-US" b="1" dirty="0" smtClean="0"/>
              <a:t>Economic</a:t>
            </a:r>
          </a:p>
          <a:p>
            <a:pPr lvl="1" eaLnBrk="1" hangingPunct="1"/>
            <a:r>
              <a:rPr lang="en-US" dirty="0" smtClean="0"/>
              <a:t>Impact on recreational fishing (license sales), tourism, enforcement costs, etc.</a:t>
            </a:r>
          </a:p>
          <a:p>
            <a:pPr eaLnBrk="1" hangingPunct="1"/>
            <a:r>
              <a:rPr lang="en-US" b="1" dirty="0" smtClean="0"/>
              <a:t>Political</a:t>
            </a:r>
          </a:p>
          <a:p>
            <a:pPr lvl="1" eaLnBrk="1" hangingPunct="1"/>
            <a:r>
              <a:rPr lang="en-US" dirty="0" smtClean="0"/>
              <a:t>Treaties, federal vs. state, racism</a:t>
            </a:r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r>
              <a:rPr lang="en-US" smtClean="0"/>
              <a:t>Native traditions, tourist expectations, racism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1D5FD-AFCD-4D5E-A99E-B2C754A9B1C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43000"/>
            <a:ext cx="82946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8"/>
          <p:cNvSpPr>
            <a:spLocks/>
          </p:cNvSpPr>
          <p:nvPr/>
        </p:nvSpPr>
        <p:spPr bwMode="auto">
          <a:xfrm>
            <a:off x="4495800" y="230187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50389"/>
              <a:gd name="adj5" fmla="val 176921"/>
              <a:gd name="adj6" fmla="val -30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4495800" y="230822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49611"/>
              <a:gd name="adj5" fmla="val 331088"/>
              <a:gd name="adj6" fmla="val -298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>
            <a:off x="5868988" y="2303463"/>
            <a:ext cx="1751012" cy="495300"/>
          </a:xfrm>
          <a:prstGeom prst="callout2">
            <a:avLst>
              <a:gd name="adj1" fmla="val 23079"/>
              <a:gd name="adj2" fmla="val -4352"/>
              <a:gd name="adj3" fmla="val 23079"/>
              <a:gd name="adj4" fmla="val -122847"/>
              <a:gd name="adj5" fmla="val 806412"/>
              <a:gd name="adj6" fmla="val -2456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4495800" y="1143000"/>
            <a:ext cx="2819400" cy="495300"/>
          </a:xfrm>
          <a:prstGeom prst="callout2">
            <a:avLst>
              <a:gd name="adj1" fmla="val 23079"/>
              <a:gd name="adj2" fmla="val -2704"/>
              <a:gd name="adj3" fmla="val 23079"/>
              <a:gd name="adj4" fmla="val -64694"/>
              <a:gd name="adj5" fmla="val 676602"/>
              <a:gd name="adj6" fmla="val -129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Information Base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40" grpId="1" animBg="1"/>
      <p:bldP spid="44041" grpId="0" animBg="1"/>
      <p:bldP spid="44041" grpId="1" animBg="1"/>
      <p:bldP spid="44042" grpId="0" animBg="1"/>
      <p:bldP spid="44042" grpId="1" animBg="1"/>
      <p:bldP spid="440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FB1D7E-3AEE-4A7A-9BB5-8125B7633A6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30363"/>
            <a:ext cx="83264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057275"/>
            <a:ext cx="8313737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20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22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4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6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6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8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60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62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4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 smtClean="0"/>
              <a:t>Ecological (Biotic and Physical)</a:t>
            </a:r>
          </a:p>
          <a:p>
            <a:pPr lvl="1"/>
            <a:r>
              <a:rPr lang="en-US" dirty="0" smtClean="0"/>
              <a:t>Habitat, predation, forage base, genetics, etc.</a:t>
            </a:r>
          </a:p>
          <a:p>
            <a:endParaRPr lang="en-US" sz="1400" dirty="0" smtClean="0"/>
          </a:p>
          <a:p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Market forces, license fees, budgets, etc.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Laws, treaties, etc.</a:t>
            </a:r>
          </a:p>
          <a:p>
            <a:endParaRPr lang="en-US" sz="1400" dirty="0" smtClean="0"/>
          </a:p>
          <a:p>
            <a:r>
              <a:rPr lang="en-US" dirty="0" smtClean="0"/>
              <a:t>Social / Cultural</a:t>
            </a:r>
          </a:p>
          <a:p>
            <a:pPr lvl="1"/>
            <a:r>
              <a:rPr lang="en-US" dirty="0" smtClean="0"/>
              <a:t>Traditions, values, perceptions, philosophies,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659834"/>
            <a:ext cx="7315200" cy="1159566"/>
            <a:chOff x="609600" y="1659834"/>
            <a:chExt cx="7315200" cy="1159566"/>
          </a:xfrm>
        </p:grpSpPr>
        <p:sp>
          <p:nvSpPr>
            <p:cNvPr id="6" name="Line Callout 1 5"/>
            <p:cNvSpPr/>
            <p:nvPr/>
          </p:nvSpPr>
          <p:spPr>
            <a:xfrm>
              <a:off x="3505200" y="2286000"/>
              <a:ext cx="4419600" cy="533400"/>
            </a:xfrm>
            <a:prstGeom prst="borderCallout1">
              <a:avLst>
                <a:gd name="adj1" fmla="val 47209"/>
                <a:gd name="adj2" fmla="val -772"/>
                <a:gd name="adj3" fmla="val -116693"/>
                <a:gd name="adj4" fmla="val -32968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Sets bounds on productivity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9600" y="1659834"/>
              <a:ext cx="563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" y="2991678"/>
            <a:ext cx="7467600" cy="2723322"/>
            <a:chOff x="609600" y="2991678"/>
            <a:chExt cx="7467600" cy="27233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9600" y="2991678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9600" y="43434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295400" y="4343400"/>
              <a:ext cx="6781800" cy="1371600"/>
              <a:chOff x="1295400" y="4343400"/>
              <a:chExt cx="6781800" cy="1371600"/>
            </a:xfrm>
          </p:grpSpPr>
          <p:sp>
            <p:nvSpPr>
              <p:cNvPr id="9" name="Line Callout 1 8"/>
              <p:cNvSpPr/>
              <p:nvPr/>
            </p:nvSpPr>
            <p:spPr>
              <a:xfrm>
                <a:off x="4572000" y="4648200"/>
                <a:ext cx="3505200" cy="533400"/>
              </a:xfrm>
              <a:prstGeom prst="borderCallout1">
                <a:avLst>
                  <a:gd name="adj1" fmla="val 47209"/>
                  <a:gd name="adj2" fmla="val -772"/>
                  <a:gd name="adj3" fmla="val -314208"/>
                  <a:gd name="adj4" fmla="val -87469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Sets limits on actions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9" idx="2"/>
              </p:cNvCxnSpPr>
              <p:nvPr/>
            </p:nvCxnSpPr>
            <p:spPr>
              <a:xfrm flipH="1" flipV="1">
                <a:off x="1295400" y="4343400"/>
                <a:ext cx="3276600" cy="5715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752600" y="4914900"/>
                <a:ext cx="2819400" cy="8001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09600" y="3733800"/>
            <a:ext cx="7086600" cy="1981200"/>
            <a:chOff x="609600" y="3733800"/>
            <a:chExt cx="7086600" cy="1981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57150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utoShape 28"/>
            <p:cNvSpPr>
              <a:spLocks/>
            </p:cNvSpPr>
            <p:nvPr/>
          </p:nvSpPr>
          <p:spPr bwMode="auto">
            <a:xfrm>
              <a:off x="4572000" y="3733800"/>
              <a:ext cx="3124200" cy="457200"/>
            </a:xfrm>
            <a:prstGeom prst="borderCallout2">
              <a:avLst>
                <a:gd name="adj1" fmla="val 49185"/>
                <a:gd name="adj2" fmla="val -148"/>
                <a:gd name="adj3" fmla="val 47011"/>
                <a:gd name="adj4" fmla="val -14717"/>
                <a:gd name="adj5" fmla="val 426016"/>
                <a:gd name="adj6" fmla="val -8805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Provides 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D708A-5100-44B2-BB83-4E5A458E4F3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76200"/>
            <a:ext cx="9012237" cy="868363"/>
          </a:xfrm>
        </p:spPr>
        <p:txBody>
          <a:bodyPr/>
          <a:lstStyle/>
          <a:p>
            <a:pPr eaLnBrk="1" hangingPunct="1"/>
            <a:r>
              <a:rPr lang="en-US" smtClean="0"/>
              <a:t>Walleye War – Mgmt Environment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Economic</a:t>
            </a:r>
            <a:endParaRPr lang="en-US" b="1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Political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3429000" y="3124200"/>
            <a:ext cx="236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/>
              <a:t>Management</a:t>
            </a:r>
          </a:p>
          <a:p>
            <a:pPr algn="ctr" eaLnBrk="1" hangingPunct="1"/>
            <a:r>
              <a:rPr lang="en-US" sz="2800" b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58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A897B-2BDE-4141-908B-F0568360B39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657600" y="129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Goal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/>
              <a:t>Objective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657600" y="510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Actions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990600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Problem</a:t>
            </a:r>
          </a:p>
          <a:p>
            <a:pPr algn="ctr"/>
            <a:r>
              <a:rPr lang="en-US" sz="2400" b="1"/>
              <a:t>Identification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321425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Evaluation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722688" y="3403600"/>
            <a:ext cx="185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Information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572000" y="2765425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572000" y="4300538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616450" y="1806575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04800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60705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8" name="AutoShape 18"/>
          <p:cNvCxnSpPr>
            <a:cxnSpLocks noChangeShapeType="1"/>
            <a:stCxn id="40965" idx="3"/>
            <a:endCxn id="40967" idx="2"/>
          </p:cNvCxnSpPr>
          <p:nvPr/>
        </p:nvCxnSpPr>
        <p:spPr bwMode="auto">
          <a:xfrm flipV="1">
            <a:off x="5641975" y="4495800"/>
            <a:ext cx="1671638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/>
          <p:cNvCxnSpPr>
            <a:cxnSpLocks noChangeShapeType="1"/>
            <a:stCxn id="40967" idx="0"/>
            <a:endCxn id="40964" idx="3"/>
          </p:cNvCxnSpPr>
          <p:nvPr/>
        </p:nvCxnSpPr>
        <p:spPr bwMode="auto">
          <a:xfrm rot="5400000" flipH="1">
            <a:off x="5849144" y="1735931"/>
            <a:ext cx="1257300" cy="1671638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1"/>
            <a:endCxn id="40966" idx="0"/>
          </p:cNvCxnSpPr>
          <p:nvPr/>
        </p:nvCxnSpPr>
        <p:spPr bwMode="auto">
          <a:xfrm rot="10800000" flipV="1">
            <a:off x="1982788" y="1943100"/>
            <a:ext cx="1674812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/>
          <p:cNvCxnSpPr>
            <a:cxnSpLocks noChangeShapeType="1"/>
            <a:stCxn id="40966" idx="2"/>
          </p:cNvCxnSpPr>
          <p:nvPr/>
        </p:nvCxnSpPr>
        <p:spPr bwMode="auto">
          <a:xfrm rot="16200000" flipH="1">
            <a:off x="2153444" y="4325144"/>
            <a:ext cx="1333500" cy="167481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AutoShape 22"/>
          <p:cNvSpPr>
            <a:spLocks/>
          </p:cNvSpPr>
          <p:nvPr/>
        </p:nvSpPr>
        <p:spPr bwMode="auto">
          <a:xfrm>
            <a:off x="5641975" y="895350"/>
            <a:ext cx="3490913" cy="323850"/>
          </a:xfrm>
          <a:prstGeom prst="borderCallout2">
            <a:avLst>
              <a:gd name="adj1" fmla="val 33333"/>
              <a:gd name="adj2" fmla="val -2273"/>
              <a:gd name="adj3" fmla="val 33333"/>
              <a:gd name="adj4" fmla="val -16523"/>
              <a:gd name="adj5" fmla="val 175926"/>
              <a:gd name="adj6" fmla="val -3144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Broad, </a:t>
            </a:r>
            <a:r>
              <a:rPr lang="en-US" dirty="0" smtClean="0"/>
              <a:t>long-term</a:t>
            </a:r>
            <a:r>
              <a:rPr lang="en-US" dirty="0"/>
              <a:t>, sets direction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33338" y="4800600"/>
            <a:ext cx="1600200" cy="685800"/>
          </a:xfrm>
          <a:prstGeom prst="borderCallout2">
            <a:avLst>
              <a:gd name="adj1" fmla="val 16667"/>
              <a:gd name="adj2" fmla="val 104764"/>
              <a:gd name="adj3" fmla="val 16667"/>
              <a:gd name="adj4" fmla="val 113394"/>
              <a:gd name="adj5" fmla="val -84259"/>
              <a:gd name="adj6" fmla="val 12231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Obstructions to objectives</a:t>
            </a:r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42863" y="990600"/>
            <a:ext cx="2819400" cy="342900"/>
          </a:xfrm>
          <a:prstGeom prst="borderCallout2">
            <a:avLst>
              <a:gd name="adj1" fmla="val 33333"/>
              <a:gd name="adj2" fmla="val 102704"/>
              <a:gd name="adj3" fmla="val 33333"/>
              <a:gd name="adj4" fmla="val 116667"/>
              <a:gd name="adj5" fmla="val 120370"/>
              <a:gd name="adj6" fmla="val 13136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Where do we want to be?</a:t>
            </a:r>
          </a:p>
        </p:txBody>
      </p:sp>
      <p:sp>
        <p:nvSpPr>
          <p:cNvPr id="40986" name="AutoShape 26"/>
          <p:cNvSpPr>
            <a:spLocks/>
          </p:cNvSpPr>
          <p:nvPr/>
        </p:nvSpPr>
        <p:spPr bwMode="auto">
          <a:xfrm>
            <a:off x="22225" y="1447800"/>
            <a:ext cx="2416175" cy="342900"/>
          </a:xfrm>
          <a:prstGeom prst="borderCallout2">
            <a:avLst>
              <a:gd name="adj1" fmla="val 33333"/>
              <a:gd name="adj2" fmla="val 103153"/>
              <a:gd name="adj3" fmla="val 33333"/>
              <a:gd name="adj4" fmla="val 111759"/>
              <a:gd name="adj5" fmla="val 537500"/>
              <a:gd name="adj6" fmla="val 120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What will prevent us?</a:t>
            </a:r>
          </a:p>
        </p:txBody>
      </p:sp>
      <p:sp>
        <p:nvSpPr>
          <p:cNvPr id="40987" name="AutoShape 27"/>
          <p:cNvSpPr>
            <a:spLocks/>
          </p:cNvSpPr>
          <p:nvPr/>
        </p:nvSpPr>
        <p:spPr bwMode="auto">
          <a:xfrm>
            <a:off x="6858000" y="5334000"/>
            <a:ext cx="2209800" cy="342900"/>
          </a:xfrm>
          <a:prstGeom prst="borderCallout2">
            <a:avLst>
              <a:gd name="adj1" fmla="val 33333"/>
              <a:gd name="adj2" fmla="val -3449"/>
              <a:gd name="adj3" fmla="val 33333"/>
              <a:gd name="adj4" fmla="val -11278"/>
              <a:gd name="adj5" fmla="val -273611"/>
              <a:gd name="adj6" fmla="val -191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Did we make it?</a:t>
            </a:r>
          </a:p>
        </p:txBody>
      </p:sp>
      <p:sp>
        <p:nvSpPr>
          <p:cNvPr id="40988" name="AutoShape 28"/>
          <p:cNvSpPr>
            <a:spLocks/>
          </p:cNvSpPr>
          <p:nvPr/>
        </p:nvSpPr>
        <p:spPr bwMode="auto">
          <a:xfrm>
            <a:off x="7924800" y="2438400"/>
            <a:ext cx="1219200" cy="1295400"/>
          </a:xfrm>
          <a:prstGeom prst="borderCallout2">
            <a:avLst>
              <a:gd name="adj1" fmla="val 8824"/>
              <a:gd name="adj2" fmla="val -6250"/>
              <a:gd name="adj3" fmla="val 8824"/>
              <a:gd name="adj4" fmla="val -65884"/>
              <a:gd name="adj5" fmla="val 63111"/>
              <a:gd name="adj6" fmla="val -127606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Measure</a:t>
            </a:r>
          </a:p>
          <a:p>
            <a:r>
              <a:rPr lang="en-US"/>
              <a:t>Compare</a:t>
            </a:r>
          </a:p>
          <a:p>
            <a:r>
              <a:rPr lang="en-US"/>
              <a:t>Assess</a:t>
            </a:r>
          </a:p>
          <a:p>
            <a:r>
              <a:rPr lang="en-US"/>
              <a:t>Revise</a:t>
            </a:r>
          </a:p>
        </p:txBody>
      </p:sp>
      <p:sp>
        <p:nvSpPr>
          <p:cNvPr id="40989" name="AutoShape 29"/>
          <p:cNvSpPr>
            <a:spLocks/>
          </p:cNvSpPr>
          <p:nvPr/>
        </p:nvSpPr>
        <p:spPr bwMode="auto">
          <a:xfrm>
            <a:off x="7086600" y="2152650"/>
            <a:ext cx="2057400" cy="342900"/>
          </a:xfrm>
          <a:prstGeom prst="borderCallout2">
            <a:avLst>
              <a:gd name="adj1" fmla="val 33333"/>
              <a:gd name="adj2" fmla="val -3704"/>
              <a:gd name="adj3" fmla="val 33333"/>
              <a:gd name="adj4" fmla="val -16051"/>
              <a:gd name="adj5" fmla="val 308796"/>
              <a:gd name="adj6" fmla="val -3348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What to do next?</a:t>
            </a:r>
          </a:p>
        </p:txBody>
      </p:sp>
      <p:sp>
        <p:nvSpPr>
          <p:cNvPr id="40990" name="AutoShape 30"/>
          <p:cNvSpPr>
            <a:spLocks/>
          </p:cNvSpPr>
          <p:nvPr/>
        </p:nvSpPr>
        <p:spPr bwMode="auto">
          <a:xfrm>
            <a:off x="228600" y="6324600"/>
            <a:ext cx="2438400" cy="342900"/>
          </a:xfrm>
          <a:prstGeom prst="borderCallout2">
            <a:avLst>
              <a:gd name="adj1" fmla="val 33333"/>
              <a:gd name="adj2" fmla="val 103125"/>
              <a:gd name="adj3" fmla="val 33333"/>
              <a:gd name="adj4" fmla="val 123505"/>
              <a:gd name="adj5" fmla="val 5556"/>
              <a:gd name="adj6" fmla="val 1439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How do we get there?</a:t>
            </a:r>
          </a:p>
        </p:txBody>
      </p:sp>
      <p:sp>
        <p:nvSpPr>
          <p:cNvPr id="40983" name="AutoShape 23"/>
          <p:cNvSpPr>
            <a:spLocks/>
          </p:cNvSpPr>
          <p:nvPr/>
        </p:nvSpPr>
        <p:spPr bwMode="auto">
          <a:xfrm>
            <a:off x="6705600" y="1295400"/>
            <a:ext cx="2427288" cy="914400"/>
          </a:xfrm>
          <a:prstGeom prst="borderCallout2">
            <a:avLst>
              <a:gd name="adj1" fmla="val 12500"/>
              <a:gd name="adj2" fmla="val -3139"/>
              <a:gd name="adj3" fmla="val 12500"/>
              <a:gd name="adj4" fmla="val -42444"/>
              <a:gd name="adj5" fmla="val 96704"/>
              <a:gd name="adj6" fmla="val -8371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S</a:t>
            </a:r>
            <a:r>
              <a:rPr lang="en-US"/>
              <a:t>pecific, </a:t>
            </a:r>
            <a:r>
              <a:rPr lang="en-US" b="1">
                <a:solidFill>
                  <a:schemeClr val="hlink"/>
                </a:solidFill>
              </a:rPr>
              <a:t>M</a:t>
            </a:r>
            <a:r>
              <a:rPr lang="en-US"/>
              <a:t>easurable, </a:t>
            </a:r>
            <a:r>
              <a:rPr lang="en-US" b="1">
                <a:solidFill>
                  <a:schemeClr val="hlink"/>
                </a:solidFill>
              </a:rPr>
              <a:t>A</a:t>
            </a:r>
            <a:r>
              <a:rPr lang="en-US"/>
              <a:t>chievable, </a:t>
            </a:r>
            <a:r>
              <a:rPr lang="en-US" b="1">
                <a:solidFill>
                  <a:schemeClr val="hlink"/>
                </a:solidFill>
              </a:rPr>
              <a:t>R</a:t>
            </a:r>
            <a:r>
              <a:rPr lang="en-US"/>
              <a:t>elated to Goal, </a:t>
            </a:r>
            <a:r>
              <a:rPr lang="en-US" b="1">
                <a:solidFill>
                  <a:schemeClr val="hlink"/>
                </a:solidFill>
              </a:rPr>
              <a:t>T</a:t>
            </a:r>
            <a:r>
              <a:rPr lang="en-US"/>
              <a:t>ime-specific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build="p"/>
      <p:bldP spid="40964" grpId="1" build="p" animBg="1"/>
      <p:bldP spid="40965" grpId="0" animBg="1"/>
      <p:bldP spid="40966" grpId="0" animBg="1"/>
      <p:bldP spid="40967" grpId="0" animBg="1"/>
      <p:bldP spid="40969" grpId="0"/>
      <p:bldP spid="40970" grpId="0" animBg="1"/>
      <p:bldP spid="40971" grpId="0" animBg="1"/>
      <p:bldP spid="40972" grpId="0" animBg="1"/>
      <p:bldP spid="40973" grpId="0" animBg="1"/>
      <p:bldP spid="40974" grpId="0" animBg="1"/>
      <p:bldP spid="40982" grpId="0" animBg="1"/>
      <p:bldP spid="40982" grpId="1" animBg="1"/>
      <p:bldP spid="40984" grpId="0" animBg="1"/>
      <p:bldP spid="40984" grpId="1" animBg="1"/>
      <p:bldP spid="40985" grpId="0" animBg="1"/>
      <p:bldP spid="40986" grpId="0" animBg="1"/>
      <p:bldP spid="40987" grpId="0" animBg="1"/>
      <p:bldP spid="40988" grpId="0" animBg="1"/>
      <p:bldP spid="40988" grpId="1" animBg="1"/>
      <p:bldP spid="40989" grpId="0" animBg="1"/>
      <p:bldP spid="40990" grpId="0" animBg="1"/>
      <p:bldP spid="40983" grpId="0" animBg="1"/>
      <p:bldP spid="409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C9797-F357-4473-95C1-22E96B804E5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8750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5025"/>
            <a:ext cx="3733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060825" y="3808413"/>
            <a:ext cx="11207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991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" y="5808663"/>
            <a:ext cx="12192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C0EB30-8DBF-427A-973D-6627EC2C8070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90650"/>
            <a:ext cx="83708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09800" y="838200"/>
            <a:ext cx="4191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Problem Identification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1436</TotalTime>
  <Words>273</Words>
  <Application>Microsoft Office PowerPoint</Application>
  <PresentationFormat>On-screen Show (4:3)</PresentationFormat>
  <Paragraphs>124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Introduction</vt:lpstr>
      <vt:lpstr>Environments of a Stock</vt:lpstr>
      <vt:lpstr>Management Environment</vt:lpstr>
      <vt:lpstr>Management Environment</vt:lpstr>
      <vt:lpstr>Walleye War – Mgmt Environment</vt:lpstr>
      <vt:lpstr>Management Environment</vt:lpstr>
      <vt:lpstr>Management Process</vt:lpstr>
      <vt:lpstr>Management Process - Coaster BKT</vt:lpstr>
      <vt:lpstr>Management Process - Coaster BKT</vt:lpstr>
      <vt:lpstr>Management Process - Coaster BKT</vt:lpstr>
      <vt:lpstr>Management Process - Coaster BKT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50</cp:revision>
  <dcterms:created xsi:type="dcterms:W3CDTF">2005-12-26T20:44:58Z</dcterms:created>
  <dcterms:modified xsi:type="dcterms:W3CDTF">2016-03-14T18:41:49Z</dcterms:modified>
</cp:coreProperties>
</file>