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24" r:id="rId11"/>
    <p:sldId id="304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C0"/>
    <a:srgbClr val="FFFF66"/>
    <a:srgbClr val="CC0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92" d="100"/>
          <a:sy n="92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10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Problem</a:t>
            </a: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800600" cy="3810000"/>
          </a:xfrm>
        </p:spPr>
        <p:txBody>
          <a:bodyPr/>
          <a:lstStyle/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  </a:t>
            </a:r>
            <a:r>
              <a:rPr lang="fr-FR" sz="2400" b="1" u="sng" dirty="0">
                <a:latin typeface="Courier New" pitchFamily="49" charset="0"/>
              </a:rPr>
              <a:t>  IDEAL  </a:t>
            </a:r>
            <a:r>
              <a:rPr lang="fr-FR" sz="2400" b="1" dirty="0">
                <a:latin typeface="Courier New" pitchFamily="49" charset="0"/>
              </a:rPr>
              <a:t>  </a:t>
            </a:r>
            <a:r>
              <a:rPr lang="fr-FR" sz="2400" b="1" u="sng" dirty="0">
                <a:latin typeface="Courier New" pitchFamily="49" charset="0"/>
              </a:rPr>
              <a:t>  </a:t>
            </a:r>
            <a:r>
              <a:rPr lang="fr-FR" sz="2400" b="1" u="sng" dirty="0" smtClean="0">
                <a:latin typeface="Courier New" pitchFamily="49" charset="0"/>
              </a:rPr>
              <a:t> REAL  </a:t>
            </a:r>
            <a:r>
              <a:rPr lang="fr-FR" sz="100" b="1" u="sng" dirty="0" smtClean="0">
                <a:latin typeface="Courier New" pitchFamily="49" charset="0"/>
              </a:rPr>
              <a:t>.</a:t>
            </a:r>
            <a:r>
              <a:rPr lang="fr-FR" sz="2400" b="1" u="sng" dirty="0" smtClean="0">
                <a:latin typeface="Courier New" pitchFamily="49" charset="0"/>
              </a:rPr>
              <a:t> </a:t>
            </a:r>
            <a:endParaRPr lang="fr-FR" sz="2400" b="1" u="sng" dirty="0"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t   N</a:t>
            </a:r>
            <a:r>
              <a:rPr lang="fr-FR" sz="2400" b="1" baseline="-25000" dirty="0">
                <a:latin typeface="Courier New" pitchFamily="49" charset="0"/>
              </a:rPr>
              <a:t>t</a:t>
            </a:r>
            <a:r>
              <a:rPr lang="fr-FR" sz="2400" b="1" dirty="0">
                <a:latin typeface="Courier New" pitchFamily="49" charset="0"/>
              </a:rPr>
              <a:t>   </a:t>
            </a:r>
            <a:r>
              <a:rPr lang="fr-FR" sz="2400" b="1" dirty="0" smtClean="0">
                <a:latin typeface="Courier New" pitchFamily="49" charset="0"/>
              </a:rPr>
              <a:t>C</a:t>
            </a:r>
            <a:r>
              <a:rPr lang="fr-FR" sz="2400" b="1" baseline="-25000" dirty="0">
                <a:latin typeface="Courier New" pitchFamily="49" charset="0"/>
              </a:rPr>
              <a:t>t</a:t>
            </a:r>
            <a:r>
              <a:rPr lang="fr-FR" sz="2400" b="1" dirty="0" smtClean="0">
                <a:latin typeface="Courier New" pitchFamily="49" charset="0"/>
              </a:rPr>
              <a:t>   </a:t>
            </a:r>
            <a:r>
              <a:rPr lang="fr-FR" sz="2400" b="1" dirty="0" err="1" smtClean="0">
                <a:latin typeface="Courier New" pitchFamily="49" charset="0"/>
              </a:rPr>
              <a:t>C</a:t>
            </a:r>
            <a:r>
              <a:rPr lang="fr-FR" sz="2400" b="1" baseline="-25000" dirty="0" err="1" smtClean="0">
                <a:latin typeface="Courier New" pitchFamily="49" charset="0"/>
              </a:rPr>
              <a:t>t</a:t>
            </a:r>
            <a:r>
              <a:rPr lang="fr-FR" sz="2400" b="1" dirty="0" smtClean="0">
                <a:latin typeface="Courier New" pitchFamily="49" charset="0"/>
              </a:rPr>
              <a:t>*	 C</a:t>
            </a:r>
            <a:r>
              <a:rPr lang="fr-FR" sz="2400" b="1" baseline="-25000" dirty="0" smtClean="0">
                <a:latin typeface="Courier New" pitchFamily="49" charset="0"/>
              </a:rPr>
              <a:t>t</a:t>
            </a:r>
            <a:r>
              <a:rPr lang="fr-FR" sz="2400" b="1" dirty="0" smtClean="0">
                <a:latin typeface="Courier New" pitchFamily="49" charset="0"/>
              </a:rPr>
              <a:t>’</a:t>
            </a:r>
            <a:endParaRPr lang="fr-FR" sz="2400" b="1" dirty="0"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0 1000  200  </a:t>
            </a:r>
            <a:r>
              <a:rPr lang="fr-FR" sz="2400" b="1" dirty="0" smtClean="0">
                <a:latin typeface="Courier New" pitchFamily="49" charset="0"/>
              </a:rPr>
              <a:t>211	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</a:rPr>
              <a:t> 77</a:t>
            </a:r>
            <a:endParaRPr lang="fr-FR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1  800  160  </a:t>
            </a:r>
            <a:r>
              <a:rPr lang="fr-FR" sz="2400" b="1" dirty="0" smtClean="0">
                <a:latin typeface="Courier New" pitchFamily="49" charset="0"/>
              </a:rPr>
              <a:t>159	</a:t>
            </a:r>
            <a:r>
              <a:rPr lang="fr-FR" sz="2400" b="1" dirty="0" smtClean="0">
                <a:solidFill>
                  <a:srgbClr val="FF0000"/>
                </a:solidFill>
                <a:latin typeface="Courier New" pitchFamily="49" charset="0"/>
              </a:rPr>
              <a:t>111</a:t>
            </a:r>
            <a:endParaRPr lang="fr-FR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2  640  128  </a:t>
            </a:r>
            <a:r>
              <a:rPr lang="fr-FR" sz="2400" b="1" dirty="0" smtClean="0">
                <a:latin typeface="Courier New" pitchFamily="49" charset="0"/>
              </a:rPr>
              <a:t>126	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126</a:t>
            </a:r>
            <a:endParaRPr lang="fr-FR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3  512  102  </a:t>
            </a:r>
            <a:r>
              <a:rPr lang="fr-FR" sz="2400" b="1" dirty="0" smtClean="0">
                <a:latin typeface="Courier New" pitchFamily="49" charset="0"/>
              </a:rPr>
              <a:t>104	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104</a:t>
            </a:r>
            <a:endParaRPr lang="fr-FR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4  410   82   </a:t>
            </a:r>
            <a:r>
              <a:rPr lang="fr-FR" sz="2400" b="1" dirty="0" smtClean="0">
                <a:latin typeface="Courier New" pitchFamily="49" charset="0"/>
              </a:rPr>
              <a:t>81	 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81</a:t>
            </a:r>
            <a:endParaRPr lang="fr-FR" sz="2400" b="1" dirty="0">
              <a:solidFill>
                <a:srgbClr val="008000"/>
              </a:solidFill>
              <a:latin typeface="Courier New" pitchFamily="49" charset="0"/>
            </a:endParaRPr>
          </a:p>
          <a:p>
            <a:pPr defTabSz="830263">
              <a:buFontTx/>
              <a:buNone/>
            </a:pPr>
            <a:r>
              <a:rPr lang="fr-FR" sz="2400" b="1" dirty="0">
                <a:latin typeface="Courier New" pitchFamily="49" charset="0"/>
              </a:rPr>
              <a:t>5  328   66   </a:t>
            </a:r>
            <a:r>
              <a:rPr lang="fr-FR" sz="2400" b="1" dirty="0" smtClean="0">
                <a:latin typeface="Courier New" pitchFamily="49" charset="0"/>
              </a:rPr>
              <a:t>64	 </a:t>
            </a:r>
            <a:r>
              <a:rPr lang="fr-FR" sz="2400" b="1" dirty="0" smtClean="0">
                <a:solidFill>
                  <a:srgbClr val="008000"/>
                </a:solidFill>
                <a:latin typeface="Courier New" pitchFamily="49" charset="0"/>
              </a:rPr>
              <a:t>64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257800" y="1143000"/>
            <a:ext cx="3810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b="0" dirty="0" smtClean="0">
                <a:solidFill>
                  <a:srgbClr val="FF0000"/>
                </a:solidFill>
              </a:rPr>
              <a:t>Some fish</a:t>
            </a:r>
            <a:r>
              <a:rPr lang="en-US" sz="2800" b="0" dirty="0" smtClean="0"/>
              <a:t> are not “fully recruited” to the gear and are, thus, not well-represented in the sample. Fish of these ages should be excluded from the mortality calculation.</a:t>
            </a:r>
            <a:endParaRPr lang="en-US" b="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435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11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 smtClean="0">
                <a:latin typeface="Courier New" pitchFamily="49" charset="0"/>
              </a:rPr>
              <a:t>2009 2010 2011 2012 2013 2014 2015 2016</a:t>
            </a:r>
            <a:endParaRPr lang="en-US" sz="2000" b="1" u="sng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</a:t>
            </a:r>
            <a:r>
              <a:rPr lang="en-US" sz="2800" dirty="0" smtClean="0"/>
              <a:t>2012?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</a:t>
            </a:r>
            <a:r>
              <a:rPr lang="en-US" sz="2800" dirty="0" smtClean="0"/>
              <a:t>2010 </a:t>
            </a:r>
            <a:r>
              <a:rPr lang="en-US" sz="2800" dirty="0"/>
              <a:t>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7823</TotalTime>
  <Words>640</Words>
  <Application>Microsoft Office PowerPoint</Application>
  <PresentationFormat>On-screen Show (4:3)</PresentationFormat>
  <Paragraphs>164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A General Problem</vt:lpstr>
      <vt:lpstr>Catch Curve Characteristics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180</cp:revision>
  <dcterms:created xsi:type="dcterms:W3CDTF">2005-12-26T20:44:58Z</dcterms:created>
  <dcterms:modified xsi:type="dcterms:W3CDTF">2021-12-20T18:49:09Z</dcterms:modified>
</cp:coreProperties>
</file>