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4" r:id="rId3"/>
    <p:sldId id="306" r:id="rId4"/>
    <p:sldId id="32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FFFF66"/>
    <a:srgbClr val="CC0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92" d="100"/>
          <a:sy n="92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= m + n – </a:t>
            </a:r>
            <a:r>
              <a:rPr lang="en-US" b="1" dirty="0" err="1" smtClean="0"/>
              <a:t>mn</a:t>
            </a:r>
            <a:endParaRPr lang="en-US" b="1" dirty="0" smtClean="0"/>
          </a:p>
          <a:p>
            <a:pPr lvl="1"/>
            <a:r>
              <a:rPr lang="en-US" dirty="0" err="1" smtClean="0"/>
              <a:t>mn</a:t>
            </a:r>
            <a:r>
              <a:rPr lang="en-US" dirty="0" smtClean="0"/>
              <a:t> is that some fish that died from one cause may have ultimately died of the other cause</a:t>
            </a:r>
          </a:p>
          <a:p>
            <a:pPr lvl="1"/>
            <a:endParaRPr lang="en-US" sz="1400" dirty="0"/>
          </a:p>
          <a:p>
            <a:pPr lvl="1"/>
            <a:r>
              <a:rPr lang="en-US" dirty="0" smtClean="0"/>
              <a:t>Discrete (Type I) Fishery</a:t>
            </a:r>
          </a:p>
          <a:p>
            <a:pPr lvl="2"/>
            <a:r>
              <a:rPr lang="en-US" dirty="0" err="1" smtClean="0"/>
              <a:t>mn</a:t>
            </a:r>
            <a:r>
              <a:rPr lang="en-US" dirty="0" smtClean="0"/>
              <a:t>=0 …. A = m + n = u + v</a:t>
            </a:r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Continuous (Type II) Fishery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 smtClean="0"/>
              <a:t> u + v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most work on instantaneous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Mortality Components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As a manager, which of natural or fishing mortality can you control and, thus, want to know?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F, u, m is a major goal of most fisheries management strategies.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Very difficult to estimate precisely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34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3372"/>
            <a:ext cx="8719633" cy="1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See page 217 in IFAR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F from </a:t>
            </a:r>
            <a:r>
              <a:rPr lang="en-US" dirty="0" err="1" smtClean="0"/>
              <a:t>Expoitation</a:t>
            </a:r>
            <a:r>
              <a:rPr lang="en-US" dirty="0" smtClean="0"/>
              <a:t>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</p:spPr>
            <p:txBody>
              <a:bodyPr/>
              <a:lstStyle/>
              <a:p>
                <a:r>
                  <a:rPr lang="en-US" dirty="0" smtClean="0"/>
                  <a:t>If the ratio of fishing to natural mortality is constant throughout the year then …</a:t>
                </a:r>
              </a:p>
              <a:p>
                <a:pPr lvl="1"/>
                <a:r>
                  <a:rPr lang="en-US" sz="4000" dirty="0" smtClean="0"/>
                  <a:t> 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2"/>
                <a:r>
                  <a:rPr lang="en-US" sz="3200" dirty="0" smtClean="0"/>
                  <a:t>describe this 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given an estimate of Z (and A), F can be estimated if u can be estimated.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  <a:blipFill rotWithShape="0">
                <a:blip r:embed="rId2"/>
                <a:stretch>
                  <a:fillRect l="-1546" t="-1486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3401"/>
            <a:ext cx="6705600" cy="228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3" y="1960979"/>
            <a:ext cx="8963025" cy="12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r>
              <a:rPr lang="en-US" dirty="0" smtClean="0"/>
              <a:t>Divide harvested tagged fish by number of tagged fish released.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1" y="1989137"/>
            <a:ext cx="7372350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11141"/>
            <a:ext cx="6026477" cy="1542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10737"/>
            <a:ext cx="6026475" cy="16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  <a:p>
            <a:r>
              <a:rPr lang="en-US" dirty="0" smtClean="0"/>
              <a:t>Divide harvested tagged fish by number of tagged fish released.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Recall that these estimates are only valid if ratios of fishing and natural mortality are constant throughout the year.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2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20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86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21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10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22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0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23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  <p:extLst>
      <p:ext uri="{BB962C8B-B14F-4D97-AF65-F5344CB8AC3E}">
        <p14:creationId xmlns:p14="http://schemas.microsoft.com/office/powerpoint/2010/main" val="3296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3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/>
              <a:t>R</a:t>
            </a:r>
            <a:r>
              <a:rPr lang="en-US" sz="2800" dirty="0" smtClean="0"/>
              <a:t>ecruitment on descending limb is constant (if </a:t>
            </a:r>
            <a:r>
              <a:rPr lang="en-US" sz="2800" dirty="0"/>
              <a:t>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3017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3017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6916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7829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6916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5146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7996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2057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10836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3716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2209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Instantaneous Models</a:t>
            </a:r>
          </a:p>
          <a:p>
            <a:pPr lvl="1"/>
            <a:r>
              <a:rPr lang="en-US" dirty="0" smtClean="0"/>
              <a:t>F = instantaneous fishing mortality</a:t>
            </a:r>
          </a:p>
          <a:p>
            <a:pPr lvl="1"/>
            <a:r>
              <a:rPr lang="en-US" dirty="0" smtClean="0"/>
              <a:t>M = instantaneous natural mortality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Z = F +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smtClean="0"/>
              <a:t>Discrete (Type I) Fishery</a:t>
            </a:r>
          </a:p>
          <a:p>
            <a:pPr lvl="1"/>
            <a:r>
              <a:rPr lang="en-US" dirty="0" smtClean="0"/>
              <a:t>F and M operate separately (different times)</a:t>
            </a:r>
          </a:p>
          <a:p>
            <a:pPr lvl="1"/>
            <a:r>
              <a:rPr lang="en-US" dirty="0" smtClean="0"/>
              <a:t>Realistic for a highly seasonal fishery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506122"/>
            <a:ext cx="59877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smtClean="0"/>
              <a:t>Continuous (Type II) Fishery</a:t>
            </a:r>
          </a:p>
          <a:p>
            <a:pPr lvl="1"/>
            <a:r>
              <a:rPr lang="en-US" dirty="0" smtClean="0"/>
              <a:t>F and M operate at same time</a:t>
            </a:r>
          </a:p>
          <a:p>
            <a:pPr lvl="1"/>
            <a:r>
              <a:rPr lang="en-US" dirty="0" smtClean="0"/>
              <a:t>We will assume constant F &amp; M through year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05456"/>
            <a:ext cx="598778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Discrete (Annual) Models</a:t>
            </a:r>
          </a:p>
          <a:p>
            <a:pPr lvl="1"/>
            <a:r>
              <a:rPr lang="en-US" dirty="0" smtClean="0"/>
              <a:t>u = annual exploitation rate</a:t>
            </a:r>
          </a:p>
          <a:p>
            <a:pPr lvl="2"/>
            <a:r>
              <a:rPr lang="en-US" dirty="0" smtClean="0"/>
              <a:t>expectation of death due to fishing</a:t>
            </a:r>
          </a:p>
          <a:p>
            <a:pPr lvl="2"/>
            <a:r>
              <a:rPr lang="en-US" dirty="0" smtClean="0"/>
              <a:t>proportion of population that dies due to fishing</a:t>
            </a:r>
          </a:p>
          <a:p>
            <a:pPr lvl="1"/>
            <a:r>
              <a:rPr lang="en-US" dirty="0" smtClean="0"/>
              <a:t>v = annual natural mortality rate</a:t>
            </a:r>
          </a:p>
          <a:p>
            <a:pPr lvl="1"/>
            <a:r>
              <a:rPr lang="en-US" dirty="0" smtClean="0"/>
              <a:t>m = annual </a:t>
            </a:r>
            <a:r>
              <a:rPr lang="en-US" smtClean="0"/>
              <a:t>conditional fishing </a:t>
            </a:r>
            <a:r>
              <a:rPr lang="en-US" dirty="0" smtClean="0"/>
              <a:t>mortality rate</a:t>
            </a:r>
          </a:p>
          <a:p>
            <a:pPr lvl="2"/>
            <a:r>
              <a:rPr lang="en-US" dirty="0" smtClean="0"/>
              <a:t>expectation of death due to fishing IF no other source of mortality existed</a:t>
            </a:r>
          </a:p>
          <a:p>
            <a:pPr lvl="2"/>
            <a:r>
              <a:rPr lang="en-US" dirty="0" smtClean="0"/>
              <a:t>proportion of population that dies due to fishing IF no other source of mortality existed</a:t>
            </a:r>
          </a:p>
          <a:p>
            <a:pPr lvl="1"/>
            <a:r>
              <a:rPr lang="en-US" dirty="0" smtClean="0"/>
              <a:t>n = annual conditional natural mortality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7839</TotalTime>
  <Words>806</Words>
  <Application>Microsoft Office PowerPoint</Application>
  <PresentationFormat>On-screen Show (4:3)</PresentationFormat>
  <Paragraphs>208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Times New Roman</vt:lpstr>
      <vt:lpstr>Default Design</vt:lpstr>
      <vt:lpstr>Estimation of Mortality</vt:lpstr>
      <vt:lpstr>Catch Curve Characteristics</vt:lpstr>
      <vt:lpstr>Catch Curve Assumptions</vt:lpstr>
      <vt:lpstr>PowerPoint Presentation</vt:lpstr>
      <vt:lpstr>Components of Z</vt:lpstr>
      <vt:lpstr>Definitions</vt:lpstr>
      <vt:lpstr>Definitions</vt:lpstr>
      <vt:lpstr>Definitions</vt:lpstr>
      <vt:lpstr>Definitions</vt:lpstr>
      <vt:lpstr>Definitions</vt:lpstr>
      <vt:lpstr>Mortality Components</vt:lpstr>
      <vt:lpstr>Estimating M</vt:lpstr>
      <vt:lpstr>Estimating M</vt:lpstr>
      <vt:lpstr>Estimating M</vt:lpstr>
      <vt:lpstr>Estimating F from Expoitation Rate</vt:lpstr>
      <vt:lpstr>Estimating u</vt:lpstr>
      <vt:lpstr>Estimating u</vt:lpstr>
      <vt:lpstr>Estimating u</vt:lpstr>
      <vt:lpstr>PowerPoint Presentation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180</cp:revision>
  <dcterms:created xsi:type="dcterms:W3CDTF">2005-12-26T20:44:58Z</dcterms:created>
  <dcterms:modified xsi:type="dcterms:W3CDTF">2021-12-20T18:29:32Z</dcterms:modified>
</cp:coreProperties>
</file>