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305" r:id="rId2"/>
    <p:sldId id="306" r:id="rId3"/>
    <p:sldId id="319" r:id="rId4"/>
    <p:sldId id="320" r:id="rId5"/>
    <p:sldId id="321" r:id="rId6"/>
    <p:sldId id="322" r:id="rId7"/>
    <p:sldId id="323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56" autoAdjust="0"/>
  </p:normalViewPr>
  <p:slideViewPr>
    <p:cSldViewPr>
      <p:cViewPr varScale="1">
        <p:scale>
          <a:sx n="68" d="100"/>
          <a:sy n="68" d="100"/>
        </p:scale>
        <p:origin x="1393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E7A44D-BBAB-467F-8D75-6354DFFF02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34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7A44D-BBAB-467F-8D75-6354DFFF025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70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A694FB-73CA-4938-9077-32511DE7A1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1706E0-1FFD-43F8-B934-C32D417215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8FCBBF-BCAD-4D98-ADE8-EC3C07AA6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8D0034-34A8-4F4F-AD0F-588093AE79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8ED884-9195-416F-9187-3412CCCEBD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0FB17B-0E03-4EC7-9107-875797CC75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50F593-C852-497D-8172-98BC111C03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2E67C0-B819-4045-BAB3-D75D062997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FBDF7F-8F46-4C22-AF0D-CA9395A9DA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6DB47A-A7BB-4FBE-8AB9-E812DCB87B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AF1876-65E1-462C-B441-BEAFFDA87C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B18721D-03EA-44F2-A284-0CA5DF6DFD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 smtClean="0"/>
              <a:t>Abundance Estimates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11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6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7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8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" name="Oval 1"/>
          <p:cNvSpPr/>
          <p:nvPr/>
        </p:nvSpPr>
        <p:spPr>
          <a:xfrm>
            <a:off x="3276600" y="2819400"/>
            <a:ext cx="2580861" cy="1965960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67539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6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Abundance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/>
          <a:lstStyle/>
          <a:p>
            <a:r>
              <a:rPr lang="en-US" dirty="0"/>
              <a:t>CPE/CPUE (relative density)</a:t>
            </a:r>
          </a:p>
          <a:p>
            <a:endParaRPr lang="en-US" dirty="0"/>
          </a:p>
          <a:p>
            <a:r>
              <a:rPr lang="en-US" dirty="0"/>
              <a:t>Depletion/Removal (estimate of N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Mark-Recapture (estimate of N</a:t>
            </a:r>
            <a:r>
              <a:rPr lang="en-US" baseline="-25000" dirty="0"/>
              <a:t>0</a:t>
            </a:r>
            <a:r>
              <a:rPr lang="en-US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5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Catch-Per-Unit-Effort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two situations …</a:t>
            </a:r>
          </a:p>
          <a:p>
            <a:pPr lvl="1"/>
            <a:r>
              <a:rPr lang="en-US" dirty="0" smtClean="0"/>
              <a:t>Lake A – 4 nets, 40 total fish</a:t>
            </a:r>
          </a:p>
          <a:p>
            <a:pPr lvl="1"/>
            <a:r>
              <a:rPr lang="en-US" dirty="0" smtClean="0"/>
              <a:t>Lake B – 2 nets, 30 total fish</a:t>
            </a:r>
          </a:p>
          <a:p>
            <a:pPr lvl="1"/>
            <a:r>
              <a:rPr lang="en-US" dirty="0" smtClean="0"/>
              <a:t>Which lake has a higher density of fish?</a:t>
            </a:r>
          </a:p>
          <a:p>
            <a:pPr lvl="1"/>
            <a:endParaRPr lang="en-US" dirty="0"/>
          </a:p>
          <a:p>
            <a:r>
              <a:rPr lang="en-US" dirty="0" smtClean="0"/>
              <a:t>Consider another two situations …</a:t>
            </a:r>
          </a:p>
          <a:p>
            <a:pPr lvl="1"/>
            <a:r>
              <a:rPr lang="en-US" dirty="0" smtClean="0"/>
              <a:t>Stream A – 50 fish in 25 minutes of shocking</a:t>
            </a:r>
          </a:p>
          <a:p>
            <a:pPr lvl="1"/>
            <a:r>
              <a:rPr lang="en-US" dirty="0" smtClean="0"/>
              <a:t>Stream B – 60 fish in 35 minutes of shocking</a:t>
            </a:r>
          </a:p>
          <a:p>
            <a:pPr lvl="1"/>
            <a:r>
              <a:rPr lang="en-US" dirty="0" smtClean="0"/>
              <a:t>Which stream has a higher density of fish?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3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Catch-Per-Unit-Effort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334000"/>
          </a:xfrm>
        </p:spPr>
        <p:txBody>
          <a:bodyPr/>
          <a:lstStyle/>
          <a:p>
            <a:r>
              <a:rPr lang="en-US" dirty="0" smtClean="0"/>
              <a:t>CPUE or CPE</a:t>
            </a:r>
          </a:p>
          <a:p>
            <a:endParaRPr lang="en-US" dirty="0" smtClean="0"/>
          </a:p>
          <a:p>
            <a:r>
              <a:rPr lang="en-US" dirty="0" smtClean="0"/>
              <a:t>Calculated as </a:t>
            </a:r>
          </a:p>
          <a:p>
            <a:pPr lvl="1"/>
            <a:r>
              <a:rPr lang="en-US" dirty="0" smtClean="0"/>
              <a:t>(Catch / Effort)*scaling factor</a:t>
            </a:r>
          </a:p>
          <a:p>
            <a:pPr lvl="1"/>
            <a:endParaRPr lang="en-US" dirty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50 </a:t>
            </a:r>
            <a:r>
              <a:rPr lang="en-US" dirty="0" smtClean="0"/>
              <a:t>Lake </a:t>
            </a:r>
            <a:r>
              <a:rPr lang="en-US" dirty="0"/>
              <a:t>T</a:t>
            </a:r>
            <a:r>
              <a:rPr lang="en-US" dirty="0" smtClean="0"/>
              <a:t>rout </a:t>
            </a:r>
            <a:r>
              <a:rPr lang="en-US" dirty="0" smtClean="0"/>
              <a:t>in 1600 m of gillnet set for 2 nights</a:t>
            </a:r>
          </a:p>
          <a:p>
            <a:pPr lvl="1"/>
            <a:r>
              <a:rPr lang="en-US" dirty="0" smtClean="0"/>
              <a:t>50 </a:t>
            </a:r>
            <a:r>
              <a:rPr lang="en-US" dirty="0"/>
              <a:t>B</a:t>
            </a:r>
            <a:r>
              <a:rPr lang="en-US" dirty="0" smtClean="0"/>
              <a:t>rook Trout </a:t>
            </a:r>
            <a:r>
              <a:rPr lang="en-US" dirty="0" smtClean="0"/>
              <a:t>in 1600 s of electrofishing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6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Catch-Per-Unit-Effort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33450"/>
            <a:ext cx="4200525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www.nap.edu/books/030910050X/xhtml/images/p2000ef8bg250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5830911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nrem.okstate.edu/shouplab/Research/BCF%20sampling/Temperature%20BCF%20EF%20CPUE%20graph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042" y="1236345"/>
            <a:ext cx="5165759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ull-size image (31 K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1716405"/>
            <a:ext cx="6686550" cy="40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29200" y="881390"/>
            <a:ext cx="120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Gillnet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21845" y="685800"/>
            <a:ext cx="1726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Longlines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685800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Electrofishing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11721" y="1219200"/>
            <a:ext cx="15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Trawling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6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11" grpId="0"/>
      <p:bldP spid="11" grpId="1"/>
      <p:bldP spid="12" grpId="0"/>
      <p:bldP spid="12" grpId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Catch-Per-Unit-Effort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66800"/>
            <a:ext cx="8534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Define</a:t>
            </a:r>
          </a:p>
          <a:p>
            <a:pPr lvl="1"/>
            <a:r>
              <a:rPr lang="en-US" dirty="0" smtClean="0"/>
              <a:t>C</a:t>
            </a:r>
            <a:r>
              <a:rPr lang="en-US" baseline="-25000" dirty="0" smtClean="0"/>
              <a:t>t</a:t>
            </a:r>
            <a:r>
              <a:rPr lang="en-US" dirty="0" smtClean="0"/>
              <a:t> = catch at time t</a:t>
            </a:r>
          </a:p>
          <a:p>
            <a:pPr lvl="1"/>
            <a:r>
              <a:rPr lang="en-US" dirty="0" err="1" smtClean="0"/>
              <a:t>f</a:t>
            </a:r>
            <a:r>
              <a:rPr lang="en-US" baseline="-25000" dirty="0" err="1" smtClean="0"/>
              <a:t>t</a:t>
            </a:r>
            <a:r>
              <a:rPr lang="en-US" dirty="0" smtClean="0"/>
              <a:t> = fishing effort at time t</a:t>
            </a:r>
          </a:p>
          <a:p>
            <a:pPr lvl="1"/>
            <a:r>
              <a:rPr lang="en-US" dirty="0" smtClean="0"/>
              <a:t>q = </a:t>
            </a:r>
            <a:r>
              <a:rPr lang="en-US" dirty="0" err="1"/>
              <a:t>catchability</a:t>
            </a:r>
            <a:r>
              <a:rPr lang="en-US" dirty="0"/>
              <a:t> coefficient</a:t>
            </a:r>
          </a:p>
          <a:p>
            <a:pPr lvl="2"/>
            <a:r>
              <a:rPr lang="en-US" dirty="0" smtClean="0"/>
              <a:t>proportion </a:t>
            </a:r>
            <a:r>
              <a:rPr lang="en-US" dirty="0"/>
              <a:t>of </a:t>
            </a:r>
            <a:r>
              <a:rPr lang="en-US" dirty="0" smtClean="0"/>
              <a:t>population </a:t>
            </a:r>
            <a:r>
              <a:rPr lang="en-US" dirty="0"/>
              <a:t>captured </a:t>
            </a:r>
            <a:r>
              <a:rPr lang="en-US" dirty="0" smtClean="0"/>
              <a:t>w/ </a:t>
            </a:r>
            <a:r>
              <a:rPr lang="en-US" dirty="0"/>
              <a:t>one unit of effort</a:t>
            </a:r>
          </a:p>
          <a:p>
            <a:pPr lvl="1"/>
            <a:endParaRPr lang="en-US" sz="1400" dirty="0" smtClean="0"/>
          </a:p>
          <a:p>
            <a:pPr lvl="1"/>
            <a:r>
              <a:rPr lang="en-US" dirty="0" smtClean="0"/>
              <a:t>What is …</a:t>
            </a:r>
          </a:p>
          <a:p>
            <a:pPr lvl="2"/>
            <a:r>
              <a:rPr lang="en-US" dirty="0" smtClean="0"/>
              <a:t>q*</a:t>
            </a:r>
            <a:r>
              <a:rPr lang="en-US" dirty="0" err="1" smtClean="0"/>
              <a:t>f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q*</a:t>
            </a:r>
            <a:r>
              <a:rPr lang="en-US" dirty="0" err="1" smtClean="0"/>
              <a:t>f</a:t>
            </a:r>
            <a:r>
              <a:rPr lang="en-US" baseline="-25000" dirty="0" err="1" smtClean="0"/>
              <a:t>t</a:t>
            </a:r>
            <a:r>
              <a:rPr lang="en-US" dirty="0" smtClean="0"/>
              <a:t>*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endParaRPr lang="en-US" baseline="-25000" dirty="0" smtClean="0"/>
          </a:p>
          <a:p>
            <a:pPr lvl="2"/>
            <a:r>
              <a:rPr lang="en-US" dirty="0" smtClean="0"/>
              <a:t>q*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endParaRPr lang="en-US" baseline="-25000" dirty="0"/>
          </a:p>
          <a:p>
            <a:pPr marL="457200" lvl="1" indent="0">
              <a:buNone/>
            </a:pPr>
            <a:endParaRPr lang="en-US" baseline="-25000" dirty="0"/>
          </a:p>
          <a:p>
            <a:r>
              <a:rPr lang="en-US" dirty="0" smtClean="0"/>
              <a:t>Thus, CPE measures relative abundance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5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smtClean="0"/>
              <a:t>CPE Measures Relative Abundance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…</a:t>
            </a:r>
          </a:p>
          <a:p>
            <a:pPr lvl="1"/>
            <a:r>
              <a:rPr lang="en-US" dirty="0" smtClean="0"/>
              <a:t>of portion of stock vulnerable to the gear</a:t>
            </a:r>
          </a:p>
          <a:p>
            <a:pPr lvl="1"/>
            <a:r>
              <a:rPr lang="en-US" dirty="0" smtClean="0"/>
              <a:t>if q is constant (see readings)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5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4871</TotalTime>
  <Words>224</Words>
  <Application>Microsoft Office PowerPoint</Application>
  <PresentationFormat>On-screen Show (4:3)</PresentationFormat>
  <Paragraphs>68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Default Design</vt:lpstr>
      <vt:lpstr>Abundance Estimates</vt:lpstr>
      <vt:lpstr>Common Abundance Estimates</vt:lpstr>
      <vt:lpstr>Catch-Per-Unit-Effort</vt:lpstr>
      <vt:lpstr>Catch-Per-Unit-Effort</vt:lpstr>
      <vt:lpstr>Catch-Per-Unit-Effort</vt:lpstr>
      <vt:lpstr>Catch-Per-Unit-Effort</vt:lpstr>
      <vt:lpstr>CPE Measures Relative Abundance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82</cp:revision>
  <dcterms:created xsi:type="dcterms:W3CDTF">2005-12-26T20:44:58Z</dcterms:created>
  <dcterms:modified xsi:type="dcterms:W3CDTF">2017-01-18T21:17:00Z</dcterms:modified>
</cp:coreProperties>
</file>