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8" r:id="rId3"/>
    <p:sldId id="292" r:id="rId4"/>
    <p:sldId id="295" r:id="rId5"/>
    <p:sldId id="297" r:id="rId6"/>
    <p:sldId id="299" r:id="rId7"/>
    <p:sldId id="300" r:id="rId8"/>
    <p:sldId id="301" r:id="rId9"/>
    <p:sldId id="302" r:id="rId10"/>
    <p:sldId id="304" r:id="rId11"/>
    <p:sldId id="323" r:id="rId12"/>
    <p:sldId id="306" r:id="rId13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87" autoAdjust="0"/>
  </p:normalViewPr>
  <p:slideViewPr>
    <p:cSldViewPr>
      <p:cViewPr varScale="1">
        <p:scale>
          <a:sx n="62" d="100"/>
          <a:sy n="62" d="100"/>
        </p:scale>
        <p:origin x="1565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CE14135-42D3-4857-9798-D57D1626CF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0DA5176-CD48-4645-8A68-A0B437618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8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Solve N</a:t>
            </a:r>
            <a:r>
              <a:rPr lang="en-US" baseline="-25000" dirty="0" smtClean="0"/>
              <a:t>t+1</a:t>
            </a:r>
            <a:r>
              <a:rPr lang="en-US" dirty="0" smtClean="0"/>
              <a:t> = (1-A)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baseline="0" dirty="0" smtClean="0"/>
              <a:t>for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2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Solve catch equation for </a:t>
            </a:r>
            <a:r>
              <a:rPr lang="en-US" dirty="0" err="1" smtClean="0"/>
              <a:t>Nt</a:t>
            </a:r>
            <a:r>
              <a:rPr lang="en-US" dirty="0" smtClean="0"/>
              <a:t>, plug</a:t>
            </a:r>
            <a:r>
              <a:rPr lang="en-US" baseline="0" dirty="0" smtClean="0"/>
              <a:t> into continuous </a:t>
            </a:r>
            <a:r>
              <a:rPr lang="en-US" baseline="0" dirty="0" err="1" smtClean="0"/>
              <a:t>popn</a:t>
            </a:r>
            <a:r>
              <a:rPr lang="en-US" baseline="0" dirty="0" smtClean="0"/>
              <a:t> growth model, solve for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4C172-70EF-4578-BEE5-4623F1C29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904122-74F0-4D23-B52D-7C1C11BCA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2C8C68-490D-438A-9BF3-0048DCAE3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41EA97-E434-4B42-9B1A-D37266F43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5B8487-7A7F-4916-A352-BB7DA95C3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D576-5A88-4E44-B08D-D564D040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F9928-EC48-4F81-A7C7-50132EF07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4ADDA-CA0B-4AC7-AAF5-54C118042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37077-6834-4709-8C77-52A4B3C69E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BE1B3-8A67-41CD-A09F-25FEA2A1A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C48AA7-DAF1-4AD3-9776-BDDDDDC8D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656C19-65F2-4B89-9D62-66CDB1C638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Estimation of Mortality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23790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470069-480C-4B61-A721-FB9D85B5C99D}" type="slidenum">
              <a:rPr lang="en-US"/>
              <a:pPr/>
              <a:t>10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Characteristics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12192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regression of </a:t>
            </a:r>
            <a:r>
              <a:rPr lang="en-US" dirty="0" smtClean="0"/>
              <a:t>log(CPE) </a:t>
            </a:r>
            <a:r>
              <a:rPr lang="en-US" dirty="0"/>
              <a:t>on age only for ages on descending limb.</a:t>
            </a:r>
          </a:p>
        </p:txBody>
      </p:sp>
      <p:grpSp>
        <p:nvGrpSpPr>
          <p:cNvPr id="398561" name="Group 398560"/>
          <p:cNvGrpSpPr/>
          <p:nvPr/>
        </p:nvGrpSpPr>
        <p:grpSpPr>
          <a:xfrm>
            <a:off x="2492376" y="995363"/>
            <a:ext cx="4106863" cy="4289425"/>
            <a:chOff x="2492376" y="995363"/>
            <a:chExt cx="4106863" cy="4289425"/>
          </a:xfrm>
        </p:grpSpPr>
        <p:grpSp>
          <p:nvGrpSpPr>
            <p:cNvPr id="4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398361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2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3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4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5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6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7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8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9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0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1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2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3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4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5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6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7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8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9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0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1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2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3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4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5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6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7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8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9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0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1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2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3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4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5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6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7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8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399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0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1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2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3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4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5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6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7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8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9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0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1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2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3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4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5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6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7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8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9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0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1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2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3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4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5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6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7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8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9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0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1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2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3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4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5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6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7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8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9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0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1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2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3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4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5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6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7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8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9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0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1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2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3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4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5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6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7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8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9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0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1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2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3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4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5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6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7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8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9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0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1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2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3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4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5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6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7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8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9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0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1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2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3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4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5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6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7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8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9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0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1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2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3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4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5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6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7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8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9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0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1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2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3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4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5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6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7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8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9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0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1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2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3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4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5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6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7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8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9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0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1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2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3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4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5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6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7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8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9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0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1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2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3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4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5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6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7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8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9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0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1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2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3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4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5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6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7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8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9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0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1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2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3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4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5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6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7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8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9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60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6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7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9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2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3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4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5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6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7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8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9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0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1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2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3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4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5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6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7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8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9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60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Curve Analysis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catchCurve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FEBD9-4197-43EE-81AE-8FE5D66ACC28}" type="slidenum">
              <a:rPr lang="en-US"/>
              <a:pPr/>
              <a:t>12</a:t>
            </a:fld>
            <a:endParaRPr 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Assumptions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534400" cy="5715000"/>
          </a:xfrm>
        </p:spPr>
        <p:txBody>
          <a:bodyPr/>
          <a:lstStyle/>
          <a:p>
            <a:r>
              <a:rPr lang="en-US" sz="2800" dirty="0"/>
              <a:t>Population closed to immigration and emigration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Z is </a:t>
            </a:r>
            <a:r>
              <a:rPr lang="en-US" sz="2800" dirty="0"/>
              <a:t>constant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q is constant</a:t>
            </a:r>
          </a:p>
          <a:p>
            <a:endParaRPr lang="en-US" sz="1200" dirty="0" smtClean="0"/>
          </a:p>
          <a:p>
            <a:r>
              <a:rPr lang="en-US" sz="2800" dirty="0" smtClean="0"/>
              <a:t>“</a:t>
            </a:r>
            <a:r>
              <a:rPr lang="en-US" sz="2800" dirty="0"/>
              <a:t>Sample” is unbiased regarding any age-group (i.e., be careful of selective gears</a:t>
            </a:r>
            <a:r>
              <a:rPr lang="en-US" sz="28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Accurate ages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Follow </a:t>
            </a:r>
            <a:r>
              <a:rPr lang="en-US" sz="2800" dirty="0"/>
              <a:t>a cohort (if longitudinal CC used</a:t>
            </a:r>
            <a:r>
              <a:rPr lang="en-US" sz="28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No recruitment on descending limb </a:t>
            </a:r>
            <a:r>
              <a:rPr lang="en-US" sz="2800" dirty="0"/>
              <a:t>(if cross-sectional CC used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DECBCC-82EB-4052-A60D-637D6E3431FD}" type="slidenum">
              <a:rPr lang="en-US"/>
              <a:pPr/>
              <a:t>2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b="1" dirty="0"/>
              <a:t>Discrete Population Growth Model</a:t>
            </a:r>
          </a:p>
          <a:p>
            <a:pPr lvl="1"/>
            <a:r>
              <a:rPr lang="en-US" dirty="0"/>
              <a:t>N</a:t>
            </a:r>
            <a:r>
              <a:rPr lang="en-US" baseline="-25000" dirty="0"/>
              <a:t>t+1</a:t>
            </a:r>
            <a:r>
              <a:rPr lang="en-US" dirty="0"/>
              <a:t> = (1+r)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baseline="-25000" dirty="0"/>
          </a:p>
          <a:p>
            <a:pPr lvl="2"/>
            <a:r>
              <a:rPr lang="en-US" dirty="0"/>
              <a:t>where r = </a:t>
            </a:r>
            <a:r>
              <a:rPr lang="en-US" dirty="0" err="1"/>
              <a:t>b-d+i-e</a:t>
            </a:r>
            <a:endParaRPr lang="en-US" sz="1200" dirty="0"/>
          </a:p>
          <a:p>
            <a:pPr lvl="2"/>
            <a:endParaRPr lang="en-US" sz="1050" dirty="0"/>
          </a:p>
          <a:p>
            <a:r>
              <a:rPr lang="en-US" dirty="0"/>
              <a:t>Suppose that …</a:t>
            </a:r>
          </a:p>
          <a:p>
            <a:pPr lvl="1"/>
            <a:r>
              <a:rPr lang="en-US" dirty="0"/>
              <a:t>… population is closed</a:t>
            </a:r>
          </a:p>
          <a:p>
            <a:pPr lvl="1"/>
            <a:r>
              <a:rPr lang="en-US" dirty="0"/>
              <a:t>… following the same group of fish</a:t>
            </a:r>
          </a:p>
          <a:p>
            <a:pPr lvl="1"/>
            <a:endParaRPr lang="en-US" sz="1100" dirty="0"/>
          </a:p>
          <a:p>
            <a:r>
              <a:rPr lang="en-US" dirty="0"/>
              <a:t>Thus, r = -</a:t>
            </a:r>
            <a:r>
              <a:rPr lang="en-US" dirty="0" smtClean="0"/>
              <a:t>d but d is usually replaced with A</a:t>
            </a:r>
            <a:endParaRPr lang="en-US" dirty="0"/>
          </a:p>
          <a:p>
            <a:pPr lvl="1"/>
            <a:r>
              <a:rPr lang="en-US" dirty="0" smtClean="0"/>
              <a:t>A is the </a:t>
            </a:r>
            <a:r>
              <a:rPr lang="en-US" b="1" dirty="0" smtClean="0"/>
              <a:t>annual mortality rate</a:t>
            </a:r>
          </a:p>
          <a:p>
            <a:pPr lvl="1"/>
            <a:r>
              <a:rPr lang="en-US" dirty="0" smtClean="0"/>
              <a:t>Solve for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4F6F1-D4BA-4C47-9E42-C4CC19B91A91}" type="slidenum">
              <a:rPr lang="en-US"/>
              <a:pPr/>
              <a:t>3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Mortality Rate Concept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367212"/>
          </a:xfrm>
        </p:spPr>
        <p:txBody>
          <a:bodyPr/>
          <a:lstStyle/>
          <a:p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For </a:t>
            </a:r>
            <a:r>
              <a:rPr lang="en-US" dirty="0"/>
              <a:t>example, N</a:t>
            </a:r>
            <a:r>
              <a:rPr lang="en-US" baseline="-25000" dirty="0"/>
              <a:t>1</a:t>
            </a:r>
            <a:r>
              <a:rPr lang="en-US" dirty="0"/>
              <a:t> = 1000 and N</a:t>
            </a:r>
            <a:r>
              <a:rPr lang="en-US" baseline="-25000" dirty="0"/>
              <a:t>2</a:t>
            </a:r>
            <a:r>
              <a:rPr lang="en-US" dirty="0"/>
              <a:t> = 850.</a:t>
            </a:r>
          </a:p>
          <a:p>
            <a:pPr lvl="1"/>
            <a:r>
              <a:rPr lang="en-US" dirty="0"/>
              <a:t>What is the mortality rate?</a:t>
            </a:r>
          </a:p>
          <a:p>
            <a:pPr lvl="1"/>
            <a:r>
              <a:rPr lang="en-US" dirty="0"/>
              <a:t>What is the survival rate</a:t>
            </a:r>
            <a:r>
              <a:rPr lang="en-US" dirty="0" smtClean="0"/>
              <a:t>?</a:t>
            </a:r>
          </a:p>
          <a:p>
            <a:pPr lvl="1"/>
            <a:endParaRPr lang="en-US" sz="1100" dirty="0"/>
          </a:p>
          <a:p>
            <a:r>
              <a:rPr lang="en-US" b="1" dirty="0"/>
              <a:t>S</a:t>
            </a:r>
            <a:r>
              <a:rPr lang="en-US" dirty="0"/>
              <a:t> is an annual survival </a:t>
            </a:r>
            <a:r>
              <a:rPr lang="en-US" dirty="0" smtClean="0"/>
              <a:t>rate</a:t>
            </a:r>
            <a:endParaRPr lang="en-US" sz="4000" dirty="0"/>
          </a:p>
          <a:p>
            <a:pPr lvl="1"/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b="1" dirty="0"/>
              <a:t>A+S = </a:t>
            </a:r>
            <a:r>
              <a:rPr lang="en-US" b="1" dirty="0" smtClean="0"/>
              <a:t>1</a:t>
            </a:r>
          </a:p>
          <a:p>
            <a:pPr lvl="2"/>
            <a:r>
              <a:rPr lang="en-US" dirty="0" smtClean="0"/>
              <a:t>Such that S=1-A or A=1-S</a:t>
            </a:r>
            <a:endParaRPr lang="en-US" dirty="0"/>
          </a:p>
        </p:txBody>
      </p:sp>
      <p:pic>
        <p:nvPicPr>
          <p:cNvPr id="386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725" y="914400"/>
            <a:ext cx="29622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5510212"/>
            <a:ext cx="19812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3A642-BD23-4BF7-A2F4-03E798D369CE}" type="slidenum">
              <a:rPr lang="en-US"/>
              <a:pPr/>
              <a:t>4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Instantaneous Mortality Rate (Z)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Similarly examine continuous model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r = -d but replace d with Z such that N</a:t>
            </a:r>
            <a:r>
              <a:rPr lang="en-US" baseline="-25000" dirty="0"/>
              <a:t>t+1</a:t>
            </a:r>
            <a:r>
              <a:rPr lang="en-US" dirty="0"/>
              <a:t> =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 err="1"/>
              <a:t>e</a:t>
            </a:r>
            <a:r>
              <a:rPr lang="en-US" baseline="30000" dirty="0"/>
              <a:t>-Z</a:t>
            </a:r>
          </a:p>
          <a:p>
            <a:pPr lvl="2"/>
            <a:r>
              <a:rPr lang="en-US" dirty="0"/>
              <a:t>solve for Z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thus, </a:t>
            </a:r>
            <a:r>
              <a:rPr lang="en-US" dirty="0"/>
              <a:t>Z is an instantaneous mortality rate</a:t>
            </a:r>
          </a:p>
          <a:p>
            <a:pPr lvl="1"/>
            <a:endParaRPr lang="en-US" dirty="0"/>
          </a:p>
          <a:p>
            <a:r>
              <a:rPr lang="en-US" dirty="0"/>
              <a:t>Note that S=e</a:t>
            </a:r>
            <a:r>
              <a:rPr lang="en-US" baseline="30000" dirty="0"/>
              <a:t>-Z</a:t>
            </a:r>
            <a:r>
              <a:rPr lang="en-US" dirty="0"/>
              <a:t> and A = 1-e</a:t>
            </a:r>
            <a:r>
              <a:rPr lang="en-US" baseline="30000" dirty="0"/>
              <a:t>-Z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72DAC-2E1E-46FF-BE6B-A1F17955046B}" type="slidenum">
              <a:rPr lang="en-US"/>
              <a:pPr/>
              <a:t>5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</a:t>
            </a:r>
            <a:endParaRPr 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334000"/>
          </a:xfrm>
        </p:spPr>
        <p:txBody>
          <a:bodyPr/>
          <a:lstStyle/>
          <a:p>
            <a:r>
              <a:rPr lang="en-US" b="1" dirty="0"/>
              <a:t>Population sizes are not usually “seen.”</a:t>
            </a:r>
          </a:p>
          <a:p>
            <a:pPr lvl="1"/>
            <a:r>
              <a:rPr lang="en-US" dirty="0" smtClean="0"/>
              <a:t>Z </a:t>
            </a:r>
            <a:r>
              <a:rPr lang="en-US" dirty="0"/>
              <a:t>can be computed from CPEs </a:t>
            </a:r>
          </a:p>
          <a:p>
            <a:pPr lvl="2"/>
            <a:r>
              <a:rPr lang="en-US" dirty="0" smtClean="0"/>
              <a:t>Recall that </a:t>
            </a:r>
            <a:r>
              <a:rPr lang="en-US" dirty="0"/>
              <a:t>C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dirty="0" err="1" smtClean="0"/>
              <a:t>qf</a:t>
            </a:r>
            <a:r>
              <a:rPr lang="en-US" baseline="-25000" dirty="0" err="1" smtClean="0"/>
              <a:t>t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dirty="0" smtClean="0"/>
          </a:p>
          <a:p>
            <a:pPr lvl="2"/>
            <a:r>
              <a:rPr lang="en-US" dirty="0" smtClean="0"/>
              <a:t>Algebraically show </a:t>
            </a:r>
            <a:r>
              <a:rPr lang="en-US" dirty="0"/>
              <a:t>that Z=log(</a:t>
            </a:r>
            <a:r>
              <a:rPr lang="en-US" dirty="0" err="1"/>
              <a:t>CPE</a:t>
            </a:r>
            <a:r>
              <a:rPr lang="en-US" baseline="-25000" dirty="0" err="1"/>
              <a:t>t</a:t>
            </a:r>
            <a:r>
              <a:rPr lang="en-US" dirty="0"/>
              <a:t>)-log(CPE</a:t>
            </a:r>
            <a:r>
              <a:rPr lang="en-US" baseline="-25000" dirty="0"/>
              <a:t>t+1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r>
              <a:rPr lang="en-US" b="1" dirty="0"/>
              <a:t>Catches or CPEs are subject to variability</a:t>
            </a:r>
          </a:p>
          <a:p>
            <a:pPr lvl="1"/>
            <a:r>
              <a:rPr lang="en-US" dirty="0"/>
              <a:t>Catches are </a:t>
            </a:r>
            <a:r>
              <a:rPr lang="en-US" dirty="0" smtClean="0"/>
              <a:t>samples; Z is, thus, a statistic.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cohort </a:t>
            </a:r>
            <a:r>
              <a:rPr lang="en-US" dirty="0"/>
              <a:t>is followed over time</a:t>
            </a:r>
            <a:r>
              <a:rPr lang="en-US" dirty="0" smtClean="0"/>
              <a:t>, </a:t>
            </a:r>
            <a:r>
              <a:rPr lang="en-US" dirty="0"/>
              <a:t>individual </a:t>
            </a:r>
            <a:r>
              <a:rPr lang="en-US" dirty="0" smtClean="0"/>
              <a:t>estimates of Z can </a:t>
            </a:r>
            <a:r>
              <a:rPr lang="en-US" dirty="0"/>
              <a:t>be made and </a:t>
            </a:r>
            <a:r>
              <a:rPr lang="en-US" dirty="0" smtClean="0"/>
              <a:t>averaged.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E425D9-7254-4874-AE1A-F642A8349557}" type="slidenum">
              <a:rPr lang="en-US"/>
              <a:pPr/>
              <a:t>6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Calculations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429000" cy="5334000"/>
          </a:xfrm>
        </p:spPr>
        <p:txBody>
          <a:bodyPr/>
          <a:lstStyle/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  </a:t>
            </a:r>
            <a:r>
              <a:rPr lang="fr-FR" sz="2400" b="1" u="sng">
                <a:latin typeface="Courier New" pitchFamily="49" charset="0"/>
              </a:rPr>
              <a:t>  IDEAL  </a:t>
            </a:r>
            <a:r>
              <a:rPr lang="fr-FR" sz="2400" b="1">
                <a:latin typeface="Courier New" pitchFamily="49" charset="0"/>
              </a:rPr>
              <a:t>  REAL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t   Nt   Ct  Ct*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0 1000  200  211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1  800  160  159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2  640  128  126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3  512  102  104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4  410   82   81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5  328   66   64</a:t>
            </a:r>
            <a:endParaRPr lang="en-US" sz="3600"/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4038600" y="1143000"/>
            <a:ext cx="495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Calculate Z from each time step of …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 smtClean="0"/>
              <a:t>population sizes.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 smtClean="0"/>
              <a:t>idealistic </a:t>
            </a:r>
            <a:r>
              <a:rPr lang="en-US" sz="2800" b="0" dirty="0"/>
              <a:t>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/>
              <a:t>realistic 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/>
              <a:t>composite (average) of realistic 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AE113E-17D0-4982-8014-F5D7F210C94C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Longitudinal</a:t>
            </a:r>
          </a:p>
          <a:p>
            <a:pPr lvl="1"/>
            <a:r>
              <a:rPr lang="en-US" dirty="0"/>
              <a:t>Catch-at-age for a single cohort of fish.</a:t>
            </a:r>
          </a:p>
          <a:p>
            <a:pPr lvl="1"/>
            <a:endParaRPr lang="en-US" dirty="0"/>
          </a:p>
          <a:p>
            <a:r>
              <a:rPr lang="en-US" b="1" dirty="0"/>
              <a:t>Cross-sectional</a:t>
            </a:r>
          </a:p>
          <a:p>
            <a:pPr lvl="1"/>
            <a:r>
              <a:rPr lang="en-US" dirty="0"/>
              <a:t>Catch-at-age in a single year (across many cohorts of fish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8</a:t>
            </a:fld>
            <a:endParaRPr lang="en-US"/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3548542" y="1970567"/>
            <a:ext cx="55245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Longitudinal vs. Cross-Sectional</a:t>
            </a:r>
          </a:p>
        </p:txBody>
      </p:sp>
      <p:grpSp>
        <p:nvGrpSpPr>
          <p:cNvPr id="395275" name="Group 11"/>
          <p:cNvGrpSpPr>
            <a:grpSpLocks/>
          </p:cNvGrpSpPr>
          <p:nvPr/>
        </p:nvGrpSpPr>
        <p:grpSpPr bwMode="auto">
          <a:xfrm>
            <a:off x="2046767" y="1959455"/>
            <a:ext cx="4343400" cy="1905000"/>
            <a:chOff x="1392" y="960"/>
            <a:chExt cx="2736" cy="1200"/>
          </a:xfrm>
        </p:grpSpPr>
        <p:sp>
          <p:nvSpPr>
            <p:cNvPr id="395269" name="Rectangle 5"/>
            <p:cNvSpPr>
              <a:spLocks noChangeArrowheads="1"/>
            </p:cNvSpPr>
            <p:nvPr/>
          </p:nvSpPr>
          <p:spPr bwMode="auto">
            <a:xfrm>
              <a:off x="1392" y="96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0" name="Rectangle 6"/>
            <p:cNvSpPr>
              <a:spLocks noChangeArrowheads="1"/>
            </p:cNvSpPr>
            <p:nvPr/>
          </p:nvSpPr>
          <p:spPr bwMode="auto">
            <a:xfrm>
              <a:off x="1893" y="1173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1" name="Rectangle 7"/>
            <p:cNvSpPr>
              <a:spLocks noChangeArrowheads="1"/>
            </p:cNvSpPr>
            <p:nvPr/>
          </p:nvSpPr>
          <p:spPr bwMode="auto">
            <a:xfrm>
              <a:off x="2352" y="1378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2" name="Rectangle 8"/>
            <p:cNvSpPr>
              <a:spLocks noChangeArrowheads="1"/>
            </p:cNvSpPr>
            <p:nvPr/>
          </p:nvSpPr>
          <p:spPr bwMode="auto">
            <a:xfrm>
              <a:off x="2832" y="1606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3" name="Rectangle 9"/>
            <p:cNvSpPr>
              <a:spLocks noChangeArrowheads="1"/>
            </p:cNvSpPr>
            <p:nvPr/>
          </p:nvSpPr>
          <p:spPr bwMode="auto">
            <a:xfrm>
              <a:off x="3312" y="1811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4" name="Rectangle 10"/>
            <p:cNvSpPr>
              <a:spLocks noChangeArrowheads="1"/>
            </p:cNvSpPr>
            <p:nvPr/>
          </p:nvSpPr>
          <p:spPr bwMode="auto">
            <a:xfrm>
              <a:off x="3813" y="201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344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 smtClean="0">
                <a:solidFill>
                  <a:srgbClr val="FF0000"/>
                </a:solidFill>
              </a:rPr>
              <a:t>Catch-at-age across several capture years.</a:t>
            </a: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>
                <a:latin typeface="Courier New" pitchFamily="49" charset="0"/>
              </a:rPr>
              <a:t>2001 2002 2003 2004 2005 2006 2007 2008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0    200  200  200  200  200  200  200  200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1    160  160  160  160  160  160  160  160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2    128  128  128  128  128  128  128  128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3    102  102  102  102  102  102  102  102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4    82    82   82   82   82   82   82   82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5    66    66   66   66   66   66   66   66</a:t>
            </a:r>
          </a:p>
          <a:p>
            <a:pPr>
              <a:lnSpc>
                <a:spcPct val="90000"/>
              </a:lnSpc>
            </a:pPr>
            <a:endParaRPr lang="en-US" sz="1100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What is the cross-sectional catch-at-age for 2004?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is the longitudinal catch-at-age for the 2002 year-class</a:t>
            </a:r>
            <a:r>
              <a:rPr lang="en-US" sz="2800" dirty="0" smtClean="0"/>
              <a:t>?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Longitudinal=cross-sectional </a:t>
            </a:r>
            <a:r>
              <a:rPr lang="en-US" sz="2800" dirty="0"/>
              <a:t>if Z and N</a:t>
            </a:r>
            <a:r>
              <a:rPr lang="en-US" sz="2800" baseline="-25000" dirty="0"/>
              <a:t>0</a:t>
            </a:r>
            <a:r>
              <a:rPr lang="en-US" sz="2800" dirty="0"/>
              <a:t> are constant across time and cohorts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 animBg="1"/>
      <p:bldP spid="39526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9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Recall: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qN</a:t>
            </a:r>
            <a:r>
              <a:rPr lang="en-US" baseline="-25000" dirty="0" err="1" smtClean="0"/>
              <a:t>t</a:t>
            </a:r>
            <a:r>
              <a:rPr lang="en-US" dirty="0" smtClean="0"/>
              <a:t>    </a:t>
            </a:r>
            <a:r>
              <a:rPr lang="en-US" baseline="-25000" dirty="0" smtClean="0"/>
              <a:t> </a:t>
            </a:r>
            <a:r>
              <a:rPr lang="en-US" dirty="0"/>
              <a:t>and    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= N</a:t>
            </a:r>
            <a:r>
              <a:rPr lang="en-US" baseline="-25000" dirty="0"/>
              <a:t>0</a:t>
            </a:r>
            <a:r>
              <a:rPr lang="en-US" dirty="0"/>
              <a:t>e</a:t>
            </a:r>
            <a:r>
              <a:rPr lang="en-US" baseline="30000" dirty="0"/>
              <a:t>-Zt</a:t>
            </a:r>
          </a:p>
          <a:p>
            <a:pPr lvl="1"/>
            <a:endParaRPr lang="en-US" sz="1400" dirty="0"/>
          </a:p>
          <a:p>
            <a:r>
              <a:rPr lang="en-US" dirty="0" smtClean="0"/>
              <a:t>Substitute second into first …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  <a:p>
            <a:pPr lvl="1"/>
            <a:endParaRPr lang="en-US" baseline="30000" dirty="0"/>
          </a:p>
          <a:p>
            <a:r>
              <a:rPr lang="en-US" dirty="0"/>
              <a:t>Can this be</a:t>
            </a:r>
          </a:p>
          <a:p>
            <a:pPr>
              <a:buFontTx/>
              <a:buNone/>
            </a:pPr>
            <a:r>
              <a:rPr lang="en-US" dirty="0"/>
              <a:t>	 linearized</a:t>
            </a:r>
            <a:r>
              <a:rPr lang="en-US" dirty="0" smtClean="0"/>
              <a:t>?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 smtClean="0"/>
              <a:t>What is estimate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of Z?</a:t>
            </a:r>
            <a:endParaRPr lang="en-US" dirty="0"/>
          </a:p>
        </p:txBody>
      </p:sp>
      <p:grpSp>
        <p:nvGrpSpPr>
          <p:cNvPr id="396294" name="Group 396293"/>
          <p:cNvGrpSpPr/>
          <p:nvPr/>
        </p:nvGrpSpPr>
        <p:grpSpPr>
          <a:xfrm>
            <a:off x="4045909" y="2702719"/>
            <a:ext cx="3716966" cy="3988594"/>
            <a:chOff x="4045909" y="2702719"/>
            <a:chExt cx="3716966" cy="398859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33938" y="2943225"/>
              <a:ext cx="2813050" cy="2797175"/>
            </a:xfrm>
            <a:custGeom>
              <a:avLst/>
              <a:gdLst>
                <a:gd name="T0" fmla="*/ 0 w 1772"/>
                <a:gd name="T1" fmla="*/ 0 h 1762"/>
                <a:gd name="T2" fmla="*/ 351 w 1772"/>
                <a:gd name="T3" fmla="*/ 522 h 1762"/>
                <a:gd name="T4" fmla="*/ 711 w 1772"/>
                <a:gd name="T5" fmla="*/ 941 h 1762"/>
                <a:gd name="T6" fmla="*/ 1062 w 1772"/>
                <a:gd name="T7" fmla="*/ 1283 h 1762"/>
                <a:gd name="T8" fmla="*/ 1421 w 1772"/>
                <a:gd name="T9" fmla="*/ 1548 h 1762"/>
                <a:gd name="T10" fmla="*/ 1772 w 1772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2" h="1762">
                  <a:moveTo>
                    <a:pt x="0" y="0"/>
                  </a:moveTo>
                  <a:lnTo>
                    <a:pt x="351" y="522"/>
                  </a:lnTo>
                  <a:lnTo>
                    <a:pt x="711" y="941"/>
                  </a:lnTo>
                  <a:lnTo>
                    <a:pt x="1062" y="1283"/>
                  </a:lnTo>
                  <a:lnTo>
                    <a:pt x="1421" y="1548"/>
                  </a:lnTo>
                  <a:lnTo>
                    <a:pt x="1772" y="176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833938" y="5848350"/>
              <a:ext cx="28130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83393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3911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9626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519863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089775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4698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1805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752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467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03975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73888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53110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724400" y="2943225"/>
              <a:ext cx="0" cy="24987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602163" y="544195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602163" y="502126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4602163" y="461327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602163" y="4192588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602163" y="377190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602163" y="335121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602163" y="294322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4298950" y="5283200"/>
              <a:ext cx="3524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4237038" y="445452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4237038" y="3613150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4237038" y="278447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88" name="Rectangle 31"/>
            <p:cNvSpPr>
              <a:spLocks noChangeArrowheads="1"/>
            </p:cNvSpPr>
            <p:nvPr/>
          </p:nvSpPr>
          <p:spPr bwMode="auto">
            <a:xfrm>
              <a:off x="4724400" y="2835275"/>
              <a:ext cx="3032125" cy="301307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89" name="Rectangle 32"/>
            <p:cNvSpPr>
              <a:spLocks noChangeArrowheads="1"/>
            </p:cNvSpPr>
            <p:nvPr/>
          </p:nvSpPr>
          <p:spPr bwMode="auto">
            <a:xfrm>
              <a:off x="5643563" y="6378575"/>
              <a:ext cx="11811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Age / 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93" name="Rectangle 33"/>
            <p:cNvSpPr>
              <a:spLocks noChangeArrowheads="1"/>
            </p:cNvSpPr>
            <p:nvPr/>
          </p:nvSpPr>
          <p:spPr bwMode="auto">
            <a:xfrm rot="16200000">
              <a:off x="3952293" y="4208626"/>
              <a:ext cx="4488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7763</TotalTime>
  <Words>513</Words>
  <Application>Microsoft Office PowerPoint</Application>
  <PresentationFormat>On-screen Show (4:3)</PresentationFormat>
  <Paragraphs>175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Times New Roman</vt:lpstr>
      <vt:lpstr>Default Design</vt:lpstr>
      <vt:lpstr>Estimation of Mortality</vt:lpstr>
      <vt:lpstr>Recall</vt:lpstr>
      <vt:lpstr>Mortality Rate Concept</vt:lpstr>
      <vt:lpstr>Instantaneous Mortality Rate (Z)</vt:lpstr>
      <vt:lpstr>Two Problems</vt:lpstr>
      <vt:lpstr>Example Calculations</vt:lpstr>
      <vt:lpstr>Catch Curve</vt:lpstr>
      <vt:lpstr>Longitudinal vs. Cross-Sectional</vt:lpstr>
      <vt:lpstr>Catch Curve Model</vt:lpstr>
      <vt:lpstr>Catch Curve Characteristics</vt:lpstr>
      <vt:lpstr>Catch Curve Analysis in R</vt:lpstr>
      <vt:lpstr>Catch Curve Assumptions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174</cp:revision>
  <dcterms:created xsi:type="dcterms:W3CDTF">2005-12-26T20:44:58Z</dcterms:created>
  <dcterms:modified xsi:type="dcterms:W3CDTF">2017-01-07T00:28:32Z</dcterms:modified>
</cp:coreProperties>
</file>