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8" r:id="rId3"/>
    <p:sldId id="292" r:id="rId4"/>
    <p:sldId id="295" r:id="rId5"/>
    <p:sldId id="297" r:id="rId6"/>
    <p:sldId id="299" r:id="rId7"/>
    <p:sldId id="300" r:id="rId8"/>
    <p:sldId id="301" r:id="rId9"/>
    <p:sldId id="302" r:id="rId10"/>
    <p:sldId id="324" r:id="rId11"/>
    <p:sldId id="304" r:id="rId12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0C0C0"/>
    <a:srgbClr val="FFFF66"/>
    <a:srgbClr val="CC0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87" autoAdjust="0"/>
  </p:normalViewPr>
  <p:slideViewPr>
    <p:cSldViewPr>
      <p:cViewPr varScale="1">
        <p:scale>
          <a:sx n="68" d="100"/>
          <a:sy n="68" d="100"/>
        </p:scale>
        <p:origin x="18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CE14135-42D3-4857-9798-D57D1626CF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0DA5176-CD48-4645-8A68-A0B437618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8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Solve N</a:t>
            </a:r>
            <a:r>
              <a:rPr lang="en-US" baseline="-25000" dirty="0" smtClean="0"/>
              <a:t>t+1</a:t>
            </a:r>
            <a:r>
              <a:rPr lang="en-US" dirty="0" smtClean="0"/>
              <a:t> = (1-A)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baseline="0" dirty="0" smtClean="0"/>
              <a:t>for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2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Solve catch equation for </a:t>
            </a:r>
            <a:r>
              <a:rPr lang="en-US" dirty="0" err="1" smtClean="0"/>
              <a:t>Nt</a:t>
            </a:r>
            <a:r>
              <a:rPr lang="en-US" dirty="0" smtClean="0"/>
              <a:t>, plug</a:t>
            </a:r>
            <a:r>
              <a:rPr lang="en-US" baseline="0" dirty="0" smtClean="0"/>
              <a:t> into continuous </a:t>
            </a:r>
            <a:r>
              <a:rPr lang="en-US" baseline="0" dirty="0" err="1" smtClean="0"/>
              <a:t>popn</a:t>
            </a:r>
            <a:r>
              <a:rPr lang="en-US" baseline="0" dirty="0" smtClean="0"/>
              <a:t> growth model, solve for 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44C172-70EF-4578-BEE5-4623F1C29B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904122-74F0-4D23-B52D-7C1C11BCA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2C8C68-490D-438A-9BF3-0048DCAE3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41EA97-E434-4B42-9B1A-D37266F43B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5B8487-7A7F-4916-A352-BB7DA95C3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DD576-5A88-4E44-B08D-D564D0403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5F9928-EC48-4F81-A7C7-50132EF07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24ADDA-CA0B-4AC7-AAF5-54C1180426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A37077-6834-4709-8C77-52A4B3C69E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5BE1B3-8A67-41CD-A09F-25FEA2A1AC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C48AA7-DAF1-4AD3-9776-BDDDDDC8DB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A656C19-65F2-4B89-9D62-66CDB1C638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Estimation of Mortality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5670699" y="2379065"/>
            <a:ext cx="2728291" cy="202990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E425D9-7254-4874-AE1A-F642A8349557}" type="slidenum">
              <a:rPr lang="en-US"/>
              <a:pPr/>
              <a:t>10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General Problem</a:t>
            </a:r>
            <a:endParaRPr lang="en-US" dirty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4800600" cy="3810000"/>
          </a:xfrm>
        </p:spPr>
        <p:txBody>
          <a:bodyPr/>
          <a:lstStyle/>
          <a:p>
            <a:pPr defTabSz="830263">
              <a:buFontTx/>
              <a:buNone/>
            </a:pPr>
            <a:r>
              <a:rPr lang="fr-FR" sz="2400" b="1" dirty="0">
                <a:latin typeface="Courier New" pitchFamily="49" charset="0"/>
              </a:rPr>
              <a:t>  </a:t>
            </a:r>
            <a:r>
              <a:rPr lang="fr-FR" sz="2400" b="1" u="sng" dirty="0">
                <a:latin typeface="Courier New" pitchFamily="49" charset="0"/>
              </a:rPr>
              <a:t>  IDEAL  </a:t>
            </a:r>
            <a:r>
              <a:rPr lang="fr-FR" sz="2400" b="1" dirty="0">
                <a:latin typeface="Courier New" pitchFamily="49" charset="0"/>
              </a:rPr>
              <a:t>  </a:t>
            </a:r>
            <a:r>
              <a:rPr lang="fr-FR" sz="2400" b="1" u="sng" dirty="0">
                <a:latin typeface="Courier New" pitchFamily="49" charset="0"/>
              </a:rPr>
              <a:t>  </a:t>
            </a:r>
            <a:r>
              <a:rPr lang="fr-FR" sz="2400" b="1" u="sng" dirty="0" smtClean="0">
                <a:latin typeface="Courier New" pitchFamily="49" charset="0"/>
              </a:rPr>
              <a:t> REAL  </a:t>
            </a:r>
            <a:r>
              <a:rPr lang="fr-FR" sz="100" b="1" u="sng" dirty="0" smtClean="0">
                <a:latin typeface="Courier New" pitchFamily="49" charset="0"/>
              </a:rPr>
              <a:t>.</a:t>
            </a:r>
            <a:r>
              <a:rPr lang="fr-FR" sz="2400" b="1" u="sng" dirty="0" smtClean="0">
                <a:latin typeface="Courier New" pitchFamily="49" charset="0"/>
              </a:rPr>
              <a:t> </a:t>
            </a:r>
            <a:endParaRPr lang="fr-FR" sz="2400" b="1" u="sng" dirty="0">
              <a:latin typeface="Courier New" pitchFamily="49" charset="0"/>
            </a:endParaRPr>
          </a:p>
          <a:p>
            <a:pPr defTabSz="830263">
              <a:buFontTx/>
              <a:buNone/>
            </a:pPr>
            <a:r>
              <a:rPr lang="fr-FR" sz="2400" b="1" dirty="0">
                <a:latin typeface="Courier New" pitchFamily="49" charset="0"/>
              </a:rPr>
              <a:t>t   N</a:t>
            </a:r>
            <a:r>
              <a:rPr lang="fr-FR" sz="2400" b="1" baseline="-25000" dirty="0">
                <a:latin typeface="Courier New" pitchFamily="49" charset="0"/>
              </a:rPr>
              <a:t>t</a:t>
            </a:r>
            <a:r>
              <a:rPr lang="fr-FR" sz="2400" b="1" dirty="0">
                <a:latin typeface="Courier New" pitchFamily="49" charset="0"/>
              </a:rPr>
              <a:t>   </a:t>
            </a:r>
            <a:r>
              <a:rPr lang="fr-FR" sz="2400" b="1" dirty="0" smtClean="0">
                <a:latin typeface="Courier New" pitchFamily="49" charset="0"/>
              </a:rPr>
              <a:t>C</a:t>
            </a:r>
            <a:r>
              <a:rPr lang="fr-FR" sz="2400" b="1" baseline="-25000" dirty="0">
                <a:latin typeface="Courier New" pitchFamily="49" charset="0"/>
              </a:rPr>
              <a:t>t</a:t>
            </a:r>
            <a:r>
              <a:rPr lang="fr-FR" sz="2400" b="1" dirty="0" smtClean="0">
                <a:latin typeface="Courier New" pitchFamily="49" charset="0"/>
              </a:rPr>
              <a:t>   </a:t>
            </a:r>
            <a:r>
              <a:rPr lang="fr-FR" sz="2400" b="1" dirty="0" err="1" smtClean="0">
                <a:latin typeface="Courier New" pitchFamily="49" charset="0"/>
              </a:rPr>
              <a:t>C</a:t>
            </a:r>
            <a:r>
              <a:rPr lang="fr-FR" sz="2400" b="1" baseline="-25000" dirty="0" err="1" smtClean="0">
                <a:latin typeface="Courier New" pitchFamily="49" charset="0"/>
              </a:rPr>
              <a:t>t</a:t>
            </a:r>
            <a:r>
              <a:rPr lang="fr-FR" sz="2400" b="1" dirty="0" smtClean="0">
                <a:latin typeface="Courier New" pitchFamily="49" charset="0"/>
              </a:rPr>
              <a:t>*	 C</a:t>
            </a:r>
            <a:r>
              <a:rPr lang="fr-FR" sz="2400" b="1" baseline="-25000" dirty="0" smtClean="0">
                <a:latin typeface="Courier New" pitchFamily="49" charset="0"/>
              </a:rPr>
              <a:t>t</a:t>
            </a:r>
            <a:r>
              <a:rPr lang="fr-FR" sz="2400" b="1" dirty="0" smtClean="0">
                <a:latin typeface="Courier New" pitchFamily="49" charset="0"/>
              </a:rPr>
              <a:t>’</a:t>
            </a:r>
            <a:endParaRPr lang="fr-FR" sz="2400" b="1" dirty="0">
              <a:latin typeface="Courier New" pitchFamily="49" charset="0"/>
            </a:endParaRPr>
          </a:p>
          <a:p>
            <a:pPr defTabSz="830263">
              <a:buFontTx/>
              <a:buNone/>
            </a:pPr>
            <a:r>
              <a:rPr lang="fr-FR" sz="2400" b="1" dirty="0">
                <a:latin typeface="Courier New" pitchFamily="49" charset="0"/>
              </a:rPr>
              <a:t>0 1000  200  </a:t>
            </a:r>
            <a:r>
              <a:rPr lang="fr-FR" sz="2400" b="1" dirty="0" smtClean="0">
                <a:latin typeface="Courier New" pitchFamily="49" charset="0"/>
              </a:rPr>
              <a:t>211	</a:t>
            </a:r>
            <a:r>
              <a:rPr lang="fr-FR" sz="2400" b="1" dirty="0" smtClean="0">
                <a:solidFill>
                  <a:srgbClr val="FF0000"/>
                </a:solidFill>
                <a:latin typeface="Courier New" pitchFamily="49" charset="0"/>
              </a:rPr>
              <a:t> 77</a:t>
            </a:r>
            <a:endParaRPr lang="fr-FR" sz="2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830263">
              <a:buFontTx/>
              <a:buNone/>
            </a:pPr>
            <a:r>
              <a:rPr lang="fr-FR" sz="2400" b="1" dirty="0">
                <a:latin typeface="Courier New" pitchFamily="49" charset="0"/>
              </a:rPr>
              <a:t>1  800  160  </a:t>
            </a:r>
            <a:r>
              <a:rPr lang="fr-FR" sz="2400" b="1" dirty="0" smtClean="0">
                <a:latin typeface="Courier New" pitchFamily="49" charset="0"/>
              </a:rPr>
              <a:t>159	</a:t>
            </a:r>
            <a:r>
              <a:rPr lang="fr-FR" sz="2400" b="1" dirty="0" smtClean="0">
                <a:solidFill>
                  <a:srgbClr val="FF0000"/>
                </a:solidFill>
                <a:latin typeface="Courier New" pitchFamily="49" charset="0"/>
              </a:rPr>
              <a:t>111</a:t>
            </a:r>
            <a:endParaRPr lang="fr-FR" sz="2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830263">
              <a:buFontTx/>
              <a:buNone/>
            </a:pPr>
            <a:r>
              <a:rPr lang="fr-FR" sz="2400" b="1" dirty="0">
                <a:latin typeface="Courier New" pitchFamily="49" charset="0"/>
              </a:rPr>
              <a:t>2  640  128  </a:t>
            </a:r>
            <a:r>
              <a:rPr lang="fr-FR" sz="2400" b="1" dirty="0" smtClean="0">
                <a:latin typeface="Courier New" pitchFamily="49" charset="0"/>
              </a:rPr>
              <a:t>126	</a:t>
            </a:r>
            <a:r>
              <a:rPr lang="fr-FR" sz="2400" b="1" dirty="0" smtClean="0">
                <a:solidFill>
                  <a:srgbClr val="008000"/>
                </a:solidFill>
                <a:latin typeface="Courier New" pitchFamily="49" charset="0"/>
              </a:rPr>
              <a:t>126</a:t>
            </a:r>
            <a:endParaRPr lang="fr-FR" sz="2400" b="1" dirty="0">
              <a:solidFill>
                <a:srgbClr val="008000"/>
              </a:solidFill>
              <a:latin typeface="Courier New" pitchFamily="49" charset="0"/>
            </a:endParaRPr>
          </a:p>
          <a:p>
            <a:pPr defTabSz="830263">
              <a:buFontTx/>
              <a:buNone/>
            </a:pPr>
            <a:r>
              <a:rPr lang="fr-FR" sz="2400" b="1" dirty="0">
                <a:latin typeface="Courier New" pitchFamily="49" charset="0"/>
              </a:rPr>
              <a:t>3  512  102  </a:t>
            </a:r>
            <a:r>
              <a:rPr lang="fr-FR" sz="2400" b="1" dirty="0" smtClean="0">
                <a:latin typeface="Courier New" pitchFamily="49" charset="0"/>
              </a:rPr>
              <a:t>104	</a:t>
            </a:r>
            <a:r>
              <a:rPr lang="fr-FR" sz="2400" b="1" dirty="0" smtClean="0">
                <a:solidFill>
                  <a:srgbClr val="008000"/>
                </a:solidFill>
                <a:latin typeface="Courier New" pitchFamily="49" charset="0"/>
              </a:rPr>
              <a:t>104</a:t>
            </a:r>
            <a:endParaRPr lang="fr-FR" sz="2400" b="1" dirty="0">
              <a:solidFill>
                <a:srgbClr val="008000"/>
              </a:solidFill>
              <a:latin typeface="Courier New" pitchFamily="49" charset="0"/>
            </a:endParaRPr>
          </a:p>
          <a:p>
            <a:pPr defTabSz="830263">
              <a:buFontTx/>
              <a:buNone/>
            </a:pPr>
            <a:r>
              <a:rPr lang="fr-FR" sz="2400" b="1" dirty="0">
                <a:latin typeface="Courier New" pitchFamily="49" charset="0"/>
              </a:rPr>
              <a:t>4  410   82   </a:t>
            </a:r>
            <a:r>
              <a:rPr lang="fr-FR" sz="2400" b="1" dirty="0" smtClean="0">
                <a:latin typeface="Courier New" pitchFamily="49" charset="0"/>
              </a:rPr>
              <a:t>81	 </a:t>
            </a:r>
            <a:r>
              <a:rPr lang="fr-FR" sz="2400" b="1" dirty="0" smtClean="0">
                <a:solidFill>
                  <a:srgbClr val="008000"/>
                </a:solidFill>
                <a:latin typeface="Courier New" pitchFamily="49" charset="0"/>
              </a:rPr>
              <a:t>81</a:t>
            </a:r>
            <a:endParaRPr lang="fr-FR" sz="2400" b="1" dirty="0">
              <a:solidFill>
                <a:srgbClr val="008000"/>
              </a:solidFill>
              <a:latin typeface="Courier New" pitchFamily="49" charset="0"/>
            </a:endParaRPr>
          </a:p>
          <a:p>
            <a:pPr defTabSz="830263">
              <a:buFontTx/>
              <a:buNone/>
            </a:pPr>
            <a:r>
              <a:rPr lang="fr-FR" sz="2400" b="1" dirty="0">
                <a:latin typeface="Courier New" pitchFamily="49" charset="0"/>
              </a:rPr>
              <a:t>5  328   66   </a:t>
            </a:r>
            <a:r>
              <a:rPr lang="fr-FR" sz="2400" b="1" dirty="0" smtClean="0">
                <a:latin typeface="Courier New" pitchFamily="49" charset="0"/>
              </a:rPr>
              <a:t>64	 </a:t>
            </a:r>
            <a:r>
              <a:rPr lang="fr-FR" sz="2400" b="1" dirty="0" smtClean="0">
                <a:solidFill>
                  <a:srgbClr val="008000"/>
                </a:solidFill>
                <a:latin typeface="Courier New" pitchFamily="49" charset="0"/>
              </a:rPr>
              <a:t>64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257800" y="1143000"/>
            <a:ext cx="3810000" cy="3657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b="0" dirty="0" smtClean="0">
                <a:solidFill>
                  <a:srgbClr val="FF0000"/>
                </a:solidFill>
              </a:rPr>
              <a:t>Some fish</a:t>
            </a:r>
            <a:r>
              <a:rPr lang="en-US" sz="2800" b="0" dirty="0" smtClean="0"/>
              <a:t> are not “fully recruited” to the gear and are, thus, not well-represented in the sample. Fish of these ages should be excluded from the mortality calculation.</a:t>
            </a:r>
            <a:endParaRPr lang="en-US" b="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4358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470069-480C-4B61-A721-FB9D85B5C99D}" type="slidenum">
              <a:rPr lang="en-US"/>
              <a:pPr/>
              <a:t>11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Characteristics</a:t>
            </a:r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12192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it </a:t>
            </a:r>
            <a:r>
              <a:rPr lang="en-US" dirty="0"/>
              <a:t>regression of </a:t>
            </a:r>
            <a:r>
              <a:rPr lang="en-US" dirty="0" smtClean="0"/>
              <a:t>log(CPE) </a:t>
            </a:r>
            <a:r>
              <a:rPr lang="en-US" dirty="0"/>
              <a:t>on age only for ages on descending limb.</a:t>
            </a:r>
          </a:p>
        </p:txBody>
      </p:sp>
      <p:grpSp>
        <p:nvGrpSpPr>
          <p:cNvPr id="398561" name="Group 398560"/>
          <p:cNvGrpSpPr/>
          <p:nvPr/>
        </p:nvGrpSpPr>
        <p:grpSpPr>
          <a:xfrm>
            <a:off x="2492376" y="995363"/>
            <a:ext cx="4106863" cy="4289425"/>
            <a:chOff x="2492376" y="995363"/>
            <a:chExt cx="4106863" cy="4289425"/>
          </a:xfrm>
        </p:grpSpPr>
        <p:grpSp>
          <p:nvGrpSpPr>
            <p:cNvPr id="4" name="Group 205"/>
            <p:cNvGrpSpPr>
              <a:grpSpLocks/>
            </p:cNvGrpSpPr>
            <p:nvPr/>
          </p:nvGrpSpPr>
          <p:grpSpPr bwMode="auto">
            <a:xfrm>
              <a:off x="2492376" y="995363"/>
              <a:ext cx="4106863" cy="4289425"/>
              <a:chOff x="1570" y="627"/>
              <a:chExt cx="2587" cy="2702"/>
            </a:xfrm>
          </p:grpSpPr>
          <p:sp>
            <p:nvSpPr>
              <p:cNvPr id="398361" name="Line 5"/>
              <p:cNvSpPr>
                <a:spLocks noChangeShapeType="1"/>
              </p:cNvSpPr>
              <p:nvPr/>
            </p:nvSpPr>
            <p:spPr bwMode="auto">
              <a:xfrm>
                <a:off x="2003" y="778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2" name="Line 6"/>
              <p:cNvSpPr>
                <a:spLocks noChangeShapeType="1"/>
              </p:cNvSpPr>
              <p:nvPr/>
            </p:nvSpPr>
            <p:spPr bwMode="auto">
              <a:xfrm>
                <a:off x="2073" y="8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3" name="Line 7"/>
              <p:cNvSpPr>
                <a:spLocks noChangeShapeType="1"/>
              </p:cNvSpPr>
              <p:nvPr/>
            </p:nvSpPr>
            <p:spPr bwMode="auto">
              <a:xfrm>
                <a:off x="2142" y="9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4" name="Line 8"/>
              <p:cNvSpPr>
                <a:spLocks noChangeShapeType="1"/>
              </p:cNvSpPr>
              <p:nvPr/>
            </p:nvSpPr>
            <p:spPr bwMode="auto">
              <a:xfrm>
                <a:off x="2212" y="9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5" name="Line 9"/>
              <p:cNvSpPr>
                <a:spLocks noChangeShapeType="1"/>
              </p:cNvSpPr>
              <p:nvPr/>
            </p:nvSpPr>
            <p:spPr bwMode="auto">
              <a:xfrm>
                <a:off x="2281" y="10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6" name="Line 10"/>
              <p:cNvSpPr>
                <a:spLocks noChangeShapeType="1"/>
              </p:cNvSpPr>
              <p:nvPr/>
            </p:nvSpPr>
            <p:spPr bwMode="auto">
              <a:xfrm>
                <a:off x="2351" y="111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7" name="Line 11"/>
              <p:cNvSpPr>
                <a:spLocks noChangeShapeType="1"/>
              </p:cNvSpPr>
              <p:nvPr/>
            </p:nvSpPr>
            <p:spPr bwMode="auto">
              <a:xfrm>
                <a:off x="2421" y="118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8" name="Line 12"/>
              <p:cNvSpPr>
                <a:spLocks noChangeShapeType="1"/>
              </p:cNvSpPr>
              <p:nvPr/>
            </p:nvSpPr>
            <p:spPr bwMode="auto">
              <a:xfrm>
                <a:off x="2490" y="12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9" name="Line 13"/>
              <p:cNvSpPr>
                <a:spLocks noChangeShapeType="1"/>
              </p:cNvSpPr>
              <p:nvPr/>
            </p:nvSpPr>
            <p:spPr bwMode="auto">
              <a:xfrm>
                <a:off x="2553" y="13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0" name="Line 14"/>
              <p:cNvSpPr>
                <a:spLocks noChangeShapeType="1"/>
              </p:cNvSpPr>
              <p:nvPr/>
            </p:nvSpPr>
            <p:spPr bwMode="auto">
              <a:xfrm>
                <a:off x="2622" y="13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1" name="Line 15"/>
              <p:cNvSpPr>
                <a:spLocks noChangeShapeType="1"/>
              </p:cNvSpPr>
              <p:nvPr/>
            </p:nvSpPr>
            <p:spPr bwMode="auto">
              <a:xfrm>
                <a:off x="2692" y="146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2" name="Line 16"/>
              <p:cNvSpPr>
                <a:spLocks noChangeShapeType="1"/>
              </p:cNvSpPr>
              <p:nvPr/>
            </p:nvSpPr>
            <p:spPr bwMode="auto">
              <a:xfrm>
                <a:off x="2762" y="152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3" name="Line 17"/>
              <p:cNvSpPr>
                <a:spLocks noChangeShapeType="1"/>
              </p:cNvSpPr>
              <p:nvPr/>
            </p:nvSpPr>
            <p:spPr bwMode="auto">
              <a:xfrm>
                <a:off x="2831" y="159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4" name="Line 18"/>
              <p:cNvSpPr>
                <a:spLocks noChangeShapeType="1"/>
              </p:cNvSpPr>
              <p:nvPr/>
            </p:nvSpPr>
            <p:spPr bwMode="auto">
              <a:xfrm>
                <a:off x="2901" y="1668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5" name="Line 19"/>
              <p:cNvSpPr>
                <a:spLocks noChangeShapeType="1"/>
              </p:cNvSpPr>
              <p:nvPr/>
            </p:nvSpPr>
            <p:spPr bwMode="auto">
              <a:xfrm>
                <a:off x="2964" y="1737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6" name="Line 20"/>
              <p:cNvSpPr>
                <a:spLocks noChangeShapeType="1"/>
              </p:cNvSpPr>
              <p:nvPr/>
            </p:nvSpPr>
            <p:spPr bwMode="auto">
              <a:xfrm>
                <a:off x="3033" y="1807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7" name="Line 21"/>
              <p:cNvSpPr>
                <a:spLocks noChangeShapeType="1"/>
              </p:cNvSpPr>
              <p:nvPr/>
            </p:nvSpPr>
            <p:spPr bwMode="auto">
              <a:xfrm>
                <a:off x="3103" y="187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8" name="Line 22"/>
              <p:cNvSpPr>
                <a:spLocks noChangeShapeType="1"/>
              </p:cNvSpPr>
              <p:nvPr/>
            </p:nvSpPr>
            <p:spPr bwMode="auto">
              <a:xfrm>
                <a:off x="3172" y="1946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9" name="Line 23"/>
              <p:cNvSpPr>
                <a:spLocks noChangeShapeType="1"/>
              </p:cNvSpPr>
              <p:nvPr/>
            </p:nvSpPr>
            <p:spPr bwMode="auto">
              <a:xfrm>
                <a:off x="3242" y="201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0" name="Line 24"/>
              <p:cNvSpPr>
                <a:spLocks noChangeShapeType="1"/>
              </p:cNvSpPr>
              <p:nvPr/>
            </p:nvSpPr>
            <p:spPr bwMode="auto">
              <a:xfrm>
                <a:off x="3312" y="208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1" name="Line 25"/>
              <p:cNvSpPr>
                <a:spLocks noChangeShapeType="1"/>
              </p:cNvSpPr>
              <p:nvPr/>
            </p:nvSpPr>
            <p:spPr bwMode="auto">
              <a:xfrm>
                <a:off x="3381" y="21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2" name="Line 26"/>
              <p:cNvSpPr>
                <a:spLocks noChangeShapeType="1"/>
              </p:cNvSpPr>
              <p:nvPr/>
            </p:nvSpPr>
            <p:spPr bwMode="auto">
              <a:xfrm>
                <a:off x="3451" y="22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3" name="Line 27"/>
              <p:cNvSpPr>
                <a:spLocks noChangeShapeType="1"/>
              </p:cNvSpPr>
              <p:nvPr/>
            </p:nvSpPr>
            <p:spPr bwMode="auto">
              <a:xfrm>
                <a:off x="3520" y="22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4" name="Line 28"/>
              <p:cNvSpPr>
                <a:spLocks noChangeShapeType="1"/>
              </p:cNvSpPr>
              <p:nvPr/>
            </p:nvSpPr>
            <p:spPr bwMode="auto">
              <a:xfrm>
                <a:off x="3583" y="23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5" name="Line 29"/>
              <p:cNvSpPr>
                <a:spLocks noChangeShapeType="1"/>
              </p:cNvSpPr>
              <p:nvPr/>
            </p:nvSpPr>
            <p:spPr bwMode="auto">
              <a:xfrm>
                <a:off x="3653" y="242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6" name="Line 30"/>
              <p:cNvSpPr>
                <a:spLocks noChangeShapeType="1"/>
              </p:cNvSpPr>
              <p:nvPr/>
            </p:nvSpPr>
            <p:spPr bwMode="auto">
              <a:xfrm>
                <a:off x="3722" y="249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7" name="Line 31"/>
              <p:cNvSpPr>
                <a:spLocks noChangeShapeType="1"/>
              </p:cNvSpPr>
              <p:nvPr/>
            </p:nvSpPr>
            <p:spPr bwMode="auto">
              <a:xfrm>
                <a:off x="3792" y="25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8" name="Line 32"/>
              <p:cNvSpPr>
                <a:spLocks noChangeShapeType="1"/>
              </p:cNvSpPr>
              <p:nvPr/>
            </p:nvSpPr>
            <p:spPr bwMode="auto">
              <a:xfrm>
                <a:off x="3861" y="26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9" name="Line 33"/>
              <p:cNvSpPr>
                <a:spLocks noChangeShapeType="1"/>
              </p:cNvSpPr>
              <p:nvPr/>
            </p:nvSpPr>
            <p:spPr bwMode="auto">
              <a:xfrm>
                <a:off x="3931" y="26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0" name="Line 34"/>
              <p:cNvSpPr>
                <a:spLocks noChangeShapeType="1"/>
              </p:cNvSpPr>
              <p:nvPr/>
            </p:nvSpPr>
            <p:spPr bwMode="auto">
              <a:xfrm>
                <a:off x="4001" y="2766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1" name="Line 35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206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2" name="Line 36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3" name="Line 37"/>
              <p:cNvSpPr>
                <a:spLocks noChangeShapeType="1"/>
              </p:cNvSpPr>
              <p:nvPr/>
            </p:nvSpPr>
            <p:spPr bwMode="auto">
              <a:xfrm>
                <a:off x="242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4" name="Line 38"/>
              <p:cNvSpPr>
                <a:spLocks noChangeShapeType="1"/>
              </p:cNvSpPr>
              <p:nvPr/>
            </p:nvSpPr>
            <p:spPr bwMode="auto">
              <a:xfrm>
                <a:off x="283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5" name="Line 39"/>
              <p:cNvSpPr>
                <a:spLocks noChangeShapeType="1"/>
              </p:cNvSpPr>
              <p:nvPr/>
            </p:nvSpPr>
            <p:spPr bwMode="auto">
              <a:xfrm>
                <a:off x="3242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6" name="Line 40"/>
              <p:cNvSpPr>
                <a:spLocks noChangeShapeType="1"/>
              </p:cNvSpPr>
              <p:nvPr/>
            </p:nvSpPr>
            <p:spPr bwMode="auto">
              <a:xfrm>
                <a:off x="365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7" name="Line 41"/>
              <p:cNvSpPr>
                <a:spLocks noChangeShapeType="1"/>
              </p:cNvSpPr>
              <p:nvPr/>
            </p:nvSpPr>
            <p:spPr bwMode="auto">
              <a:xfrm>
                <a:off x="4070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8" name="Rectangle 42"/>
              <p:cNvSpPr>
                <a:spLocks noChangeArrowheads="1"/>
              </p:cNvSpPr>
              <p:nvPr/>
            </p:nvSpPr>
            <p:spPr bwMode="auto">
              <a:xfrm>
                <a:off x="194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399" name="Rectangle 43"/>
              <p:cNvSpPr>
                <a:spLocks noChangeArrowheads="1"/>
              </p:cNvSpPr>
              <p:nvPr/>
            </p:nvSpPr>
            <p:spPr bwMode="auto">
              <a:xfrm>
                <a:off x="236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0" name="Rectangle 44"/>
              <p:cNvSpPr>
                <a:spLocks noChangeArrowheads="1"/>
              </p:cNvSpPr>
              <p:nvPr/>
            </p:nvSpPr>
            <p:spPr bwMode="auto">
              <a:xfrm>
                <a:off x="277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1" name="Rectangle 45"/>
              <p:cNvSpPr>
                <a:spLocks noChangeArrowheads="1"/>
              </p:cNvSpPr>
              <p:nvPr/>
            </p:nvSpPr>
            <p:spPr bwMode="auto">
              <a:xfrm>
                <a:off x="3187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2" name="Rectangle 46"/>
              <p:cNvSpPr>
                <a:spLocks noChangeArrowheads="1"/>
              </p:cNvSpPr>
              <p:nvPr/>
            </p:nvSpPr>
            <p:spPr bwMode="auto">
              <a:xfrm>
                <a:off x="359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3" name="Rectangle 47"/>
              <p:cNvSpPr>
                <a:spLocks noChangeArrowheads="1"/>
              </p:cNvSpPr>
              <p:nvPr/>
            </p:nvSpPr>
            <p:spPr bwMode="auto">
              <a:xfrm>
                <a:off x="3983" y="3024"/>
                <a:ext cx="17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4" name="Line 48"/>
              <p:cNvSpPr>
                <a:spLocks noChangeShapeType="1"/>
              </p:cNvSpPr>
              <p:nvPr/>
            </p:nvSpPr>
            <p:spPr bwMode="auto">
              <a:xfrm flipV="1">
                <a:off x="1926" y="729"/>
                <a:ext cx="0" cy="20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5" name="Line 49"/>
              <p:cNvSpPr>
                <a:spLocks noChangeShapeType="1"/>
              </p:cNvSpPr>
              <p:nvPr/>
            </p:nvSpPr>
            <p:spPr bwMode="auto">
              <a:xfrm flipH="1">
                <a:off x="1864" y="2745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6" name="Line 50"/>
              <p:cNvSpPr>
                <a:spLocks noChangeShapeType="1"/>
              </p:cNvSpPr>
              <p:nvPr/>
            </p:nvSpPr>
            <p:spPr bwMode="auto">
              <a:xfrm flipH="1">
                <a:off x="1864" y="245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7" name="Line 51"/>
              <p:cNvSpPr>
                <a:spLocks noChangeShapeType="1"/>
              </p:cNvSpPr>
              <p:nvPr/>
            </p:nvSpPr>
            <p:spPr bwMode="auto">
              <a:xfrm flipH="1">
                <a:off x="1864" y="2168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8" name="Line 52"/>
              <p:cNvSpPr>
                <a:spLocks noChangeShapeType="1"/>
              </p:cNvSpPr>
              <p:nvPr/>
            </p:nvSpPr>
            <p:spPr bwMode="auto">
              <a:xfrm flipH="1">
                <a:off x="1864" y="188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9" name="Line 53"/>
              <p:cNvSpPr>
                <a:spLocks noChangeShapeType="1"/>
              </p:cNvSpPr>
              <p:nvPr/>
            </p:nvSpPr>
            <p:spPr bwMode="auto">
              <a:xfrm flipH="1">
                <a:off x="1864" y="1591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0" name="Line 54"/>
              <p:cNvSpPr>
                <a:spLocks noChangeShapeType="1"/>
              </p:cNvSpPr>
              <p:nvPr/>
            </p:nvSpPr>
            <p:spPr bwMode="auto">
              <a:xfrm flipH="1">
                <a:off x="1864" y="1306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1" name="Line 55"/>
              <p:cNvSpPr>
                <a:spLocks noChangeShapeType="1"/>
              </p:cNvSpPr>
              <p:nvPr/>
            </p:nvSpPr>
            <p:spPr bwMode="auto">
              <a:xfrm flipH="1">
                <a:off x="1864" y="1014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2" name="Line 56"/>
              <p:cNvSpPr>
                <a:spLocks noChangeShapeType="1"/>
              </p:cNvSpPr>
              <p:nvPr/>
            </p:nvSpPr>
            <p:spPr bwMode="auto">
              <a:xfrm flipH="1">
                <a:off x="1864" y="729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3" name="Rectangle 57"/>
              <p:cNvSpPr>
                <a:spLocks noChangeArrowheads="1"/>
              </p:cNvSpPr>
              <p:nvPr/>
            </p:nvSpPr>
            <p:spPr bwMode="auto">
              <a:xfrm rot="16200000">
                <a:off x="1690" y="2671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4" name="Rectangle 58"/>
              <p:cNvSpPr>
                <a:spLocks noChangeArrowheads="1"/>
              </p:cNvSpPr>
              <p:nvPr/>
            </p:nvSpPr>
            <p:spPr bwMode="auto">
              <a:xfrm rot="16200000">
                <a:off x="1690" y="2379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5" name="Rectangle 59"/>
              <p:cNvSpPr>
                <a:spLocks noChangeArrowheads="1"/>
              </p:cNvSpPr>
              <p:nvPr/>
            </p:nvSpPr>
            <p:spPr bwMode="auto">
              <a:xfrm rot="16200000">
                <a:off x="1690" y="209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6" name="Rectangle 60"/>
              <p:cNvSpPr>
                <a:spLocks noChangeArrowheads="1"/>
              </p:cNvSpPr>
              <p:nvPr/>
            </p:nvSpPr>
            <p:spPr bwMode="auto">
              <a:xfrm rot="16200000">
                <a:off x="1690" y="181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7" name="Rectangle 61"/>
              <p:cNvSpPr>
                <a:spLocks noChangeArrowheads="1"/>
              </p:cNvSpPr>
              <p:nvPr/>
            </p:nvSpPr>
            <p:spPr bwMode="auto">
              <a:xfrm rot="16200000">
                <a:off x="1690" y="1517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8" name="Rectangle 62"/>
              <p:cNvSpPr>
                <a:spLocks noChangeArrowheads="1"/>
              </p:cNvSpPr>
              <p:nvPr/>
            </p:nvSpPr>
            <p:spPr bwMode="auto">
              <a:xfrm rot="16200000">
                <a:off x="1690" y="1232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9" name="Rectangle 63"/>
              <p:cNvSpPr>
                <a:spLocks noChangeArrowheads="1"/>
              </p:cNvSpPr>
              <p:nvPr/>
            </p:nvSpPr>
            <p:spPr bwMode="auto">
              <a:xfrm rot="16200000">
                <a:off x="1690" y="94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0" name="Rectangle 64"/>
              <p:cNvSpPr>
                <a:spLocks noChangeArrowheads="1"/>
              </p:cNvSpPr>
              <p:nvPr/>
            </p:nvSpPr>
            <p:spPr bwMode="auto">
              <a:xfrm rot="16200000">
                <a:off x="1690" y="65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1" name="Rectangle 65"/>
              <p:cNvSpPr>
                <a:spLocks noChangeArrowheads="1"/>
              </p:cNvSpPr>
              <p:nvPr/>
            </p:nvSpPr>
            <p:spPr bwMode="auto">
              <a:xfrm>
                <a:off x="1926" y="701"/>
                <a:ext cx="2221" cy="2211"/>
              </a:xfrm>
              <a:prstGeom prst="rect">
                <a:avLst/>
              </a:prstGeom>
              <a:noFill/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2" name="Rectangle 66"/>
              <p:cNvSpPr>
                <a:spLocks noChangeArrowheads="1"/>
              </p:cNvSpPr>
              <p:nvPr/>
            </p:nvSpPr>
            <p:spPr bwMode="auto">
              <a:xfrm>
                <a:off x="2744" y="3183"/>
                <a:ext cx="57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Age / Time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3" name="Rectangle 67"/>
              <p:cNvSpPr>
                <a:spLocks noChangeArrowheads="1"/>
              </p:cNvSpPr>
              <p:nvPr/>
            </p:nvSpPr>
            <p:spPr bwMode="auto">
              <a:xfrm rot="16200000">
                <a:off x="1409" y="1738"/>
                <a:ext cx="4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log(CPE)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4" name="Freeform 68"/>
              <p:cNvSpPr>
                <a:spLocks/>
              </p:cNvSpPr>
              <p:nvPr/>
            </p:nvSpPr>
            <p:spPr bwMode="auto">
              <a:xfrm>
                <a:off x="2003" y="1355"/>
                <a:ext cx="2067" cy="1481"/>
              </a:xfrm>
              <a:custGeom>
                <a:avLst/>
                <a:gdLst>
                  <a:gd name="T0" fmla="*/ 0 w 2067"/>
                  <a:gd name="T1" fmla="*/ 751 h 1481"/>
                  <a:gd name="T2" fmla="*/ 209 w 2067"/>
                  <a:gd name="T3" fmla="*/ 236 h 1481"/>
                  <a:gd name="T4" fmla="*/ 418 w 2067"/>
                  <a:gd name="T5" fmla="*/ 0 h 1481"/>
                  <a:gd name="T6" fmla="*/ 619 w 2067"/>
                  <a:gd name="T7" fmla="*/ 104 h 1481"/>
                  <a:gd name="T8" fmla="*/ 828 w 2067"/>
                  <a:gd name="T9" fmla="*/ 278 h 1481"/>
                  <a:gd name="T10" fmla="*/ 1030 w 2067"/>
                  <a:gd name="T11" fmla="*/ 452 h 1481"/>
                  <a:gd name="T12" fmla="*/ 1239 w 2067"/>
                  <a:gd name="T13" fmla="*/ 660 h 1481"/>
                  <a:gd name="T14" fmla="*/ 1448 w 2067"/>
                  <a:gd name="T15" fmla="*/ 862 h 1481"/>
                  <a:gd name="T16" fmla="*/ 1650 w 2067"/>
                  <a:gd name="T17" fmla="*/ 1070 h 1481"/>
                  <a:gd name="T18" fmla="*/ 1858 w 2067"/>
                  <a:gd name="T19" fmla="*/ 1272 h 1481"/>
                  <a:gd name="T20" fmla="*/ 2067 w 2067"/>
                  <a:gd name="T21" fmla="*/ 1481 h 1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7" h="1481">
                    <a:moveTo>
                      <a:pt x="0" y="751"/>
                    </a:moveTo>
                    <a:lnTo>
                      <a:pt x="209" y="236"/>
                    </a:lnTo>
                    <a:lnTo>
                      <a:pt x="418" y="0"/>
                    </a:lnTo>
                    <a:lnTo>
                      <a:pt x="619" y="104"/>
                    </a:lnTo>
                    <a:lnTo>
                      <a:pt x="828" y="278"/>
                    </a:lnTo>
                    <a:lnTo>
                      <a:pt x="1030" y="452"/>
                    </a:lnTo>
                    <a:lnTo>
                      <a:pt x="1239" y="660"/>
                    </a:lnTo>
                    <a:lnTo>
                      <a:pt x="1448" y="862"/>
                    </a:lnTo>
                    <a:lnTo>
                      <a:pt x="1650" y="1070"/>
                    </a:lnTo>
                    <a:lnTo>
                      <a:pt x="1858" y="1272"/>
                    </a:lnTo>
                    <a:lnTo>
                      <a:pt x="2067" y="1481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5" name="Line 69"/>
              <p:cNvSpPr>
                <a:spLocks noChangeShapeType="1"/>
              </p:cNvSpPr>
              <p:nvPr/>
            </p:nvSpPr>
            <p:spPr bwMode="auto">
              <a:xfrm flipV="1">
                <a:off x="2316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6" name="Line 70"/>
              <p:cNvSpPr>
                <a:spLocks noChangeShapeType="1"/>
              </p:cNvSpPr>
              <p:nvPr/>
            </p:nvSpPr>
            <p:spPr bwMode="auto">
              <a:xfrm flipV="1">
                <a:off x="2316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7" name="Line 71"/>
              <p:cNvSpPr>
                <a:spLocks noChangeShapeType="1"/>
              </p:cNvSpPr>
              <p:nvPr/>
            </p:nvSpPr>
            <p:spPr bwMode="auto">
              <a:xfrm flipV="1">
                <a:off x="2316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8" name="Line 72"/>
              <p:cNvSpPr>
                <a:spLocks noChangeShapeType="1"/>
              </p:cNvSpPr>
              <p:nvPr/>
            </p:nvSpPr>
            <p:spPr bwMode="auto">
              <a:xfrm flipV="1">
                <a:off x="2316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9" name="Line 73"/>
              <p:cNvSpPr>
                <a:spLocks noChangeShapeType="1"/>
              </p:cNvSpPr>
              <p:nvPr/>
            </p:nvSpPr>
            <p:spPr bwMode="auto">
              <a:xfrm flipV="1">
                <a:off x="2316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0" name="Line 74"/>
              <p:cNvSpPr>
                <a:spLocks noChangeShapeType="1"/>
              </p:cNvSpPr>
              <p:nvPr/>
            </p:nvSpPr>
            <p:spPr bwMode="auto">
              <a:xfrm flipV="1">
                <a:off x="2316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1" name="Line 75"/>
              <p:cNvSpPr>
                <a:spLocks noChangeShapeType="1"/>
              </p:cNvSpPr>
              <p:nvPr/>
            </p:nvSpPr>
            <p:spPr bwMode="auto">
              <a:xfrm flipV="1">
                <a:off x="2316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2" name="Line 76"/>
              <p:cNvSpPr>
                <a:spLocks noChangeShapeType="1"/>
              </p:cNvSpPr>
              <p:nvPr/>
            </p:nvSpPr>
            <p:spPr bwMode="auto">
              <a:xfrm flipV="1">
                <a:off x="2316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3" name="Line 77"/>
              <p:cNvSpPr>
                <a:spLocks noChangeShapeType="1"/>
              </p:cNvSpPr>
              <p:nvPr/>
            </p:nvSpPr>
            <p:spPr bwMode="auto">
              <a:xfrm flipV="1">
                <a:off x="2316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4" name="Line 78"/>
              <p:cNvSpPr>
                <a:spLocks noChangeShapeType="1"/>
              </p:cNvSpPr>
              <p:nvPr/>
            </p:nvSpPr>
            <p:spPr bwMode="auto">
              <a:xfrm flipV="1">
                <a:off x="2316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5" name="Line 79"/>
              <p:cNvSpPr>
                <a:spLocks noChangeShapeType="1"/>
              </p:cNvSpPr>
              <p:nvPr/>
            </p:nvSpPr>
            <p:spPr bwMode="auto">
              <a:xfrm flipV="1">
                <a:off x="2316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6" name="Line 80"/>
              <p:cNvSpPr>
                <a:spLocks noChangeShapeType="1"/>
              </p:cNvSpPr>
              <p:nvPr/>
            </p:nvSpPr>
            <p:spPr bwMode="auto">
              <a:xfrm flipV="1">
                <a:off x="2316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7" name="Line 81"/>
              <p:cNvSpPr>
                <a:spLocks noChangeShapeType="1"/>
              </p:cNvSpPr>
              <p:nvPr/>
            </p:nvSpPr>
            <p:spPr bwMode="auto">
              <a:xfrm flipV="1">
                <a:off x="2316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8" name="Line 82"/>
              <p:cNvSpPr>
                <a:spLocks noChangeShapeType="1"/>
              </p:cNvSpPr>
              <p:nvPr/>
            </p:nvSpPr>
            <p:spPr bwMode="auto">
              <a:xfrm flipV="1">
                <a:off x="2316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9" name="Line 83"/>
              <p:cNvSpPr>
                <a:spLocks noChangeShapeType="1"/>
              </p:cNvSpPr>
              <p:nvPr/>
            </p:nvSpPr>
            <p:spPr bwMode="auto">
              <a:xfrm flipV="1">
                <a:off x="2316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0" name="Line 84"/>
              <p:cNvSpPr>
                <a:spLocks noChangeShapeType="1"/>
              </p:cNvSpPr>
              <p:nvPr/>
            </p:nvSpPr>
            <p:spPr bwMode="auto">
              <a:xfrm flipV="1">
                <a:off x="2316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1" name="Line 85"/>
              <p:cNvSpPr>
                <a:spLocks noChangeShapeType="1"/>
              </p:cNvSpPr>
              <p:nvPr/>
            </p:nvSpPr>
            <p:spPr bwMode="auto">
              <a:xfrm flipV="1">
                <a:off x="2316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2" name="Line 86"/>
              <p:cNvSpPr>
                <a:spLocks noChangeShapeType="1"/>
              </p:cNvSpPr>
              <p:nvPr/>
            </p:nvSpPr>
            <p:spPr bwMode="auto">
              <a:xfrm flipV="1">
                <a:off x="2316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3" name="Line 87"/>
              <p:cNvSpPr>
                <a:spLocks noChangeShapeType="1"/>
              </p:cNvSpPr>
              <p:nvPr/>
            </p:nvSpPr>
            <p:spPr bwMode="auto">
              <a:xfrm flipV="1">
                <a:off x="2316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4" name="Line 88"/>
              <p:cNvSpPr>
                <a:spLocks noChangeShapeType="1"/>
              </p:cNvSpPr>
              <p:nvPr/>
            </p:nvSpPr>
            <p:spPr bwMode="auto">
              <a:xfrm flipV="1">
                <a:off x="2316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5" name="Line 89"/>
              <p:cNvSpPr>
                <a:spLocks noChangeShapeType="1"/>
              </p:cNvSpPr>
              <p:nvPr/>
            </p:nvSpPr>
            <p:spPr bwMode="auto">
              <a:xfrm flipV="1">
                <a:off x="2316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6" name="Line 90"/>
              <p:cNvSpPr>
                <a:spLocks noChangeShapeType="1"/>
              </p:cNvSpPr>
              <p:nvPr/>
            </p:nvSpPr>
            <p:spPr bwMode="auto">
              <a:xfrm flipV="1">
                <a:off x="2316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7" name="Line 91"/>
              <p:cNvSpPr>
                <a:spLocks noChangeShapeType="1"/>
              </p:cNvSpPr>
              <p:nvPr/>
            </p:nvSpPr>
            <p:spPr bwMode="auto">
              <a:xfrm flipV="1">
                <a:off x="2316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8" name="Line 92"/>
              <p:cNvSpPr>
                <a:spLocks noChangeShapeType="1"/>
              </p:cNvSpPr>
              <p:nvPr/>
            </p:nvSpPr>
            <p:spPr bwMode="auto">
              <a:xfrm flipV="1">
                <a:off x="2316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9" name="Line 93"/>
              <p:cNvSpPr>
                <a:spLocks noChangeShapeType="1"/>
              </p:cNvSpPr>
              <p:nvPr/>
            </p:nvSpPr>
            <p:spPr bwMode="auto">
              <a:xfrm flipV="1">
                <a:off x="2316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0" name="Line 94"/>
              <p:cNvSpPr>
                <a:spLocks noChangeShapeType="1"/>
              </p:cNvSpPr>
              <p:nvPr/>
            </p:nvSpPr>
            <p:spPr bwMode="auto">
              <a:xfrm flipV="1">
                <a:off x="2316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1" name="Line 95"/>
              <p:cNvSpPr>
                <a:spLocks noChangeShapeType="1"/>
              </p:cNvSpPr>
              <p:nvPr/>
            </p:nvSpPr>
            <p:spPr bwMode="auto">
              <a:xfrm flipV="1">
                <a:off x="2316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2" name="Line 96"/>
              <p:cNvSpPr>
                <a:spLocks noChangeShapeType="1"/>
              </p:cNvSpPr>
              <p:nvPr/>
            </p:nvSpPr>
            <p:spPr bwMode="auto">
              <a:xfrm flipV="1">
                <a:off x="2316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3" name="Line 97"/>
              <p:cNvSpPr>
                <a:spLocks noChangeShapeType="1"/>
              </p:cNvSpPr>
              <p:nvPr/>
            </p:nvSpPr>
            <p:spPr bwMode="auto">
              <a:xfrm flipV="1">
                <a:off x="2316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4" name="Line 98"/>
              <p:cNvSpPr>
                <a:spLocks noChangeShapeType="1"/>
              </p:cNvSpPr>
              <p:nvPr/>
            </p:nvSpPr>
            <p:spPr bwMode="auto">
              <a:xfrm flipV="1">
                <a:off x="2316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5" name="Line 99"/>
              <p:cNvSpPr>
                <a:spLocks noChangeShapeType="1"/>
              </p:cNvSpPr>
              <p:nvPr/>
            </p:nvSpPr>
            <p:spPr bwMode="auto">
              <a:xfrm flipV="1">
                <a:off x="2316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6" name="Line 100"/>
              <p:cNvSpPr>
                <a:spLocks noChangeShapeType="1"/>
              </p:cNvSpPr>
              <p:nvPr/>
            </p:nvSpPr>
            <p:spPr bwMode="auto">
              <a:xfrm flipV="1">
                <a:off x="2316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7" name="Line 101"/>
              <p:cNvSpPr>
                <a:spLocks noChangeShapeType="1"/>
              </p:cNvSpPr>
              <p:nvPr/>
            </p:nvSpPr>
            <p:spPr bwMode="auto">
              <a:xfrm flipV="1">
                <a:off x="2316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8" name="Line 102"/>
              <p:cNvSpPr>
                <a:spLocks noChangeShapeType="1"/>
              </p:cNvSpPr>
              <p:nvPr/>
            </p:nvSpPr>
            <p:spPr bwMode="auto">
              <a:xfrm flipV="1">
                <a:off x="2316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9" name="Line 103"/>
              <p:cNvSpPr>
                <a:spLocks noChangeShapeType="1"/>
              </p:cNvSpPr>
              <p:nvPr/>
            </p:nvSpPr>
            <p:spPr bwMode="auto">
              <a:xfrm flipV="1">
                <a:off x="2316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0" name="Line 104"/>
              <p:cNvSpPr>
                <a:spLocks noChangeShapeType="1"/>
              </p:cNvSpPr>
              <p:nvPr/>
            </p:nvSpPr>
            <p:spPr bwMode="auto">
              <a:xfrm flipV="1">
                <a:off x="2316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1" name="Line 105"/>
              <p:cNvSpPr>
                <a:spLocks noChangeShapeType="1"/>
              </p:cNvSpPr>
              <p:nvPr/>
            </p:nvSpPr>
            <p:spPr bwMode="auto">
              <a:xfrm flipV="1">
                <a:off x="2316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2" name="Line 106"/>
              <p:cNvSpPr>
                <a:spLocks noChangeShapeType="1"/>
              </p:cNvSpPr>
              <p:nvPr/>
            </p:nvSpPr>
            <p:spPr bwMode="auto">
              <a:xfrm flipV="1">
                <a:off x="2316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3" name="Line 107"/>
              <p:cNvSpPr>
                <a:spLocks noChangeShapeType="1"/>
              </p:cNvSpPr>
              <p:nvPr/>
            </p:nvSpPr>
            <p:spPr bwMode="auto">
              <a:xfrm flipV="1">
                <a:off x="2316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4" name="Line 108"/>
              <p:cNvSpPr>
                <a:spLocks noChangeShapeType="1"/>
              </p:cNvSpPr>
              <p:nvPr/>
            </p:nvSpPr>
            <p:spPr bwMode="auto">
              <a:xfrm flipV="1">
                <a:off x="2316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5" name="Line 109"/>
              <p:cNvSpPr>
                <a:spLocks noChangeShapeType="1"/>
              </p:cNvSpPr>
              <p:nvPr/>
            </p:nvSpPr>
            <p:spPr bwMode="auto">
              <a:xfrm flipV="1">
                <a:off x="2316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6" name="Line 110"/>
              <p:cNvSpPr>
                <a:spLocks noChangeShapeType="1"/>
              </p:cNvSpPr>
              <p:nvPr/>
            </p:nvSpPr>
            <p:spPr bwMode="auto">
              <a:xfrm flipV="1">
                <a:off x="2316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7" name="Line 111"/>
              <p:cNvSpPr>
                <a:spLocks noChangeShapeType="1"/>
              </p:cNvSpPr>
              <p:nvPr/>
            </p:nvSpPr>
            <p:spPr bwMode="auto">
              <a:xfrm flipV="1">
                <a:off x="2316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8" name="Line 112"/>
              <p:cNvSpPr>
                <a:spLocks noChangeShapeType="1"/>
              </p:cNvSpPr>
              <p:nvPr/>
            </p:nvSpPr>
            <p:spPr bwMode="auto">
              <a:xfrm flipV="1">
                <a:off x="2316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9" name="Line 113"/>
              <p:cNvSpPr>
                <a:spLocks noChangeShapeType="1"/>
              </p:cNvSpPr>
              <p:nvPr/>
            </p:nvSpPr>
            <p:spPr bwMode="auto">
              <a:xfrm flipV="1">
                <a:off x="2316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0" name="Line 114"/>
              <p:cNvSpPr>
                <a:spLocks noChangeShapeType="1"/>
              </p:cNvSpPr>
              <p:nvPr/>
            </p:nvSpPr>
            <p:spPr bwMode="auto">
              <a:xfrm flipV="1">
                <a:off x="2316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1" name="Line 115"/>
              <p:cNvSpPr>
                <a:spLocks noChangeShapeType="1"/>
              </p:cNvSpPr>
              <p:nvPr/>
            </p:nvSpPr>
            <p:spPr bwMode="auto">
              <a:xfrm flipV="1">
                <a:off x="2316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2" name="Line 116"/>
              <p:cNvSpPr>
                <a:spLocks noChangeShapeType="1"/>
              </p:cNvSpPr>
              <p:nvPr/>
            </p:nvSpPr>
            <p:spPr bwMode="auto">
              <a:xfrm flipV="1">
                <a:off x="2316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3" name="Line 117"/>
              <p:cNvSpPr>
                <a:spLocks noChangeShapeType="1"/>
              </p:cNvSpPr>
              <p:nvPr/>
            </p:nvSpPr>
            <p:spPr bwMode="auto">
              <a:xfrm flipV="1">
                <a:off x="2316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4" name="Line 118"/>
              <p:cNvSpPr>
                <a:spLocks noChangeShapeType="1"/>
              </p:cNvSpPr>
              <p:nvPr/>
            </p:nvSpPr>
            <p:spPr bwMode="auto">
              <a:xfrm flipV="1">
                <a:off x="2316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5" name="Line 119"/>
              <p:cNvSpPr>
                <a:spLocks noChangeShapeType="1"/>
              </p:cNvSpPr>
              <p:nvPr/>
            </p:nvSpPr>
            <p:spPr bwMode="auto">
              <a:xfrm flipV="1">
                <a:off x="2316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6" name="Line 120"/>
              <p:cNvSpPr>
                <a:spLocks noChangeShapeType="1"/>
              </p:cNvSpPr>
              <p:nvPr/>
            </p:nvSpPr>
            <p:spPr bwMode="auto">
              <a:xfrm flipV="1">
                <a:off x="2316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7" name="Line 121"/>
              <p:cNvSpPr>
                <a:spLocks noChangeShapeType="1"/>
              </p:cNvSpPr>
              <p:nvPr/>
            </p:nvSpPr>
            <p:spPr bwMode="auto">
              <a:xfrm flipV="1">
                <a:off x="2316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8" name="Line 122"/>
              <p:cNvSpPr>
                <a:spLocks noChangeShapeType="1"/>
              </p:cNvSpPr>
              <p:nvPr/>
            </p:nvSpPr>
            <p:spPr bwMode="auto">
              <a:xfrm flipV="1">
                <a:off x="2316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9" name="Line 123"/>
              <p:cNvSpPr>
                <a:spLocks noChangeShapeType="1"/>
              </p:cNvSpPr>
              <p:nvPr/>
            </p:nvSpPr>
            <p:spPr bwMode="auto">
              <a:xfrm flipV="1">
                <a:off x="2316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0" name="Line 124"/>
              <p:cNvSpPr>
                <a:spLocks noChangeShapeType="1"/>
              </p:cNvSpPr>
              <p:nvPr/>
            </p:nvSpPr>
            <p:spPr bwMode="auto">
              <a:xfrm flipV="1">
                <a:off x="2316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1" name="Line 125"/>
              <p:cNvSpPr>
                <a:spLocks noChangeShapeType="1"/>
              </p:cNvSpPr>
              <p:nvPr/>
            </p:nvSpPr>
            <p:spPr bwMode="auto">
              <a:xfrm flipV="1">
                <a:off x="2316" y="13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2" name="Line 126"/>
              <p:cNvSpPr>
                <a:spLocks noChangeShapeType="1"/>
              </p:cNvSpPr>
              <p:nvPr/>
            </p:nvSpPr>
            <p:spPr bwMode="auto">
              <a:xfrm flipV="1">
                <a:off x="2316" y="13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3" name="Line 127"/>
              <p:cNvSpPr>
                <a:spLocks noChangeShapeType="1"/>
              </p:cNvSpPr>
              <p:nvPr/>
            </p:nvSpPr>
            <p:spPr bwMode="auto">
              <a:xfrm flipV="1">
                <a:off x="2316" y="129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4" name="Line 128"/>
              <p:cNvSpPr>
                <a:spLocks noChangeShapeType="1"/>
              </p:cNvSpPr>
              <p:nvPr/>
            </p:nvSpPr>
            <p:spPr bwMode="auto">
              <a:xfrm flipV="1">
                <a:off x="2316" y="12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5" name="Line 129"/>
              <p:cNvSpPr>
                <a:spLocks noChangeShapeType="1"/>
              </p:cNvSpPr>
              <p:nvPr/>
            </p:nvSpPr>
            <p:spPr bwMode="auto">
              <a:xfrm flipV="1">
                <a:off x="2316" y="12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6" name="Line 130"/>
              <p:cNvSpPr>
                <a:spLocks noChangeShapeType="1"/>
              </p:cNvSpPr>
              <p:nvPr/>
            </p:nvSpPr>
            <p:spPr bwMode="auto">
              <a:xfrm flipV="1">
                <a:off x="2316" y="12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7" name="Line 131"/>
              <p:cNvSpPr>
                <a:spLocks noChangeShapeType="1"/>
              </p:cNvSpPr>
              <p:nvPr/>
            </p:nvSpPr>
            <p:spPr bwMode="auto">
              <a:xfrm flipV="1">
                <a:off x="2316" y="11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8" name="Line 132"/>
              <p:cNvSpPr>
                <a:spLocks noChangeShapeType="1"/>
              </p:cNvSpPr>
              <p:nvPr/>
            </p:nvSpPr>
            <p:spPr bwMode="auto">
              <a:xfrm flipV="1">
                <a:off x="2316" y="115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9" name="Line 133"/>
              <p:cNvSpPr>
                <a:spLocks noChangeShapeType="1"/>
              </p:cNvSpPr>
              <p:nvPr/>
            </p:nvSpPr>
            <p:spPr bwMode="auto">
              <a:xfrm flipV="1">
                <a:off x="2316" y="112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0" name="Line 134"/>
              <p:cNvSpPr>
                <a:spLocks noChangeShapeType="1"/>
              </p:cNvSpPr>
              <p:nvPr/>
            </p:nvSpPr>
            <p:spPr bwMode="auto">
              <a:xfrm flipV="1">
                <a:off x="2316" y="109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1" name="Line 135"/>
              <p:cNvSpPr>
                <a:spLocks noChangeShapeType="1"/>
              </p:cNvSpPr>
              <p:nvPr/>
            </p:nvSpPr>
            <p:spPr bwMode="auto">
              <a:xfrm flipV="1">
                <a:off x="2316" y="10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2" name="Line 136"/>
              <p:cNvSpPr>
                <a:spLocks noChangeShapeType="1"/>
              </p:cNvSpPr>
              <p:nvPr/>
            </p:nvSpPr>
            <p:spPr bwMode="auto">
              <a:xfrm flipV="1">
                <a:off x="2316" y="10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3" name="Line 137"/>
              <p:cNvSpPr>
                <a:spLocks noChangeShapeType="1"/>
              </p:cNvSpPr>
              <p:nvPr/>
            </p:nvSpPr>
            <p:spPr bwMode="auto">
              <a:xfrm flipV="1">
                <a:off x="2316" y="101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4" name="Line 138"/>
              <p:cNvSpPr>
                <a:spLocks noChangeShapeType="1"/>
              </p:cNvSpPr>
              <p:nvPr/>
            </p:nvSpPr>
            <p:spPr bwMode="auto">
              <a:xfrm flipV="1">
                <a:off x="2316" y="98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5" name="Line 139"/>
              <p:cNvSpPr>
                <a:spLocks noChangeShapeType="1"/>
              </p:cNvSpPr>
              <p:nvPr/>
            </p:nvSpPr>
            <p:spPr bwMode="auto">
              <a:xfrm flipV="1">
                <a:off x="2316" y="95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6" name="Line 140"/>
              <p:cNvSpPr>
                <a:spLocks noChangeShapeType="1"/>
              </p:cNvSpPr>
              <p:nvPr/>
            </p:nvSpPr>
            <p:spPr bwMode="auto">
              <a:xfrm flipV="1">
                <a:off x="2316" y="9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7" name="Line 141"/>
              <p:cNvSpPr>
                <a:spLocks noChangeShapeType="1"/>
              </p:cNvSpPr>
              <p:nvPr/>
            </p:nvSpPr>
            <p:spPr bwMode="auto">
              <a:xfrm flipV="1">
                <a:off x="2316" y="9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8" name="Line 142"/>
              <p:cNvSpPr>
                <a:spLocks noChangeShapeType="1"/>
              </p:cNvSpPr>
              <p:nvPr/>
            </p:nvSpPr>
            <p:spPr bwMode="auto">
              <a:xfrm flipV="1">
                <a:off x="2316" y="87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9" name="Line 143"/>
              <p:cNvSpPr>
                <a:spLocks noChangeShapeType="1"/>
              </p:cNvSpPr>
              <p:nvPr/>
            </p:nvSpPr>
            <p:spPr bwMode="auto">
              <a:xfrm flipV="1">
                <a:off x="2316" y="84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0" name="Line 144"/>
              <p:cNvSpPr>
                <a:spLocks noChangeShapeType="1"/>
              </p:cNvSpPr>
              <p:nvPr/>
            </p:nvSpPr>
            <p:spPr bwMode="auto">
              <a:xfrm flipV="1">
                <a:off x="2316" y="81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1" name="Line 145"/>
              <p:cNvSpPr>
                <a:spLocks noChangeShapeType="1"/>
              </p:cNvSpPr>
              <p:nvPr/>
            </p:nvSpPr>
            <p:spPr bwMode="auto">
              <a:xfrm flipV="1">
                <a:off x="2316" y="792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2" name="Line 146"/>
              <p:cNvSpPr>
                <a:spLocks noChangeShapeType="1"/>
              </p:cNvSpPr>
              <p:nvPr/>
            </p:nvSpPr>
            <p:spPr bwMode="auto">
              <a:xfrm flipV="1">
                <a:off x="2316" y="7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3" name="Line 147"/>
              <p:cNvSpPr>
                <a:spLocks noChangeShapeType="1"/>
              </p:cNvSpPr>
              <p:nvPr/>
            </p:nvSpPr>
            <p:spPr bwMode="auto">
              <a:xfrm flipV="1">
                <a:off x="2316" y="7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4" name="Line 148"/>
              <p:cNvSpPr>
                <a:spLocks noChangeShapeType="1"/>
              </p:cNvSpPr>
              <p:nvPr/>
            </p:nvSpPr>
            <p:spPr bwMode="auto">
              <a:xfrm flipV="1">
                <a:off x="2316" y="70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5" name="Line 149"/>
              <p:cNvSpPr>
                <a:spLocks noChangeShapeType="1"/>
              </p:cNvSpPr>
              <p:nvPr/>
            </p:nvSpPr>
            <p:spPr bwMode="auto">
              <a:xfrm flipV="1">
                <a:off x="2727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6" name="Line 150"/>
              <p:cNvSpPr>
                <a:spLocks noChangeShapeType="1"/>
              </p:cNvSpPr>
              <p:nvPr/>
            </p:nvSpPr>
            <p:spPr bwMode="auto">
              <a:xfrm flipV="1">
                <a:off x="2727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7" name="Line 151"/>
              <p:cNvSpPr>
                <a:spLocks noChangeShapeType="1"/>
              </p:cNvSpPr>
              <p:nvPr/>
            </p:nvSpPr>
            <p:spPr bwMode="auto">
              <a:xfrm flipV="1">
                <a:off x="2727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8" name="Line 152"/>
              <p:cNvSpPr>
                <a:spLocks noChangeShapeType="1"/>
              </p:cNvSpPr>
              <p:nvPr/>
            </p:nvSpPr>
            <p:spPr bwMode="auto">
              <a:xfrm flipV="1">
                <a:off x="2727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9" name="Line 153"/>
              <p:cNvSpPr>
                <a:spLocks noChangeShapeType="1"/>
              </p:cNvSpPr>
              <p:nvPr/>
            </p:nvSpPr>
            <p:spPr bwMode="auto">
              <a:xfrm flipV="1">
                <a:off x="2727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0" name="Line 154"/>
              <p:cNvSpPr>
                <a:spLocks noChangeShapeType="1"/>
              </p:cNvSpPr>
              <p:nvPr/>
            </p:nvSpPr>
            <p:spPr bwMode="auto">
              <a:xfrm flipV="1">
                <a:off x="2727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1" name="Line 155"/>
              <p:cNvSpPr>
                <a:spLocks noChangeShapeType="1"/>
              </p:cNvSpPr>
              <p:nvPr/>
            </p:nvSpPr>
            <p:spPr bwMode="auto">
              <a:xfrm flipV="1">
                <a:off x="2727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2" name="Line 156"/>
              <p:cNvSpPr>
                <a:spLocks noChangeShapeType="1"/>
              </p:cNvSpPr>
              <p:nvPr/>
            </p:nvSpPr>
            <p:spPr bwMode="auto">
              <a:xfrm flipV="1">
                <a:off x="2727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3" name="Line 157"/>
              <p:cNvSpPr>
                <a:spLocks noChangeShapeType="1"/>
              </p:cNvSpPr>
              <p:nvPr/>
            </p:nvSpPr>
            <p:spPr bwMode="auto">
              <a:xfrm flipV="1">
                <a:off x="2727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4" name="Line 158"/>
              <p:cNvSpPr>
                <a:spLocks noChangeShapeType="1"/>
              </p:cNvSpPr>
              <p:nvPr/>
            </p:nvSpPr>
            <p:spPr bwMode="auto">
              <a:xfrm flipV="1">
                <a:off x="2727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5" name="Line 159"/>
              <p:cNvSpPr>
                <a:spLocks noChangeShapeType="1"/>
              </p:cNvSpPr>
              <p:nvPr/>
            </p:nvSpPr>
            <p:spPr bwMode="auto">
              <a:xfrm flipV="1">
                <a:off x="2727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6" name="Line 160"/>
              <p:cNvSpPr>
                <a:spLocks noChangeShapeType="1"/>
              </p:cNvSpPr>
              <p:nvPr/>
            </p:nvSpPr>
            <p:spPr bwMode="auto">
              <a:xfrm flipV="1">
                <a:off x="2727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7" name="Line 161"/>
              <p:cNvSpPr>
                <a:spLocks noChangeShapeType="1"/>
              </p:cNvSpPr>
              <p:nvPr/>
            </p:nvSpPr>
            <p:spPr bwMode="auto">
              <a:xfrm flipV="1">
                <a:off x="2727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8" name="Line 162"/>
              <p:cNvSpPr>
                <a:spLocks noChangeShapeType="1"/>
              </p:cNvSpPr>
              <p:nvPr/>
            </p:nvSpPr>
            <p:spPr bwMode="auto">
              <a:xfrm flipV="1">
                <a:off x="2727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9" name="Line 163"/>
              <p:cNvSpPr>
                <a:spLocks noChangeShapeType="1"/>
              </p:cNvSpPr>
              <p:nvPr/>
            </p:nvSpPr>
            <p:spPr bwMode="auto">
              <a:xfrm flipV="1">
                <a:off x="2727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0" name="Line 164"/>
              <p:cNvSpPr>
                <a:spLocks noChangeShapeType="1"/>
              </p:cNvSpPr>
              <p:nvPr/>
            </p:nvSpPr>
            <p:spPr bwMode="auto">
              <a:xfrm flipV="1">
                <a:off x="2727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1" name="Line 165"/>
              <p:cNvSpPr>
                <a:spLocks noChangeShapeType="1"/>
              </p:cNvSpPr>
              <p:nvPr/>
            </p:nvSpPr>
            <p:spPr bwMode="auto">
              <a:xfrm flipV="1">
                <a:off x="2727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2" name="Line 166"/>
              <p:cNvSpPr>
                <a:spLocks noChangeShapeType="1"/>
              </p:cNvSpPr>
              <p:nvPr/>
            </p:nvSpPr>
            <p:spPr bwMode="auto">
              <a:xfrm flipV="1">
                <a:off x="2727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3" name="Line 167"/>
              <p:cNvSpPr>
                <a:spLocks noChangeShapeType="1"/>
              </p:cNvSpPr>
              <p:nvPr/>
            </p:nvSpPr>
            <p:spPr bwMode="auto">
              <a:xfrm flipV="1">
                <a:off x="2727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4" name="Line 168"/>
              <p:cNvSpPr>
                <a:spLocks noChangeShapeType="1"/>
              </p:cNvSpPr>
              <p:nvPr/>
            </p:nvSpPr>
            <p:spPr bwMode="auto">
              <a:xfrm flipV="1">
                <a:off x="2727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5" name="Line 169"/>
              <p:cNvSpPr>
                <a:spLocks noChangeShapeType="1"/>
              </p:cNvSpPr>
              <p:nvPr/>
            </p:nvSpPr>
            <p:spPr bwMode="auto">
              <a:xfrm flipV="1">
                <a:off x="2727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6" name="Line 170"/>
              <p:cNvSpPr>
                <a:spLocks noChangeShapeType="1"/>
              </p:cNvSpPr>
              <p:nvPr/>
            </p:nvSpPr>
            <p:spPr bwMode="auto">
              <a:xfrm flipV="1">
                <a:off x="2727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7" name="Line 171"/>
              <p:cNvSpPr>
                <a:spLocks noChangeShapeType="1"/>
              </p:cNvSpPr>
              <p:nvPr/>
            </p:nvSpPr>
            <p:spPr bwMode="auto">
              <a:xfrm flipV="1">
                <a:off x="2727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8" name="Line 172"/>
              <p:cNvSpPr>
                <a:spLocks noChangeShapeType="1"/>
              </p:cNvSpPr>
              <p:nvPr/>
            </p:nvSpPr>
            <p:spPr bwMode="auto">
              <a:xfrm flipV="1">
                <a:off x="2727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9" name="Line 173"/>
              <p:cNvSpPr>
                <a:spLocks noChangeShapeType="1"/>
              </p:cNvSpPr>
              <p:nvPr/>
            </p:nvSpPr>
            <p:spPr bwMode="auto">
              <a:xfrm flipV="1">
                <a:off x="2727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0" name="Line 174"/>
              <p:cNvSpPr>
                <a:spLocks noChangeShapeType="1"/>
              </p:cNvSpPr>
              <p:nvPr/>
            </p:nvSpPr>
            <p:spPr bwMode="auto">
              <a:xfrm flipV="1">
                <a:off x="2727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1" name="Line 175"/>
              <p:cNvSpPr>
                <a:spLocks noChangeShapeType="1"/>
              </p:cNvSpPr>
              <p:nvPr/>
            </p:nvSpPr>
            <p:spPr bwMode="auto">
              <a:xfrm flipV="1">
                <a:off x="2727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2" name="Line 176"/>
              <p:cNvSpPr>
                <a:spLocks noChangeShapeType="1"/>
              </p:cNvSpPr>
              <p:nvPr/>
            </p:nvSpPr>
            <p:spPr bwMode="auto">
              <a:xfrm flipV="1">
                <a:off x="2727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3" name="Line 177"/>
              <p:cNvSpPr>
                <a:spLocks noChangeShapeType="1"/>
              </p:cNvSpPr>
              <p:nvPr/>
            </p:nvSpPr>
            <p:spPr bwMode="auto">
              <a:xfrm flipV="1">
                <a:off x="2727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4" name="Line 178"/>
              <p:cNvSpPr>
                <a:spLocks noChangeShapeType="1"/>
              </p:cNvSpPr>
              <p:nvPr/>
            </p:nvSpPr>
            <p:spPr bwMode="auto">
              <a:xfrm flipV="1">
                <a:off x="2727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5" name="Line 179"/>
              <p:cNvSpPr>
                <a:spLocks noChangeShapeType="1"/>
              </p:cNvSpPr>
              <p:nvPr/>
            </p:nvSpPr>
            <p:spPr bwMode="auto">
              <a:xfrm flipV="1">
                <a:off x="2727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6" name="Line 180"/>
              <p:cNvSpPr>
                <a:spLocks noChangeShapeType="1"/>
              </p:cNvSpPr>
              <p:nvPr/>
            </p:nvSpPr>
            <p:spPr bwMode="auto">
              <a:xfrm flipV="1">
                <a:off x="2727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7" name="Line 181"/>
              <p:cNvSpPr>
                <a:spLocks noChangeShapeType="1"/>
              </p:cNvSpPr>
              <p:nvPr/>
            </p:nvSpPr>
            <p:spPr bwMode="auto">
              <a:xfrm flipV="1">
                <a:off x="2727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8" name="Line 182"/>
              <p:cNvSpPr>
                <a:spLocks noChangeShapeType="1"/>
              </p:cNvSpPr>
              <p:nvPr/>
            </p:nvSpPr>
            <p:spPr bwMode="auto">
              <a:xfrm flipV="1">
                <a:off x="2727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9" name="Line 183"/>
              <p:cNvSpPr>
                <a:spLocks noChangeShapeType="1"/>
              </p:cNvSpPr>
              <p:nvPr/>
            </p:nvSpPr>
            <p:spPr bwMode="auto">
              <a:xfrm flipV="1">
                <a:off x="2727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0" name="Line 184"/>
              <p:cNvSpPr>
                <a:spLocks noChangeShapeType="1"/>
              </p:cNvSpPr>
              <p:nvPr/>
            </p:nvSpPr>
            <p:spPr bwMode="auto">
              <a:xfrm flipV="1">
                <a:off x="2727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1" name="Line 185"/>
              <p:cNvSpPr>
                <a:spLocks noChangeShapeType="1"/>
              </p:cNvSpPr>
              <p:nvPr/>
            </p:nvSpPr>
            <p:spPr bwMode="auto">
              <a:xfrm flipV="1">
                <a:off x="2727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2" name="Line 186"/>
              <p:cNvSpPr>
                <a:spLocks noChangeShapeType="1"/>
              </p:cNvSpPr>
              <p:nvPr/>
            </p:nvSpPr>
            <p:spPr bwMode="auto">
              <a:xfrm flipV="1">
                <a:off x="2727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3" name="Line 187"/>
              <p:cNvSpPr>
                <a:spLocks noChangeShapeType="1"/>
              </p:cNvSpPr>
              <p:nvPr/>
            </p:nvSpPr>
            <p:spPr bwMode="auto">
              <a:xfrm flipV="1">
                <a:off x="2727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4" name="Line 188"/>
              <p:cNvSpPr>
                <a:spLocks noChangeShapeType="1"/>
              </p:cNvSpPr>
              <p:nvPr/>
            </p:nvSpPr>
            <p:spPr bwMode="auto">
              <a:xfrm flipV="1">
                <a:off x="2727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5" name="Line 189"/>
              <p:cNvSpPr>
                <a:spLocks noChangeShapeType="1"/>
              </p:cNvSpPr>
              <p:nvPr/>
            </p:nvSpPr>
            <p:spPr bwMode="auto">
              <a:xfrm flipV="1">
                <a:off x="2727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6" name="Line 190"/>
              <p:cNvSpPr>
                <a:spLocks noChangeShapeType="1"/>
              </p:cNvSpPr>
              <p:nvPr/>
            </p:nvSpPr>
            <p:spPr bwMode="auto">
              <a:xfrm flipV="1">
                <a:off x="2727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7" name="Line 191"/>
              <p:cNvSpPr>
                <a:spLocks noChangeShapeType="1"/>
              </p:cNvSpPr>
              <p:nvPr/>
            </p:nvSpPr>
            <p:spPr bwMode="auto">
              <a:xfrm flipV="1">
                <a:off x="2727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8" name="Line 192"/>
              <p:cNvSpPr>
                <a:spLocks noChangeShapeType="1"/>
              </p:cNvSpPr>
              <p:nvPr/>
            </p:nvSpPr>
            <p:spPr bwMode="auto">
              <a:xfrm flipV="1">
                <a:off x="2727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9" name="Line 193"/>
              <p:cNvSpPr>
                <a:spLocks noChangeShapeType="1"/>
              </p:cNvSpPr>
              <p:nvPr/>
            </p:nvSpPr>
            <p:spPr bwMode="auto">
              <a:xfrm flipV="1">
                <a:off x="2727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0" name="Line 194"/>
              <p:cNvSpPr>
                <a:spLocks noChangeShapeType="1"/>
              </p:cNvSpPr>
              <p:nvPr/>
            </p:nvSpPr>
            <p:spPr bwMode="auto">
              <a:xfrm flipV="1">
                <a:off x="2727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1" name="Line 195"/>
              <p:cNvSpPr>
                <a:spLocks noChangeShapeType="1"/>
              </p:cNvSpPr>
              <p:nvPr/>
            </p:nvSpPr>
            <p:spPr bwMode="auto">
              <a:xfrm flipV="1">
                <a:off x="2727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2" name="Line 196"/>
              <p:cNvSpPr>
                <a:spLocks noChangeShapeType="1"/>
              </p:cNvSpPr>
              <p:nvPr/>
            </p:nvSpPr>
            <p:spPr bwMode="auto">
              <a:xfrm flipV="1">
                <a:off x="2727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3" name="Line 197"/>
              <p:cNvSpPr>
                <a:spLocks noChangeShapeType="1"/>
              </p:cNvSpPr>
              <p:nvPr/>
            </p:nvSpPr>
            <p:spPr bwMode="auto">
              <a:xfrm flipV="1">
                <a:off x="2727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4" name="Line 198"/>
              <p:cNvSpPr>
                <a:spLocks noChangeShapeType="1"/>
              </p:cNvSpPr>
              <p:nvPr/>
            </p:nvSpPr>
            <p:spPr bwMode="auto">
              <a:xfrm flipV="1">
                <a:off x="2727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5" name="Line 199"/>
              <p:cNvSpPr>
                <a:spLocks noChangeShapeType="1"/>
              </p:cNvSpPr>
              <p:nvPr/>
            </p:nvSpPr>
            <p:spPr bwMode="auto">
              <a:xfrm flipV="1">
                <a:off x="2727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6" name="Line 200"/>
              <p:cNvSpPr>
                <a:spLocks noChangeShapeType="1"/>
              </p:cNvSpPr>
              <p:nvPr/>
            </p:nvSpPr>
            <p:spPr bwMode="auto">
              <a:xfrm flipV="1">
                <a:off x="2727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7" name="Line 201"/>
              <p:cNvSpPr>
                <a:spLocks noChangeShapeType="1"/>
              </p:cNvSpPr>
              <p:nvPr/>
            </p:nvSpPr>
            <p:spPr bwMode="auto">
              <a:xfrm flipV="1">
                <a:off x="2727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8" name="Line 202"/>
              <p:cNvSpPr>
                <a:spLocks noChangeShapeType="1"/>
              </p:cNvSpPr>
              <p:nvPr/>
            </p:nvSpPr>
            <p:spPr bwMode="auto">
              <a:xfrm flipV="1">
                <a:off x="2727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9" name="Line 203"/>
              <p:cNvSpPr>
                <a:spLocks noChangeShapeType="1"/>
              </p:cNvSpPr>
              <p:nvPr/>
            </p:nvSpPr>
            <p:spPr bwMode="auto">
              <a:xfrm flipV="1">
                <a:off x="2727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60" name="Line 204"/>
              <p:cNvSpPr>
                <a:spLocks noChangeShapeType="1"/>
              </p:cNvSpPr>
              <p:nvPr/>
            </p:nvSpPr>
            <p:spPr bwMode="auto">
              <a:xfrm flipV="1">
                <a:off x="2727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Line 206"/>
            <p:cNvSpPr>
              <a:spLocks noChangeShapeType="1"/>
            </p:cNvSpPr>
            <p:nvPr/>
          </p:nvSpPr>
          <p:spPr bwMode="auto">
            <a:xfrm flipV="1">
              <a:off x="4329113" y="2139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07"/>
            <p:cNvSpPr>
              <a:spLocks noChangeShapeType="1"/>
            </p:cNvSpPr>
            <p:nvPr/>
          </p:nvSpPr>
          <p:spPr bwMode="auto">
            <a:xfrm flipV="1">
              <a:off x="4329113" y="20955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08"/>
            <p:cNvSpPr>
              <a:spLocks noChangeShapeType="1"/>
            </p:cNvSpPr>
            <p:nvPr/>
          </p:nvSpPr>
          <p:spPr bwMode="auto">
            <a:xfrm flipV="1">
              <a:off x="4329113" y="20510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09"/>
            <p:cNvSpPr>
              <a:spLocks noChangeShapeType="1"/>
            </p:cNvSpPr>
            <p:nvPr/>
          </p:nvSpPr>
          <p:spPr bwMode="auto">
            <a:xfrm flipV="1">
              <a:off x="4329113" y="20066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10"/>
            <p:cNvSpPr>
              <a:spLocks noChangeShapeType="1"/>
            </p:cNvSpPr>
            <p:nvPr/>
          </p:nvSpPr>
          <p:spPr bwMode="auto">
            <a:xfrm flipV="1">
              <a:off x="4329113" y="19621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11"/>
            <p:cNvSpPr>
              <a:spLocks noChangeShapeType="1"/>
            </p:cNvSpPr>
            <p:nvPr/>
          </p:nvSpPr>
          <p:spPr bwMode="auto">
            <a:xfrm flipV="1">
              <a:off x="4329113" y="19192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12"/>
            <p:cNvSpPr>
              <a:spLocks noChangeShapeType="1"/>
            </p:cNvSpPr>
            <p:nvPr/>
          </p:nvSpPr>
          <p:spPr bwMode="auto">
            <a:xfrm flipV="1">
              <a:off x="4329113" y="18748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213"/>
            <p:cNvSpPr>
              <a:spLocks noChangeShapeType="1"/>
            </p:cNvSpPr>
            <p:nvPr/>
          </p:nvSpPr>
          <p:spPr bwMode="auto">
            <a:xfrm flipV="1">
              <a:off x="4329113" y="18303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214"/>
            <p:cNvSpPr>
              <a:spLocks noChangeShapeType="1"/>
            </p:cNvSpPr>
            <p:nvPr/>
          </p:nvSpPr>
          <p:spPr bwMode="auto">
            <a:xfrm flipV="1">
              <a:off x="4329113" y="17859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215"/>
            <p:cNvSpPr>
              <a:spLocks noChangeShapeType="1"/>
            </p:cNvSpPr>
            <p:nvPr/>
          </p:nvSpPr>
          <p:spPr bwMode="auto">
            <a:xfrm flipV="1">
              <a:off x="4329113" y="17414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216"/>
            <p:cNvSpPr>
              <a:spLocks noChangeShapeType="1"/>
            </p:cNvSpPr>
            <p:nvPr/>
          </p:nvSpPr>
          <p:spPr bwMode="auto">
            <a:xfrm flipV="1">
              <a:off x="4329113" y="16986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17"/>
            <p:cNvSpPr>
              <a:spLocks noChangeShapeType="1"/>
            </p:cNvSpPr>
            <p:nvPr/>
          </p:nvSpPr>
          <p:spPr bwMode="auto">
            <a:xfrm flipV="1">
              <a:off x="4329113" y="16541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18"/>
            <p:cNvSpPr>
              <a:spLocks noChangeShapeType="1"/>
            </p:cNvSpPr>
            <p:nvPr/>
          </p:nvSpPr>
          <p:spPr bwMode="auto">
            <a:xfrm flipV="1">
              <a:off x="4329113" y="16097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9"/>
            <p:cNvSpPr>
              <a:spLocks noChangeShapeType="1"/>
            </p:cNvSpPr>
            <p:nvPr/>
          </p:nvSpPr>
          <p:spPr bwMode="auto">
            <a:xfrm flipV="1">
              <a:off x="4329113" y="15652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0"/>
            <p:cNvSpPr>
              <a:spLocks noChangeShapeType="1"/>
            </p:cNvSpPr>
            <p:nvPr/>
          </p:nvSpPr>
          <p:spPr bwMode="auto">
            <a:xfrm flipV="1">
              <a:off x="4329113" y="15208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1"/>
            <p:cNvSpPr>
              <a:spLocks noChangeShapeType="1"/>
            </p:cNvSpPr>
            <p:nvPr/>
          </p:nvSpPr>
          <p:spPr bwMode="auto">
            <a:xfrm flipV="1">
              <a:off x="4329113" y="14779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2"/>
            <p:cNvSpPr>
              <a:spLocks noChangeShapeType="1"/>
            </p:cNvSpPr>
            <p:nvPr/>
          </p:nvSpPr>
          <p:spPr bwMode="auto">
            <a:xfrm flipV="1">
              <a:off x="4329113" y="14335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3"/>
            <p:cNvSpPr>
              <a:spLocks noChangeShapeType="1"/>
            </p:cNvSpPr>
            <p:nvPr/>
          </p:nvSpPr>
          <p:spPr bwMode="auto">
            <a:xfrm flipV="1">
              <a:off x="4329113" y="13890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4"/>
            <p:cNvSpPr>
              <a:spLocks noChangeShapeType="1"/>
            </p:cNvSpPr>
            <p:nvPr/>
          </p:nvSpPr>
          <p:spPr bwMode="auto">
            <a:xfrm flipV="1">
              <a:off x="4329113" y="13446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25"/>
            <p:cNvSpPr>
              <a:spLocks noChangeShapeType="1"/>
            </p:cNvSpPr>
            <p:nvPr/>
          </p:nvSpPr>
          <p:spPr bwMode="auto">
            <a:xfrm flipV="1">
              <a:off x="4329113" y="13001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6"/>
            <p:cNvSpPr>
              <a:spLocks noChangeShapeType="1"/>
            </p:cNvSpPr>
            <p:nvPr/>
          </p:nvSpPr>
          <p:spPr bwMode="auto">
            <a:xfrm flipV="1">
              <a:off x="4329113" y="1257300"/>
              <a:ext cx="0" cy="9525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27"/>
            <p:cNvSpPr>
              <a:spLocks noChangeShapeType="1"/>
            </p:cNvSpPr>
            <p:nvPr/>
          </p:nvSpPr>
          <p:spPr bwMode="auto">
            <a:xfrm flipV="1">
              <a:off x="4329113" y="12128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28"/>
            <p:cNvSpPr>
              <a:spLocks noChangeShapeType="1"/>
            </p:cNvSpPr>
            <p:nvPr/>
          </p:nvSpPr>
          <p:spPr bwMode="auto">
            <a:xfrm flipV="1">
              <a:off x="4329113" y="11684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29"/>
            <p:cNvSpPr>
              <a:spLocks noChangeShapeType="1"/>
            </p:cNvSpPr>
            <p:nvPr/>
          </p:nvSpPr>
          <p:spPr bwMode="auto">
            <a:xfrm flipV="1">
              <a:off x="4329113" y="1123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30"/>
            <p:cNvSpPr>
              <a:spLocks noChangeArrowheads="1"/>
            </p:cNvSpPr>
            <p:nvPr/>
          </p:nvSpPr>
          <p:spPr bwMode="auto">
            <a:xfrm>
              <a:off x="3246438" y="4368800"/>
              <a:ext cx="3746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Asc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6" name="Rectangle 231"/>
            <p:cNvSpPr>
              <a:spLocks noChangeArrowheads="1"/>
            </p:cNvSpPr>
            <p:nvPr/>
          </p:nvSpPr>
          <p:spPr bwMode="auto">
            <a:xfrm>
              <a:off x="3721100" y="4368800"/>
              <a:ext cx="5524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7" name="Rectangle 232"/>
            <p:cNvSpPr>
              <a:spLocks noChangeArrowheads="1"/>
            </p:cNvSpPr>
            <p:nvPr/>
          </p:nvSpPr>
          <p:spPr bwMode="auto">
            <a:xfrm>
              <a:off x="4645025" y="4346575"/>
              <a:ext cx="10033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Descending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9" name="Line 233"/>
            <p:cNvSpPr>
              <a:spLocks noChangeShapeType="1"/>
            </p:cNvSpPr>
            <p:nvPr/>
          </p:nvSpPr>
          <p:spPr bwMode="auto">
            <a:xfrm>
              <a:off x="4814888" y="2868613"/>
              <a:ext cx="0" cy="20638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2" name="Line 234"/>
            <p:cNvSpPr>
              <a:spLocks noChangeShapeType="1"/>
            </p:cNvSpPr>
            <p:nvPr/>
          </p:nvSpPr>
          <p:spPr bwMode="auto">
            <a:xfrm>
              <a:off x="4814888" y="2955925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3" name="Line 235"/>
            <p:cNvSpPr>
              <a:spLocks noChangeShapeType="1"/>
            </p:cNvSpPr>
            <p:nvPr/>
          </p:nvSpPr>
          <p:spPr bwMode="auto">
            <a:xfrm>
              <a:off x="4814888" y="3044825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4" name="Line 236"/>
            <p:cNvSpPr>
              <a:spLocks noChangeShapeType="1"/>
            </p:cNvSpPr>
            <p:nvPr/>
          </p:nvSpPr>
          <p:spPr bwMode="auto">
            <a:xfrm>
              <a:off x="4814888" y="313213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5" name="Line 237"/>
            <p:cNvSpPr>
              <a:spLocks noChangeShapeType="1"/>
            </p:cNvSpPr>
            <p:nvPr/>
          </p:nvSpPr>
          <p:spPr bwMode="auto">
            <a:xfrm>
              <a:off x="4837113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6" name="Line 238"/>
            <p:cNvSpPr>
              <a:spLocks noChangeShapeType="1"/>
            </p:cNvSpPr>
            <p:nvPr/>
          </p:nvSpPr>
          <p:spPr bwMode="auto">
            <a:xfrm>
              <a:off x="4926013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7" name="Line 239"/>
            <p:cNvSpPr>
              <a:spLocks noChangeShapeType="1"/>
            </p:cNvSpPr>
            <p:nvPr/>
          </p:nvSpPr>
          <p:spPr bwMode="auto">
            <a:xfrm>
              <a:off x="5013325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8" name="Line 240"/>
            <p:cNvSpPr>
              <a:spLocks noChangeShapeType="1"/>
            </p:cNvSpPr>
            <p:nvPr/>
          </p:nvSpPr>
          <p:spPr bwMode="auto">
            <a:xfrm>
              <a:off x="5102225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9" name="Rectangle 241"/>
            <p:cNvSpPr>
              <a:spLocks noChangeArrowheads="1"/>
            </p:cNvSpPr>
            <p:nvPr/>
          </p:nvSpPr>
          <p:spPr bwMode="auto">
            <a:xfrm>
              <a:off x="4545013" y="2946400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50" name="Rectangle 242"/>
            <p:cNvSpPr>
              <a:spLocks noChangeArrowheads="1"/>
            </p:cNvSpPr>
            <p:nvPr/>
          </p:nvSpPr>
          <p:spPr bwMode="auto">
            <a:xfrm>
              <a:off x="4894263" y="3276600"/>
              <a:ext cx="1746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51" name="Line 243"/>
            <p:cNvSpPr>
              <a:spLocks noChangeShapeType="1"/>
            </p:cNvSpPr>
            <p:nvPr/>
          </p:nvSpPr>
          <p:spPr bwMode="auto">
            <a:xfrm>
              <a:off x="5799138" y="384968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2" name="Line 244"/>
            <p:cNvSpPr>
              <a:spLocks noChangeShapeType="1"/>
            </p:cNvSpPr>
            <p:nvPr/>
          </p:nvSpPr>
          <p:spPr bwMode="auto">
            <a:xfrm>
              <a:off x="5799138" y="393858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3" name="Line 245"/>
            <p:cNvSpPr>
              <a:spLocks noChangeShapeType="1"/>
            </p:cNvSpPr>
            <p:nvPr/>
          </p:nvSpPr>
          <p:spPr bwMode="auto">
            <a:xfrm>
              <a:off x="5799138" y="4027488"/>
              <a:ext cx="0" cy="20638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4" name="Line 246"/>
            <p:cNvSpPr>
              <a:spLocks noChangeShapeType="1"/>
            </p:cNvSpPr>
            <p:nvPr/>
          </p:nvSpPr>
          <p:spPr bwMode="auto">
            <a:xfrm>
              <a:off x="5799138" y="4114800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5" name="Line 247"/>
            <p:cNvSpPr>
              <a:spLocks noChangeShapeType="1"/>
            </p:cNvSpPr>
            <p:nvPr/>
          </p:nvSpPr>
          <p:spPr bwMode="auto">
            <a:xfrm>
              <a:off x="58308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6" name="Line 248"/>
            <p:cNvSpPr>
              <a:spLocks noChangeShapeType="1"/>
            </p:cNvSpPr>
            <p:nvPr/>
          </p:nvSpPr>
          <p:spPr bwMode="auto">
            <a:xfrm>
              <a:off x="59197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7" name="Line 249"/>
            <p:cNvSpPr>
              <a:spLocks noChangeShapeType="1"/>
            </p:cNvSpPr>
            <p:nvPr/>
          </p:nvSpPr>
          <p:spPr bwMode="auto">
            <a:xfrm>
              <a:off x="60086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8" name="Line 250"/>
            <p:cNvSpPr>
              <a:spLocks noChangeShapeType="1"/>
            </p:cNvSpPr>
            <p:nvPr/>
          </p:nvSpPr>
          <p:spPr bwMode="auto">
            <a:xfrm>
              <a:off x="6096000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9" name="Rectangle 251"/>
            <p:cNvSpPr>
              <a:spLocks noChangeArrowheads="1"/>
            </p:cNvSpPr>
            <p:nvPr/>
          </p:nvSpPr>
          <p:spPr bwMode="auto">
            <a:xfrm>
              <a:off x="5527675" y="3927475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60" name="Rectangle 252"/>
            <p:cNvSpPr>
              <a:spLocks noChangeArrowheads="1"/>
            </p:cNvSpPr>
            <p:nvPr/>
          </p:nvSpPr>
          <p:spPr bwMode="auto">
            <a:xfrm>
              <a:off x="5876925" y="4248150"/>
              <a:ext cx="1746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DECBCC-82EB-4052-A60D-637D6E3431FD}" type="slidenum">
              <a:rPr lang="en-US"/>
              <a:pPr/>
              <a:t>2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b="1" dirty="0"/>
              <a:t>Discrete Population Growth Model</a:t>
            </a:r>
          </a:p>
          <a:p>
            <a:pPr lvl="1"/>
            <a:r>
              <a:rPr lang="en-US" dirty="0"/>
              <a:t>N</a:t>
            </a:r>
            <a:r>
              <a:rPr lang="en-US" baseline="-25000" dirty="0"/>
              <a:t>t+1</a:t>
            </a:r>
            <a:r>
              <a:rPr lang="en-US" dirty="0"/>
              <a:t> = (1+r)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endParaRPr lang="en-US" baseline="-25000" dirty="0"/>
          </a:p>
          <a:p>
            <a:pPr lvl="2"/>
            <a:r>
              <a:rPr lang="en-US" dirty="0"/>
              <a:t>where r = </a:t>
            </a:r>
            <a:r>
              <a:rPr lang="en-US" dirty="0" err="1"/>
              <a:t>b-d+i-e</a:t>
            </a:r>
            <a:endParaRPr lang="en-US" sz="1200" dirty="0"/>
          </a:p>
          <a:p>
            <a:pPr lvl="2"/>
            <a:endParaRPr lang="en-US" sz="1050" dirty="0"/>
          </a:p>
          <a:p>
            <a:r>
              <a:rPr lang="en-US" dirty="0"/>
              <a:t>Suppose that …</a:t>
            </a:r>
          </a:p>
          <a:p>
            <a:pPr lvl="1"/>
            <a:r>
              <a:rPr lang="en-US" dirty="0"/>
              <a:t>… population is </a:t>
            </a:r>
            <a:r>
              <a:rPr lang="en-US" dirty="0" smtClean="0"/>
              <a:t>closed to migration</a:t>
            </a:r>
            <a:endParaRPr lang="en-US" dirty="0"/>
          </a:p>
          <a:p>
            <a:pPr lvl="1"/>
            <a:r>
              <a:rPr lang="en-US" dirty="0"/>
              <a:t>… following the same group of fish</a:t>
            </a:r>
          </a:p>
          <a:p>
            <a:pPr lvl="1"/>
            <a:endParaRPr lang="en-US" sz="1100" dirty="0"/>
          </a:p>
          <a:p>
            <a:r>
              <a:rPr lang="en-US" dirty="0"/>
              <a:t>Thus, r = -</a:t>
            </a:r>
            <a:r>
              <a:rPr lang="en-US" dirty="0" smtClean="0"/>
              <a:t>d but d is usually replaced with A</a:t>
            </a:r>
            <a:endParaRPr lang="en-US" dirty="0"/>
          </a:p>
          <a:p>
            <a:pPr lvl="1"/>
            <a:r>
              <a:rPr lang="en-US" dirty="0" smtClean="0"/>
              <a:t>A is the </a:t>
            </a:r>
            <a:r>
              <a:rPr lang="en-US" b="1" dirty="0" smtClean="0"/>
              <a:t>annual mortality rate</a:t>
            </a:r>
          </a:p>
          <a:p>
            <a:pPr lvl="1"/>
            <a:r>
              <a:rPr lang="en-US" dirty="0" smtClean="0"/>
              <a:t>Solve for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4F6F1-D4BA-4C47-9E42-C4CC19B91A91}" type="slidenum">
              <a:rPr lang="en-US"/>
              <a:pPr/>
              <a:t>3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Mortality Rate Concept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367212"/>
          </a:xfrm>
        </p:spPr>
        <p:txBody>
          <a:bodyPr/>
          <a:lstStyle/>
          <a:p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For </a:t>
            </a:r>
            <a:r>
              <a:rPr lang="en-US" dirty="0"/>
              <a:t>example, N</a:t>
            </a:r>
            <a:r>
              <a:rPr lang="en-US" baseline="-25000" dirty="0"/>
              <a:t>1</a:t>
            </a:r>
            <a:r>
              <a:rPr lang="en-US" dirty="0"/>
              <a:t> = 1000 and N</a:t>
            </a:r>
            <a:r>
              <a:rPr lang="en-US" baseline="-25000" dirty="0"/>
              <a:t>2</a:t>
            </a:r>
            <a:r>
              <a:rPr lang="en-US" dirty="0"/>
              <a:t> = 850.</a:t>
            </a:r>
          </a:p>
          <a:p>
            <a:pPr lvl="1"/>
            <a:r>
              <a:rPr lang="en-US" dirty="0"/>
              <a:t>What is the mortality rate?</a:t>
            </a:r>
          </a:p>
          <a:p>
            <a:pPr lvl="1"/>
            <a:r>
              <a:rPr lang="en-US" dirty="0"/>
              <a:t>What is the survival rate</a:t>
            </a:r>
            <a:r>
              <a:rPr lang="en-US" dirty="0" smtClean="0"/>
              <a:t>?</a:t>
            </a:r>
          </a:p>
          <a:p>
            <a:pPr lvl="1"/>
            <a:endParaRPr lang="en-US" sz="1100" dirty="0"/>
          </a:p>
          <a:p>
            <a:r>
              <a:rPr lang="en-US" b="1" dirty="0"/>
              <a:t>S</a:t>
            </a:r>
            <a:r>
              <a:rPr lang="en-US" dirty="0"/>
              <a:t> is an annual survival </a:t>
            </a:r>
            <a:r>
              <a:rPr lang="en-US" dirty="0" smtClean="0"/>
              <a:t>rate</a:t>
            </a:r>
            <a:endParaRPr lang="en-US" sz="4000" dirty="0"/>
          </a:p>
          <a:p>
            <a:pPr lvl="1"/>
            <a:r>
              <a:rPr lang="en-US" dirty="0" smtClean="0"/>
              <a:t>Note </a:t>
            </a:r>
            <a:r>
              <a:rPr lang="en-US" dirty="0"/>
              <a:t>that </a:t>
            </a:r>
            <a:r>
              <a:rPr lang="en-US" b="1" dirty="0"/>
              <a:t>A+S = </a:t>
            </a:r>
            <a:r>
              <a:rPr lang="en-US" b="1" dirty="0" smtClean="0"/>
              <a:t>1</a:t>
            </a:r>
          </a:p>
          <a:p>
            <a:pPr lvl="2"/>
            <a:r>
              <a:rPr lang="en-US" dirty="0" smtClean="0"/>
              <a:t>Such that S=1-A or A=1-S</a:t>
            </a:r>
            <a:endParaRPr lang="en-US" dirty="0"/>
          </a:p>
        </p:txBody>
      </p:sp>
      <p:pic>
        <p:nvPicPr>
          <p:cNvPr id="386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3725" y="914400"/>
            <a:ext cx="29622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5510212"/>
            <a:ext cx="19812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A3A642-BD23-4BF7-A2F4-03E798D369CE}" type="slidenum">
              <a:rPr lang="en-US"/>
              <a:pPr/>
              <a:t>4</a:t>
            </a:fld>
            <a:endParaRPr 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Instantaneous Mortality Rate (Z)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Similarly examine continuous model 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r = -d but replace d with Z such that N</a:t>
            </a:r>
            <a:r>
              <a:rPr lang="en-US" baseline="-25000" dirty="0"/>
              <a:t>t+1</a:t>
            </a:r>
            <a:r>
              <a:rPr lang="en-US" dirty="0"/>
              <a:t> =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 err="1"/>
              <a:t>e</a:t>
            </a:r>
            <a:r>
              <a:rPr lang="en-US" baseline="30000" dirty="0"/>
              <a:t>-Z</a:t>
            </a:r>
          </a:p>
          <a:p>
            <a:pPr lvl="2"/>
            <a:r>
              <a:rPr lang="en-US" dirty="0"/>
              <a:t>solve for Z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thus, </a:t>
            </a:r>
            <a:r>
              <a:rPr lang="en-US" dirty="0"/>
              <a:t>Z is an instantaneous mortality rate</a:t>
            </a:r>
          </a:p>
          <a:p>
            <a:pPr lvl="1"/>
            <a:endParaRPr lang="en-US" dirty="0"/>
          </a:p>
          <a:p>
            <a:r>
              <a:rPr lang="en-US" dirty="0"/>
              <a:t>Note that S=e</a:t>
            </a:r>
            <a:r>
              <a:rPr lang="en-US" baseline="30000" dirty="0"/>
              <a:t>-Z</a:t>
            </a:r>
            <a:r>
              <a:rPr lang="en-US" dirty="0"/>
              <a:t> and A = 1-e</a:t>
            </a:r>
            <a:r>
              <a:rPr lang="en-US" baseline="30000" dirty="0"/>
              <a:t>-Z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C72DAC-2E1E-46FF-BE6B-A1F17955046B}" type="slidenum">
              <a:rPr lang="en-US"/>
              <a:pPr/>
              <a:t>5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Problems</a:t>
            </a:r>
            <a:endParaRPr lang="en-US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334000"/>
          </a:xfrm>
        </p:spPr>
        <p:txBody>
          <a:bodyPr/>
          <a:lstStyle/>
          <a:p>
            <a:r>
              <a:rPr lang="en-US" b="1" dirty="0"/>
              <a:t>Population sizes are not usually “seen.”</a:t>
            </a:r>
          </a:p>
          <a:p>
            <a:pPr lvl="1"/>
            <a:r>
              <a:rPr lang="en-US" dirty="0" smtClean="0"/>
              <a:t>Z </a:t>
            </a:r>
            <a:r>
              <a:rPr lang="en-US" dirty="0"/>
              <a:t>can be computed from CPEs </a:t>
            </a:r>
          </a:p>
          <a:p>
            <a:pPr lvl="2"/>
            <a:r>
              <a:rPr lang="en-US" dirty="0" smtClean="0"/>
              <a:t>Recall that </a:t>
            </a:r>
            <a:r>
              <a:rPr lang="en-US" dirty="0"/>
              <a:t>C</a:t>
            </a:r>
            <a:r>
              <a:rPr lang="en-US" baseline="-25000" dirty="0"/>
              <a:t>t</a:t>
            </a:r>
            <a:r>
              <a:rPr lang="en-US" dirty="0"/>
              <a:t> = </a:t>
            </a:r>
            <a:r>
              <a:rPr lang="en-US" dirty="0" err="1" smtClean="0"/>
              <a:t>qf</a:t>
            </a:r>
            <a:r>
              <a:rPr lang="en-US" baseline="-25000" dirty="0" err="1" smtClean="0"/>
              <a:t>t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dirty="0" smtClean="0"/>
          </a:p>
          <a:p>
            <a:pPr lvl="2"/>
            <a:r>
              <a:rPr lang="en-US" dirty="0" smtClean="0"/>
              <a:t>Algebraically show </a:t>
            </a:r>
            <a:r>
              <a:rPr lang="en-US" dirty="0"/>
              <a:t>that Z=log(</a:t>
            </a:r>
            <a:r>
              <a:rPr lang="en-US" dirty="0" err="1"/>
              <a:t>CPE</a:t>
            </a:r>
            <a:r>
              <a:rPr lang="en-US" baseline="-25000" dirty="0" err="1"/>
              <a:t>t</a:t>
            </a:r>
            <a:r>
              <a:rPr lang="en-US" dirty="0"/>
              <a:t>)-log(CPE</a:t>
            </a:r>
            <a:r>
              <a:rPr lang="en-US" baseline="-25000" dirty="0"/>
              <a:t>t+1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r>
              <a:rPr lang="en-US" b="1" dirty="0"/>
              <a:t>Catches or CPEs are subject to variability</a:t>
            </a:r>
          </a:p>
          <a:p>
            <a:pPr lvl="1"/>
            <a:r>
              <a:rPr lang="en-US" dirty="0"/>
              <a:t>Catches are </a:t>
            </a:r>
            <a:r>
              <a:rPr lang="en-US" dirty="0" smtClean="0"/>
              <a:t>samples; Z is, thus, a statistic.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cohort </a:t>
            </a:r>
            <a:r>
              <a:rPr lang="en-US" dirty="0"/>
              <a:t>is followed over time</a:t>
            </a:r>
            <a:r>
              <a:rPr lang="en-US" dirty="0" smtClean="0"/>
              <a:t>, </a:t>
            </a:r>
            <a:r>
              <a:rPr lang="en-US" dirty="0"/>
              <a:t>individual </a:t>
            </a:r>
            <a:r>
              <a:rPr lang="en-US" dirty="0" smtClean="0"/>
              <a:t>estimates of Z can </a:t>
            </a:r>
            <a:r>
              <a:rPr lang="en-US" dirty="0"/>
              <a:t>be made and </a:t>
            </a:r>
            <a:r>
              <a:rPr lang="en-US" dirty="0" smtClean="0"/>
              <a:t>averaged.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E425D9-7254-4874-AE1A-F642A8349557}" type="slidenum">
              <a:rPr lang="en-US"/>
              <a:pPr/>
              <a:t>6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Calculations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3429000" cy="5334000"/>
          </a:xfrm>
        </p:spPr>
        <p:txBody>
          <a:bodyPr/>
          <a:lstStyle/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  </a:t>
            </a:r>
            <a:r>
              <a:rPr lang="fr-FR" sz="2400" b="1" u="sng">
                <a:latin typeface="Courier New" pitchFamily="49" charset="0"/>
              </a:rPr>
              <a:t>  IDEAL  </a:t>
            </a:r>
            <a:r>
              <a:rPr lang="fr-FR" sz="2400" b="1">
                <a:latin typeface="Courier New" pitchFamily="49" charset="0"/>
              </a:rPr>
              <a:t>  REAL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t   Nt   Ct  Ct*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0 1000  200  211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1  800  160  159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2  640  128  126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3  512  102  104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4  410   82   81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5  328   66   64</a:t>
            </a:r>
            <a:endParaRPr lang="en-US" sz="3600"/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4038600" y="1143000"/>
            <a:ext cx="495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Calculate Z from each time step of …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 smtClean="0"/>
              <a:t>population sizes.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 smtClean="0"/>
              <a:t>idealistic </a:t>
            </a:r>
            <a:r>
              <a:rPr lang="en-US" sz="2800" b="0" dirty="0"/>
              <a:t>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/>
              <a:t>realistic 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/>
              <a:t>composite (average) of realistic 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AE113E-17D0-4982-8014-F5D7F210C94C}" type="slidenum">
              <a:rPr lang="en-US"/>
              <a:pPr/>
              <a:t>7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Longitudinal</a:t>
            </a:r>
          </a:p>
          <a:p>
            <a:pPr lvl="1"/>
            <a:r>
              <a:rPr lang="en-US" dirty="0"/>
              <a:t>Catch-at-age for a single cohort of fish.</a:t>
            </a:r>
          </a:p>
          <a:p>
            <a:pPr lvl="1"/>
            <a:endParaRPr lang="en-US" dirty="0"/>
          </a:p>
          <a:p>
            <a:r>
              <a:rPr lang="en-US" b="1" dirty="0"/>
              <a:t>Cross-sectional</a:t>
            </a:r>
          </a:p>
          <a:p>
            <a:pPr lvl="1"/>
            <a:r>
              <a:rPr lang="en-US" dirty="0"/>
              <a:t>Catch-at-age in a single year (across many cohorts of fish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8</a:t>
            </a:fld>
            <a:endParaRPr lang="en-US"/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3548542" y="1970567"/>
            <a:ext cx="552450" cy="1905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Longitudinal vs. Cross-Sectional</a:t>
            </a:r>
          </a:p>
        </p:txBody>
      </p:sp>
      <p:grpSp>
        <p:nvGrpSpPr>
          <p:cNvPr id="395275" name="Group 11"/>
          <p:cNvGrpSpPr>
            <a:grpSpLocks/>
          </p:cNvGrpSpPr>
          <p:nvPr/>
        </p:nvGrpSpPr>
        <p:grpSpPr bwMode="auto">
          <a:xfrm>
            <a:off x="2046767" y="1959455"/>
            <a:ext cx="4343400" cy="1905000"/>
            <a:chOff x="1392" y="960"/>
            <a:chExt cx="2736" cy="1200"/>
          </a:xfrm>
        </p:grpSpPr>
        <p:sp>
          <p:nvSpPr>
            <p:cNvPr id="395269" name="Rectangle 5"/>
            <p:cNvSpPr>
              <a:spLocks noChangeArrowheads="1"/>
            </p:cNvSpPr>
            <p:nvPr/>
          </p:nvSpPr>
          <p:spPr bwMode="auto">
            <a:xfrm>
              <a:off x="1392" y="960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0" name="Rectangle 6"/>
            <p:cNvSpPr>
              <a:spLocks noChangeArrowheads="1"/>
            </p:cNvSpPr>
            <p:nvPr/>
          </p:nvSpPr>
          <p:spPr bwMode="auto">
            <a:xfrm>
              <a:off x="1893" y="1173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1" name="Rectangle 7"/>
            <p:cNvSpPr>
              <a:spLocks noChangeArrowheads="1"/>
            </p:cNvSpPr>
            <p:nvPr/>
          </p:nvSpPr>
          <p:spPr bwMode="auto">
            <a:xfrm>
              <a:off x="2352" y="1378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2" name="Rectangle 8"/>
            <p:cNvSpPr>
              <a:spLocks noChangeArrowheads="1"/>
            </p:cNvSpPr>
            <p:nvPr/>
          </p:nvSpPr>
          <p:spPr bwMode="auto">
            <a:xfrm>
              <a:off x="2832" y="1606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3" name="Rectangle 9"/>
            <p:cNvSpPr>
              <a:spLocks noChangeArrowheads="1"/>
            </p:cNvSpPr>
            <p:nvPr/>
          </p:nvSpPr>
          <p:spPr bwMode="auto">
            <a:xfrm>
              <a:off x="3312" y="1811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4" name="Rectangle 10"/>
            <p:cNvSpPr>
              <a:spLocks noChangeArrowheads="1"/>
            </p:cNvSpPr>
            <p:nvPr/>
          </p:nvSpPr>
          <p:spPr bwMode="auto">
            <a:xfrm>
              <a:off x="3813" y="2010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5344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 smtClean="0">
                <a:solidFill>
                  <a:srgbClr val="FF0000"/>
                </a:solidFill>
              </a:rPr>
              <a:t>Catch-at-age across several capture years.</a:t>
            </a: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2009 2010 2011 2012 2013 2014 2015 2016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0    200  200  200  200  200  200  200  200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1    160  160  160  160  160  160  160  160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2    128  128  128  128  128  128  128  128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3    102  102  102  102  102  102  102  102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4    82    82   82   82   82   82   82   82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5    66    66   66   66   66   66   66   66</a:t>
            </a:r>
          </a:p>
          <a:p>
            <a:pPr>
              <a:lnSpc>
                <a:spcPct val="90000"/>
              </a:lnSpc>
            </a:pPr>
            <a:endParaRPr lang="en-US" sz="1100" b="1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What is the cross-sectional catch-at-age for </a:t>
            </a:r>
            <a:r>
              <a:rPr lang="en-US" sz="2800" dirty="0" smtClean="0"/>
              <a:t>2012?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What is the longitudinal catch-at-age for the </a:t>
            </a:r>
            <a:r>
              <a:rPr lang="en-US" sz="2800" dirty="0" smtClean="0"/>
              <a:t>2010 </a:t>
            </a:r>
            <a:r>
              <a:rPr lang="en-US" sz="2800" dirty="0"/>
              <a:t>year-class</a:t>
            </a:r>
            <a:r>
              <a:rPr lang="en-US" sz="2800" dirty="0" smtClean="0"/>
              <a:t>?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Longitudinal=cross-sectional </a:t>
            </a:r>
            <a:r>
              <a:rPr lang="en-US" sz="2800" dirty="0"/>
              <a:t>if Z and N</a:t>
            </a:r>
            <a:r>
              <a:rPr lang="en-US" sz="2800" baseline="-25000" dirty="0"/>
              <a:t>0</a:t>
            </a:r>
            <a:r>
              <a:rPr lang="en-US" sz="2800" dirty="0"/>
              <a:t> are constant across time and cohorts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 animBg="1"/>
      <p:bldP spid="39526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9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Model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Recall: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qN</a:t>
            </a:r>
            <a:r>
              <a:rPr lang="en-US" baseline="-25000" dirty="0" err="1" smtClean="0"/>
              <a:t>t</a:t>
            </a:r>
            <a:r>
              <a:rPr lang="en-US" dirty="0" smtClean="0"/>
              <a:t>    </a:t>
            </a:r>
            <a:r>
              <a:rPr lang="en-US" baseline="-25000" dirty="0" smtClean="0"/>
              <a:t> </a:t>
            </a:r>
            <a:r>
              <a:rPr lang="en-US" dirty="0"/>
              <a:t>and    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= N</a:t>
            </a:r>
            <a:r>
              <a:rPr lang="en-US" baseline="-25000" dirty="0"/>
              <a:t>0</a:t>
            </a:r>
            <a:r>
              <a:rPr lang="en-US" dirty="0"/>
              <a:t>e</a:t>
            </a:r>
            <a:r>
              <a:rPr lang="en-US" baseline="30000" dirty="0"/>
              <a:t>-Zt</a:t>
            </a:r>
          </a:p>
          <a:p>
            <a:pPr lvl="1"/>
            <a:endParaRPr lang="en-US" sz="1400" dirty="0"/>
          </a:p>
          <a:p>
            <a:r>
              <a:rPr lang="en-US" dirty="0" smtClean="0"/>
              <a:t>Substitute second into first …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endParaRPr lang="en-US" baseline="30000" dirty="0"/>
          </a:p>
          <a:p>
            <a:pPr lvl="1"/>
            <a:endParaRPr lang="en-US" baseline="30000" dirty="0"/>
          </a:p>
          <a:p>
            <a:r>
              <a:rPr lang="en-US" dirty="0"/>
              <a:t>Can this be</a:t>
            </a:r>
          </a:p>
          <a:p>
            <a:pPr>
              <a:buFontTx/>
              <a:buNone/>
            </a:pPr>
            <a:r>
              <a:rPr lang="en-US" dirty="0"/>
              <a:t>	 linearized</a:t>
            </a:r>
            <a:r>
              <a:rPr lang="en-US" dirty="0" smtClean="0"/>
              <a:t>?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 smtClean="0"/>
              <a:t>What is estimate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of Z?</a:t>
            </a:r>
            <a:endParaRPr lang="en-US" dirty="0"/>
          </a:p>
        </p:txBody>
      </p:sp>
      <p:grpSp>
        <p:nvGrpSpPr>
          <p:cNvPr id="396294" name="Group 396293"/>
          <p:cNvGrpSpPr/>
          <p:nvPr/>
        </p:nvGrpSpPr>
        <p:grpSpPr>
          <a:xfrm>
            <a:off x="4045909" y="2702719"/>
            <a:ext cx="3716966" cy="3988594"/>
            <a:chOff x="4045909" y="2702719"/>
            <a:chExt cx="3716966" cy="3988594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833938" y="2943225"/>
              <a:ext cx="2813050" cy="2797175"/>
            </a:xfrm>
            <a:custGeom>
              <a:avLst/>
              <a:gdLst>
                <a:gd name="T0" fmla="*/ 0 w 1772"/>
                <a:gd name="T1" fmla="*/ 0 h 1762"/>
                <a:gd name="T2" fmla="*/ 351 w 1772"/>
                <a:gd name="T3" fmla="*/ 522 h 1762"/>
                <a:gd name="T4" fmla="*/ 711 w 1772"/>
                <a:gd name="T5" fmla="*/ 941 h 1762"/>
                <a:gd name="T6" fmla="*/ 1062 w 1772"/>
                <a:gd name="T7" fmla="*/ 1283 h 1762"/>
                <a:gd name="T8" fmla="*/ 1421 w 1772"/>
                <a:gd name="T9" fmla="*/ 1548 h 1762"/>
                <a:gd name="T10" fmla="*/ 1772 w 1772"/>
                <a:gd name="T11" fmla="*/ 176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2" h="1762">
                  <a:moveTo>
                    <a:pt x="0" y="0"/>
                  </a:moveTo>
                  <a:lnTo>
                    <a:pt x="351" y="522"/>
                  </a:lnTo>
                  <a:lnTo>
                    <a:pt x="711" y="941"/>
                  </a:lnTo>
                  <a:lnTo>
                    <a:pt x="1062" y="1283"/>
                  </a:lnTo>
                  <a:lnTo>
                    <a:pt x="1421" y="1548"/>
                  </a:lnTo>
                  <a:lnTo>
                    <a:pt x="1772" y="176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833938" y="5848350"/>
              <a:ext cx="28130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83393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3911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9626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519863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089775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64698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1805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752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467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03975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973888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53110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4724400" y="2943225"/>
              <a:ext cx="0" cy="2498725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4602163" y="544195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602163" y="502126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4602163" y="461327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4602163" y="4192588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602163" y="377190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602163" y="335121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4602163" y="294322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 rot="16200000">
              <a:off x="4298950" y="5283200"/>
              <a:ext cx="35242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16200000">
              <a:off x="4237038" y="445452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4237038" y="3613150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4237038" y="278447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88" name="Rectangle 31"/>
            <p:cNvSpPr>
              <a:spLocks noChangeArrowheads="1"/>
            </p:cNvSpPr>
            <p:nvPr/>
          </p:nvSpPr>
          <p:spPr bwMode="auto">
            <a:xfrm>
              <a:off x="4724400" y="2835275"/>
              <a:ext cx="3032125" cy="301307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289" name="Rectangle 32"/>
            <p:cNvSpPr>
              <a:spLocks noChangeArrowheads="1"/>
            </p:cNvSpPr>
            <p:nvPr/>
          </p:nvSpPr>
          <p:spPr bwMode="auto">
            <a:xfrm>
              <a:off x="5643563" y="6378575"/>
              <a:ext cx="11811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Age / Time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93" name="Rectangle 33"/>
            <p:cNvSpPr>
              <a:spLocks noChangeArrowheads="1"/>
            </p:cNvSpPr>
            <p:nvPr/>
          </p:nvSpPr>
          <p:spPr bwMode="auto">
            <a:xfrm rot="16200000">
              <a:off x="3952293" y="4208626"/>
              <a:ext cx="44884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7826</TotalTime>
  <Words>642</Words>
  <Application>Microsoft Office PowerPoint</Application>
  <PresentationFormat>On-screen Show (4:3)</PresentationFormat>
  <Paragraphs>164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Times New Roman</vt:lpstr>
      <vt:lpstr>Default Design</vt:lpstr>
      <vt:lpstr>Estimation of Mortality</vt:lpstr>
      <vt:lpstr>Recall</vt:lpstr>
      <vt:lpstr>Mortality Rate Concept</vt:lpstr>
      <vt:lpstr>Instantaneous Mortality Rate (Z)</vt:lpstr>
      <vt:lpstr>Two Problems</vt:lpstr>
      <vt:lpstr>Example Calculations</vt:lpstr>
      <vt:lpstr>Catch Curve</vt:lpstr>
      <vt:lpstr>Longitudinal vs. Cross-Sectional</vt:lpstr>
      <vt:lpstr>Catch Curve Model</vt:lpstr>
      <vt:lpstr>A General Problem</vt:lpstr>
      <vt:lpstr>Catch Curve Characteristics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181</cp:revision>
  <dcterms:created xsi:type="dcterms:W3CDTF">2005-12-26T20:44:58Z</dcterms:created>
  <dcterms:modified xsi:type="dcterms:W3CDTF">2022-02-17T13:53:46Z</dcterms:modified>
</cp:coreProperties>
</file>