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8" r:id="rId3"/>
    <p:sldId id="311" r:id="rId4"/>
    <p:sldId id="312" r:id="rId5"/>
    <p:sldId id="325" r:id="rId6"/>
    <p:sldId id="326" r:id="rId7"/>
    <p:sldId id="313" r:id="rId8"/>
    <p:sldId id="314" r:id="rId9"/>
    <p:sldId id="315" r:id="rId10"/>
    <p:sldId id="320" r:id="rId11"/>
    <p:sldId id="321" r:id="rId12"/>
    <p:sldId id="322" r:id="rId13"/>
    <p:sldId id="323" r:id="rId14"/>
    <p:sldId id="324" r:id="rId15"/>
    <p:sldId id="316" r:id="rId16"/>
    <p:sldId id="319" r:id="rId17"/>
    <p:sldId id="317" r:id="rId18"/>
    <p:sldId id="318" r:id="rId19"/>
    <p:sldId id="327" r:id="rId20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0BE"/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1" autoAdjust="0"/>
  </p:normalViewPr>
  <p:slideViewPr>
    <p:cSldViewPr>
      <p:cViewPr varScale="1">
        <p:scale>
          <a:sx n="59" d="100"/>
          <a:sy n="59" d="100"/>
        </p:scale>
        <p:origin x="374" y="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IUCN</a:t>
            </a:r>
            <a:r>
              <a:rPr lang="en-US" i="0" baseline="0" dirty="0" smtClean="0"/>
              <a:t> --</a:t>
            </a:r>
            <a:r>
              <a:rPr lang="en-US" dirty="0" smtClean="0"/>
              <a:t>the </a:t>
            </a:r>
            <a:r>
              <a:rPr lang="en-US" i="1" dirty="0" smtClean="0"/>
              <a:t>International Union for Conservation of Nature</a:t>
            </a:r>
          </a:p>
          <a:p>
            <a:r>
              <a:rPr lang="en-US" i="1" dirty="0" smtClean="0"/>
              <a:t>Ecosystem services </a:t>
            </a:r>
            <a:r>
              <a:rPr lang="en-US" i="1" smtClean="0"/>
              <a:t>– provisioning (“products”roduction of </a:t>
            </a:r>
            <a:r>
              <a:rPr lang="en-US" i="1" dirty="0" smtClean="0"/>
              <a:t>food and water), </a:t>
            </a:r>
            <a:r>
              <a:rPr lang="en-US" i="1" smtClean="0"/>
              <a:t>regulating (control of climate and disease), supporting (nutrient</a:t>
            </a:r>
            <a:r>
              <a:rPr lang="en-US" i="1" baseline="0" smtClean="0"/>
              <a:t> cycles and crop pollination), cultural </a:t>
            </a:r>
            <a:r>
              <a:rPr lang="en-US" i="1" baseline="0" dirty="0" smtClean="0"/>
              <a:t>(spiritual and recreational benefits)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7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IUCN – International</a:t>
            </a:r>
            <a:r>
              <a:rPr lang="en-US" baseline="0" dirty="0" smtClean="0"/>
              <a:t> Union for the Conservation of Nature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Ecosystem Services</a:t>
            </a:r>
          </a:p>
          <a:p>
            <a:r>
              <a:rPr lang="en-US" baseline="0" dirty="0" smtClean="0"/>
              <a:t>--Supporting (other services) … primary production, nutrient cycling</a:t>
            </a:r>
          </a:p>
          <a:p>
            <a:r>
              <a:rPr lang="en-US" baseline="0" dirty="0" smtClean="0"/>
              <a:t>-- Provisioning (production) … food, water, energy</a:t>
            </a:r>
          </a:p>
          <a:p>
            <a:r>
              <a:rPr lang="en-US" baseline="0" dirty="0" smtClean="0"/>
              <a:t>-- Regulating … carbon sequestration, purification of water/air, pest/disease control</a:t>
            </a:r>
          </a:p>
          <a:p>
            <a:r>
              <a:rPr lang="en-US" baseline="0" dirty="0" smtClean="0"/>
              <a:t>-- Cultural … spiritual, recreational, aesthetic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Watson</a:t>
            </a:r>
            <a:r>
              <a:rPr lang="en-US" baseline="0" dirty="0" smtClean="0"/>
              <a:t> et al. 2014.  The performance and potential of protected </a:t>
            </a:r>
            <a:r>
              <a:rPr lang="en-US" baseline="0" dirty="0" err="1" smtClean="0"/>
              <a:t>ares</a:t>
            </a:r>
            <a:r>
              <a:rPr lang="en-US" baseline="0" dirty="0" smtClean="0"/>
              <a:t>.  Nature 515:67-73.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100% is same as fished area (i.e., non-MPA)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NULj6zFKOI&amp;feature=youtu.be&amp;?version=3&amp;autoplay=1&amp;start=326&amp;end=630" TargetMode="External"/><Relationship Id="rId2" Type="http://schemas.openxmlformats.org/officeDocument/2006/relationships/hyperlink" Target="https://www.youtube.com/watch?v=ncxTsG10cX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r>
              <a:rPr lang="en-US" dirty="0" smtClean="0"/>
              <a:t>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90550" y="1756370"/>
            <a:ext cx="7943850" cy="3676650"/>
            <a:chOff x="590550" y="1756370"/>
            <a:chExt cx="7943850" cy="36766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0550" y="1756370"/>
              <a:ext cx="7943850" cy="3676650"/>
              <a:chOff x="152400" y="1756370"/>
              <a:chExt cx="7943850" cy="367665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52400" y="1756370"/>
                <a:ext cx="7943850" cy="36766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0383" y="1756370"/>
                <a:ext cx="5791200" cy="5810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3487" y="4261445"/>
                <a:ext cx="6391275" cy="11715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217349" y="2613620"/>
                <a:ext cx="541338" cy="1371600"/>
                <a:chOff x="327818" y="5194990"/>
                <a:chExt cx="541338" cy="13716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818" y="5194990"/>
                  <a:ext cx="295275" cy="13716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1981" y="5433020"/>
                  <a:ext cx="257175" cy="962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0150" y="2337395"/>
              <a:ext cx="7334250" cy="1924050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 bwMode="auto">
          <a:xfrm>
            <a:off x="3200400" y="1756370"/>
            <a:ext cx="4953000" cy="3349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90550" y="1756370"/>
            <a:ext cx="7978637" cy="3676650"/>
            <a:chOff x="590550" y="1756370"/>
            <a:chExt cx="7978637" cy="36766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0550" y="1756370"/>
              <a:ext cx="7943850" cy="3676650"/>
              <a:chOff x="152400" y="1756370"/>
              <a:chExt cx="7943850" cy="367665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52400" y="1756370"/>
                <a:ext cx="7943850" cy="36766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0383" y="1756370"/>
                <a:ext cx="5791200" cy="5810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487" y="4261445"/>
                <a:ext cx="6391275" cy="11715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217349" y="2613620"/>
                <a:ext cx="541338" cy="1371600"/>
                <a:chOff x="327818" y="5194990"/>
                <a:chExt cx="541338" cy="13716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7818" y="5194990"/>
                  <a:ext cx="295275" cy="13716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981" y="5433020"/>
                  <a:ext cx="257175" cy="962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4937" y="2361112"/>
              <a:ext cx="7334250" cy="194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90550" y="1756370"/>
            <a:ext cx="7947370" cy="3676650"/>
            <a:chOff x="590550" y="1756370"/>
            <a:chExt cx="7947370" cy="36766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0550" y="1756370"/>
              <a:ext cx="7943850" cy="3676650"/>
              <a:chOff x="152400" y="1756370"/>
              <a:chExt cx="7943850" cy="367665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52400" y="1756370"/>
                <a:ext cx="7943850" cy="36766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0383" y="1756370"/>
                <a:ext cx="5791200" cy="5810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487" y="4261445"/>
                <a:ext cx="6391275" cy="11715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217349" y="2613620"/>
                <a:ext cx="541338" cy="1371600"/>
                <a:chOff x="327818" y="5194990"/>
                <a:chExt cx="541338" cy="13716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7818" y="5194990"/>
                  <a:ext cx="295275" cy="13716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981" y="5433020"/>
                  <a:ext cx="257175" cy="962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345" y="2370637"/>
              <a:ext cx="7267575" cy="1924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4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0550" y="1756370"/>
            <a:ext cx="7943850" cy="3676650"/>
            <a:chOff x="590550" y="1756370"/>
            <a:chExt cx="7943850" cy="36766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0550" y="1756370"/>
              <a:ext cx="7943850" cy="3676650"/>
              <a:chOff x="152400" y="1756370"/>
              <a:chExt cx="7943850" cy="367665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52400" y="1756370"/>
                <a:ext cx="7943850" cy="36766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0383" y="1756370"/>
                <a:ext cx="5791200" cy="5810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487" y="4261445"/>
                <a:ext cx="6391275" cy="11715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217349" y="2613620"/>
                <a:ext cx="541338" cy="1371600"/>
                <a:chOff x="327818" y="5194990"/>
                <a:chExt cx="541338" cy="13716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7818" y="5194990"/>
                  <a:ext cx="295275" cy="13716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981" y="5433020"/>
                  <a:ext cx="257175" cy="962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5108" y="2373838"/>
              <a:ext cx="7258050" cy="1924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2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0550" y="1756370"/>
            <a:ext cx="7960415" cy="3676650"/>
            <a:chOff x="590550" y="1756370"/>
            <a:chExt cx="7960415" cy="3676650"/>
          </a:xfrm>
        </p:grpSpPr>
        <p:grpSp>
          <p:nvGrpSpPr>
            <p:cNvPr id="24" name="Group 23"/>
            <p:cNvGrpSpPr/>
            <p:nvPr/>
          </p:nvGrpSpPr>
          <p:grpSpPr>
            <a:xfrm>
              <a:off x="590550" y="1756370"/>
              <a:ext cx="7943850" cy="3676650"/>
              <a:chOff x="152400" y="1756370"/>
              <a:chExt cx="7943850" cy="367665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52400" y="1756370"/>
                <a:ext cx="7943850" cy="36766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0383" y="1756370"/>
                <a:ext cx="5791200" cy="5810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487" y="4261445"/>
                <a:ext cx="6391275" cy="1171575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217349" y="2613620"/>
                <a:ext cx="541338" cy="1371600"/>
                <a:chOff x="327818" y="5194990"/>
                <a:chExt cx="541338" cy="13716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7818" y="5194990"/>
                  <a:ext cx="295275" cy="13716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1981" y="5433020"/>
                  <a:ext cx="257175" cy="9620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6715" y="2375399"/>
              <a:ext cx="7334250" cy="191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0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838200"/>
            <a:ext cx="7071518" cy="6019800"/>
            <a:chOff x="0" y="838200"/>
            <a:chExt cx="7071518" cy="60198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33374" y="838200"/>
              <a:ext cx="5401623" cy="4371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748" y="914400"/>
              <a:ext cx="5048250" cy="360045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13208" y="4439478"/>
              <a:ext cx="4371975" cy="790315"/>
              <a:chOff x="2532408" y="4267046"/>
              <a:chExt cx="4371975" cy="7903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32" y="4704936"/>
                <a:ext cx="3438525" cy="3524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408" y="4267046"/>
                <a:ext cx="4371975" cy="485775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0" y="5263314"/>
              <a:ext cx="7071518" cy="1594686"/>
              <a:chOff x="0" y="5263314"/>
              <a:chExt cx="7071518" cy="159468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263314"/>
                <a:ext cx="7071518" cy="159468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 bwMode="auto">
              <a:xfrm>
                <a:off x="762000" y="6550025"/>
                <a:ext cx="6309518" cy="3079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323" y="1162050"/>
              <a:ext cx="352425" cy="310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7071518" cy="6019800"/>
            <a:chOff x="0" y="838200"/>
            <a:chExt cx="7071518" cy="60198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95250" y="838200"/>
              <a:ext cx="5589933" cy="4371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75" y="894108"/>
              <a:ext cx="5267325" cy="3648075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13208" y="4419446"/>
              <a:ext cx="4371975" cy="790315"/>
              <a:chOff x="2532408" y="4267046"/>
              <a:chExt cx="4371975" cy="7903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32" y="4704936"/>
                <a:ext cx="3438525" cy="3524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408" y="4267046"/>
                <a:ext cx="4371975" cy="485775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0" y="5263314"/>
              <a:ext cx="7071518" cy="1594686"/>
              <a:chOff x="0" y="5263314"/>
              <a:chExt cx="7071518" cy="159468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263314"/>
                <a:ext cx="7071518" cy="159468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 bwMode="auto">
              <a:xfrm>
                <a:off x="762000" y="6550025"/>
                <a:ext cx="6309518" cy="3079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50" y="1162775"/>
              <a:ext cx="352425" cy="310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08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838200"/>
            <a:ext cx="7071518" cy="6019800"/>
            <a:chOff x="0" y="838200"/>
            <a:chExt cx="7071518" cy="60198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86992" y="838200"/>
              <a:ext cx="5448300" cy="4371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17" y="868017"/>
              <a:ext cx="5095875" cy="356235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13208" y="4419446"/>
              <a:ext cx="4371975" cy="790315"/>
              <a:chOff x="2532408" y="4267046"/>
              <a:chExt cx="4371975" cy="7903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32" y="4704936"/>
                <a:ext cx="3438525" cy="3524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408" y="4267046"/>
                <a:ext cx="4371975" cy="485775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0" y="5263314"/>
              <a:ext cx="7071518" cy="1594686"/>
              <a:chOff x="0" y="5263314"/>
              <a:chExt cx="7071518" cy="159468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263314"/>
                <a:ext cx="7071518" cy="159468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 bwMode="auto">
              <a:xfrm>
                <a:off x="762000" y="6550025"/>
                <a:ext cx="6309518" cy="3079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992" y="1096617"/>
              <a:ext cx="352425" cy="310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9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-76200"/>
            <a:ext cx="9012237" cy="868362"/>
          </a:xfrm>
        </p:spPr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838200"/>
            <a:ext cx="7071518" cy="6019800"/>
            <a:chOff x="0" y="838200"/>
            <a:chExt cx="7071518" cy="60198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33375" y="838200"/>
              <a:ext cx="5351808" cy="4371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800" y="838200"/>
              <a:ext cx="5029200" cy="3619500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1313208" y="4419446"/>
              <a:ext cx="4371975" cy="790315"/>
              <a:chOff x="2532408" y="4267046"/>
              <a:chExt cx="4371975" cy="79031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32" y="4704936"/>
                <a:ext cx="3438525" cy="3524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408" y="4267046"/>
                <a:ext cx="4371975" cy="485775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0" y="5263314"/>
              <a:ext cx="7071518" cy="1594686"/>
              <a:chOff x="0" y="5263314"/>
              <a:chExt cx="7071518" cy="159468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5263314"/>
                <a:ext cx="7071518" cy="1594686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 bwMode="auto">
              <a:xfrm>
                <a:off x="762000" y="6550025"/>
                <a:ext cx="6309518" cy="3079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375" y="1095375"/>
              <a:ext cx="352425" cy="310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5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MPA -- 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Displaced fishers.</a:t>
            </a:r>
          </a:p>
          <a:p>
            <a:r>
              <a:rPr lang="en-US" dirty="0" smtClean="0"/>
              <a:t>Shift fishing pressure to other locations (usually poorer areas).</a:t>
            </a:r>
          </a:p>
          <a:p>
            <a:r>
              <a:rPr lang="en-US" dirty="0" smtClean="0"/>
              <a:t>Attracts fishers (net increase in fishing mortality if enforcement is weak).</a:t>
            </a:r>
          </a:p>
          <a:p>
            <a:r>
              <a:rPr lang="en-US" dirty="0" smtClean="0"/>
              <a:t>High costs (of maintenance and enforcement).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0" y="1905000"/>
            <a:ext cx="5655271" cy="4695825"/>
            <a:chOff x="381000" y="1905000"/>
            <a:chExt cx="5655271" cy="46958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05000"/>
              <a:ext cx="5655271" cy="469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609600" y="5181600"/>
              <a:ext cx="4724400" cy="45720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74808"/>
            <a:ext cx="546144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334000"/>
          </a:xfrm>
        </p:spPr>
        <p:txBody>
          <a:bodyPr/>
          <a:lstStyle/>
          <a:p>
            <a:r>
              <a:rPr lang="en-US" b="1" dirty="0" smtClean="0"/>
              <a:t>Seasons</a:t>
            </a:r>
          </a:p>
          <a:p>
            <a:pPr lvl="1"/>
            <a:r>
              <a:rPr lang="en-US" dirty="0" smtClean="0"/>
              <a:t>Can fish only at certain times.</a:t>
            </a:r>
          </a:p>
          <a:p>
            <a:pPr lvl="1"/>
            <a:endParaRPr lang="en-US" dirty="0"/>
          </a:p>
          <a:p>
            <a:r>
              <a:rPr lang="en-US" b="1" dirty="0" smtClean="0"/>
              <a:t>Areas</a:t>
            </a:r>
          </a:p>
          <a:p>
            <a:pPr lvl="1"/>
            <a:r>
              <a:rPr lang="en-US" dirty="0"/>
              <a:t>Fishing restricted in specific locations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Fisheries</a:t>
            </a:r>
          </a:p>
          <a:p>
            <a:pPr lvl="1"/>
            <a:r>
              <a:rPr lang="en-US" dirty="0"/>
              <a:t>Fishing is completely </a:t>
            </a:r>
            <a:r>
              <a:rPr lang="en-US" dirty="0" smtClean="0"/>
              <a:t>prohibited.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Marine Protected Areas (MPAs)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/>
              <a:t>A clearly defined geographical space, </a:t>
            </a:r>
            <a:r>
              <a:rPr lang="en-US" i="1" dirty="0" smtClean="0"/>
              <a:t>recognized, </a:t>
            </a:r>
            <a:r>
              <a:rPr lang="en-US" i="1" dirty="0"/>
              <a:t>dedicated and managed, through legal or other effective means, to achieve the long-term conservation of nature with associated </a:t>
            </a:r>
            <a:r>
              <a:rPr lang="en-US" i="1" dirty="0">
                <a:solidFill>
                  <a:srgbClr val="FF0000"/>
                </a:solidFill>
              </a:rPr>
              <a:t>ecosystem services</a:t>
            </a:r>
            <a:r>
              <a:rPr lang="en-US" i="1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cultural values</a:t>
            </a:r>
            <a:r>
              <a:rPr lang="en-US" dirty="0" smtClean="0"/>
              <a:t>” – IUCN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Marine Protected Areas (MPAs)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638800"/>
          </a:xfrm>
        </p:spPr>
        <p:txBody>
          <a:bodyPr/>
          <a:lstStyle/>
          <a:p>
            <a:r>
              <a:rPr lang="en-US" dirty="0" smtClean="0"/>
              <a:t>Many types</a:t>
            </a:r>
          </a:p>
          <a:p>
            <a:pPr lvl="1"/>
            <a:r>
              <a:rPr lang="en-US" dirty="0" smtClean="0"/>
              <a:t>Can have ecological, cultural, or both objectives.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will primarily discuss ecological (i.e., fishery)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Marine Protected Areas (MPAs)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06" y="1219200"/>
            <a:ext cx="6858000" cy="31987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87" y="4568144"/>
            <a:ext cx="6858000" cy="19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5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Marine Protected Areas (MPAs)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4800" y="1295400"/>
            <a:ext cx="8493124" cy="5039618"/>
            <a:chOff x="304800" y="1295400"/>
            <a:chExt cx="8493124" cy="50396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1295400"/>
              <a:ext cx="8493124" cy="503961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381000" y="1295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5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MPAs </a:t>
            </a:r>
            <a:r>
              <a:rPr lang="en-US" dirty="0"/>
              <a:t>–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“Harvest </a:t>
            </a:r>
            <a:r>
              <a:rPr lang="en-US" b="1" dirty="0" err="1" smtClean="0"/>
              <a:t>Refugia</a:t>
            </a:r>
            <a:r>
              <a:rPr lang="en-US" b="1" dirty="0" smtClean="0"/>
              <a:t>” </a:t>
            </a:r>
            <a:r>
              <a:rPr lang="en-US" dirty="0" smtClean="0"/>
              <a:t>(for exploited species)</a:t>
            </a:r>
          </a:p>
          <a:p>
            <a:pPr lvl="1"/>
            <a:r>
              <a:rPr lang="en-US" dirty="0" smtClean="0"/>
              <a:t>Increase fish stocks within boundaries</a:t>
            </a:r>
          </a:p>
          <a:p>
            <a:pPr lvl="1"/>
            <a:r>
              <a:rPr lang="en-US" dirty="0" smtClean="0"/>
              <a:t>Provide adult spill-over into fished areas</a:t>
            </a:r>
          </a:p>
          <a:p>
            <a:pPr lvl="1"/>
            <a:r>
              <a:rPr lang="en-US" dirty="0" smtClean="0"/>
              <a:t>Provide a source of recruits to fished areas</a:t>
            </a:r>
          </a:p>
          <a:p>
            <a:pPr lvl="1"/>
            <a:endParaRPr lang="en-US" dirty="0"/>
          </a:p>
          <a:p>
            <a:r>
              <a:rPr lang="en-US" b="1" dirty="0" smtClean="0"/>
              <a:t>“Conservation of Biodiversity”</a:t>
            </a:r>
            <a:endParaRPr lang="en-US" dirty="0" smtClean="0"/>
          </a:p>
          <a:p>
            <a:pPr lvl="1"/>
            <a:r>
              <a:rPr lang="en-US" dirty="0" smtClean="0"/>
              <a:t>Maximize numbers of species and habitats</a:t>
            </a:r>
          </a:p>
          <a:p>
            <a:pPr lvl="1"/>
            <a:r>
              <a:rPr lang="en-US" dirty="0" smtClean="0"/>
              <a:t>Protect threatened species and habitats</a:t>
            </a:r>
          </a:p>
          <a:p>
            <a:pPr lvl="1"/>
            <a:r>
              <a:rPr lang="en-US" dirty="0" smtClean="0"/>
              <a:t>Provide resilience to habitat degradation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8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MPAs –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Great Barrier Reef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Papua New Guinea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2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MPA – Needs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9" y="2514600"/>
            <a:ext cx="9012236" cy="3581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/>
              <a:t>o Take</a:t>
            </a:r>
            <a:r>
              <a:rPr lang="en-US" dirty="0" smtClean="0"/>
              <a:t>” – </a:t>
            </a:r>
            <a:r>
              <a:rPr lang="en-US" i="1" dirty="0" smtClean="0"/>
              <a:t>low fishing mortality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/>
              <a:t>Strong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b="1" dirty="0" smtClean="0"/>
              <a:t>nforcement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/>
              <a:t>ld Age of MPA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/>
              <a:t>arge Size of MPA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/>
              <a:t>solated Habitat</a:t>
            </a:r>
            <a:r>
              <a:rPr lang="en-US" dirty="0" smtClean="0"/>
              <a:t>” – </a:t>
            </a:r>
            <a:r>
              <a:rPr lang="en-US" i="1" dirty="0" smtClean="0"/>
              <a:t>different habitats within the MPA and immediately surrounding areas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Closures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520" y="990600"/>
            <a:ext cx="905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According to Edgar </a:t>
            </a:r>
            <a:r>
              <a:rPr lang="en-US" sz="2400" b="0" i="1" dirty="0" smtClean="0"/>
              <a:t>et al. </a:t>
            </a:r>
            <a:r>
              <a:rPr lang="en-US" sz="2400" b="0" dirty="0" smtClean="0"/>
              <a:t>2014.  Global conservation outcomes depend on marine protected areas with five key features.  Nature 506:216-220.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2489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9418</TotalTime>
  <Words>489</Words>
  <Application>Microsoft Office PowerPoint</Application>
  <PresentationFormat>On-screen Show (4:3)</PresentationFormat>
  <Paragraphs>107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Default Design</vt:lpstr>
      <vt:lpstr>Closures</vt:lpstr>
      <vt:lpstr>Closures</vt:lpstr>
      <vt:lpstr>Marine Protected Areas (MPAs)</vt:lpstr>
      <vt:lpstr>Marine Protected Areas (MPAs)</vt:lpstr>
      <vt:lpstr>Marine Protected Areas (MPAs)</vt:lpstr>
      <vt:lpstr>Marine Protected Areas (MPAs)</vt:lpstr>
      <vt:lpstr>MPAs – Objectives</vt:lpstr>
      <vt:lpstr>MPAs – Case Studies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– Needs for Success</vt:lpstr>
      <vt:lpstr>MPA -- Critiques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208</cp:revision>
  <dcterms:created xsi:type="dcterms:W3CDTF">2005-12-26T20:44:58Z</dcterms:created>
  <dcterms:modified xsi:type="dcterms:W3CDTF">2016-04-10T18:15:54Z</dcterms:modified>
</cp:coreProperties>
</file>