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64" r:id="rId3"/>
    <p:sldId id="275" r:id="rId4"/>
    <p:sldId id="265" r:id="rId5"/>
    <p:sldId id="267" r:id="rId6"/>
    <p:sldId id="277" r:id="rId7"/>
    <p:sldId id="268" r:id="rId8"/>
    <p:sldId id="266" r:id="rId9"/>
    <p:sldId id="269" r:id="rId10"/>
    <p:sldId id="270" r:id="rId11"/>
    <p:sldId id="272" r:id="rId12"/>
    <p:sldId id="271" r:id="rId13"/>
    <p:sldId id="273" r:id="rId14"/>
    <p:sldId id="274" r:id="rId15"/>
    <p:sldId id="278" r:id="rId16"/>
    <p:sldId id="279" r:id="rId17"/>
    <p:sldId id="280" r:id="rId1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44" autoAdjust="0"/>
  </p:normalViewPr>
  <p:slideViewPr>
    <p:cSldViewPr showGuides="1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29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29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D7844E-A188-4C1C-A021-1E99CD2FA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29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algn="r"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6913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7" y="4422132"/>
            <a:ext cx="5617871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29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algn="r" defTabSz="934984">
              <a:defRPr sz="1300" smtClean="0"/>
            </a:lvl1pPr>
          </a:lstStyle>
          <a:p>
            <a:pPr>
              <a:defRPr/>
            </a:pPr>
            <a:fld id="{2469CF95-C73A-4602-89AB-19C7021A2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07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M/R to fill-in Density (1153)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cs typeface="Times New Roman" charset="0"/>
              </a:rPr>
              <a:t>Table 12.1.</a:t>
            </a:r>
            <a:r>
              <a:rPr lang="en-US" dirty="0" smtClean="0">
                <a:latin typeface="Helvetica" charset="0"/>
                <a:cs typeface="Times New Roman" charset="0"/>
              </a:rPr>
              <a:t>  Spring nighttime electrofishing data for Knox Pond, South Dakota.  Density and biomass were based on Peterson mark-and-recapture population estimates.  Confidence intervals and/or standard errors of the mean can be found in Neumann et al. (1994).  CPUE = number of stock-length fish/</a:t>
            </a:r>
            <a:r>
              <a:rPr lang="en-US" dirty="0" err="1" smtClean="0">
                <a:latin typeface="Helvetica" charset="0"/>
                <a:cs typeface="Times New Roman" charset="0"/>
              </a:rPr>
              <a:t>hr</a:t>
            </a:r>
            <a:r>
              <a:rPr lang="en-US" dirty="0" smtClean="0">
                <a:latin typeface="Helvetica" charset="0"/>
                <a:cs typeface="Times New Roman" charset="0"/>
              </a:rPr>
              <a:t> of night electrofishing; PSD = proportional size distribution (percentage of 20-cm and longer largemouth bass that also were 30 cm or longer); PSD-P = proportional size distribution of preferred-length fish (percentage of 20-cm and longer bass that also were 38 cm or longer); S = stock length (20 cm for largemouth bass); Q = quality (30 cm); P = preferred (38 cm)(</a:t>
            </a:r>
            <a:r>
              <a:rPr lang="en-US" dirty="0" err="1" smtClean="0">
                <a:latin typeface="Helvetica" charset="0"/>
                <a:cs typeface="Times New Roman" charset="0"/>
              </a:rPr>
              <a:t>Gabelhouse</a:t>
            </a:r>
            <a:r>
              <a:rPr lang="en-US" dirty="0" smtClean="0">
                <a:latin typeface="Helvetica" charset="0"/>
                <a:cs typeface="Times New Roman" charset="0"/>
              </a:rPr>
              <a:t> 1984).</a:t>
            </a:r>
            <a:endParaRPr lang="en-US" sz="1700" dirty="0">
              <a:latin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319">
              <a:defRPr/>
            </a:pPr>
            <a:r>
              <a:rPr lang="en-US" dirty="0" smtClean="0"/>
              <a:t>Figure 12.5. Changes in incremental growth (length increment for the last full growing season plotted as a function of initial length at the start of that growing season) for largemouth in Knox Pond, South Dakota, over a 13-year period. The regression line fitted to the Year 1 data was replicated on each sub- sequent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3940-1118-4ED6-BDD9-B1708A623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0D36-543E-4A45-A7DB-BDFBE545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86D2-7B59-4128-BFF8-310BA11E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D491-58B4-4C2B-B5FC-CF202320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BC17-EAF5-475B-A10A-4DEB56E96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87F8-3F75-491E-9498-AC8D67802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6C9B-F943-4A15-A3D0-689C7D485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7095F-4045-4A54-B0EB-1F3E6388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C94D1-658A-49A3-9BBC-0883CDA4F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4FE0-4E1D-4950-A21D-9B35C307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031C4-A663-4B8F-83E7-2F7A60E0C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9CF3DC-696A-404D-80D7-21F54A773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A Protected Slot Length Limit for Largemouth Bass in a Small Impoundment</a:t>
            </a:r>
          </a:p>
        </p:txBody>
      </p:sp>
      <p:pic>
        <p:nvPicPr>
          <p:cNvPr id="4102" name="Picture 6" descr="http://www.kidsfishing.org/images/largemouth%20bas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00850" cy="30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12 in Murphy </a:t>
            </a:r>
            <a:r>
              <a:rPr lang="en-US" i="1" dirty="0" smtClean="0"/>
              <a:t>et al. </a:t>
            </a:r>
            <a:r>
              <a:rPr lang="en-US" dirty="0" smtClean="0"/>
              <a:t>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r>
              <a:rPr lang="en-US" dirty="0" smtClean="0"/>
              <a:t>Experiment concluded after five years.</a:t>
            </a:r>
          </a:p>
          <a:p>
            <a:r>
              <a:rPr lang="en-US" dirty="0" smtClean="0"/>
              <a:t>Seven years later the pond was sold &amp; an opportunity to return for two years of analysis was offered.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4773"/>
              </p:ext>
            </p:extLst>
          </p:nvPr>
        </p:nvGraphicFramePr>
        <p:xfrm>
          <a:off x="228601" y="3124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0190"/>
              </p:ext>
            </p:extLst>
          </p:nvPr>
        </p:nvGraphicFramePr>
        <p:xfrm>
          <a:off x="228601" y="323088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36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27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6546"/>
              </p:ext>
            </p:extLst>
          </p:nvPr>
        </p:nvGraphicFramePr>
        <p:xfrm>
          <a:off x="4880027" y="152400"/>
          <a:ext cx="373057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SPW 9.0 Graph" r:id="rId3" imgW="5466283" imgH="9710928" progId="SigmaPlotGraphicObject.8">
                  <p:embed/>
                </p:oleObj>
              </mc:Choice>
              <mc:Fallback>
                <p:oleObj name="SPW 9.0 Graph" r:id="rId3" imgW="5466283" imgH="9710928" progId="SigmaPlotGraphicObjec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27" y="152400"/>
                        <a:ext cx="373057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/>
          <p:cNvCxnSpPr>
            <a:stCxn id="263" idx="5"/>
            <a:endCxn id="265" idx="5"/>
          </p:cNvCxnSpPr>
          <p:nvPr/>
        </p:nvCxnSpPr>
        <p:spPr>
          <a:xfrm>
            <a:off x="3838576" y="2501901"/>
            <a:ext cx="544511" cy="1236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6" idx="3"/>
          </p:cNvCxnSpPr>
          <p:nvPr/>
        </p:nvCxnSpPr>
        <p:spPr>
          <a:xfrm flipH="1">
            <a:off x="3214688" y="3716338"/>
            <a:ext cx="1128712" cy="63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5"/>
          <p:cNvSpPr>
            <a:spLocks/>
          </p:cNvSpPr>
          <p:nvPr/>
        </p:nvSpPr>
        <p:spPr bwMode="auto">
          <a:xfrm>
            <a:off x="4310062" y="3657600"/>
            <a:ext cx="109538" cy="107950"/>
          </a:xfrm>
          <a:custGeom>
            <a:avLst/>
            <a:gdLst>
              <a:gd name="T0" fmla="*/ 35 w 69"/>
              <a:gd name="T1" fmla="*/ 0 h 68"/>
              <a:gd name="T2" fmla="*/ 46 w 69"/>
              <a:gd name="T3" fmla="*/ 17 h 68"/>
              <a:gd name="T4" fmla="*/ 69 w 69"/>
              <a:gd name="T5" fmla="*/ 17 h 68"/>
              <a:gd name="T6" fmla="*/ 57 w 69"/>
              <a:gd name="T7" fmla="*/ 34 h 68"/>
              <a:gd name="T8" fmla="*/ 69 w 69"/>
              <a:gd name="T9" fmla="*/ 51 h 68"/>
              <a:gd name="T10" fmla="*/ 46 w 69"/>
              <a:gd name="T11" fmla="*/ 51 h 68"/>
              <a:gd name="T12" fmla="*/ 35 w 69"/>
              <a:gd name="T13" fmla="*/ 68 h 68"/>
              <a:gd name="T14" fmla="*/ 23 w 69"/>
              <a:gd name="T15" fmla="*/ 51 h 68"/>
              <a:gd name="T16" fmla="*/ 0 w 69"/>
              <a:gd name="T17" fmla="*/ 51 h 68"/>
              <a:gd name="T18" fmla="*/ 12 w 69"/>
              <a:gd name="T19" fmla="*/ 34 h 68"/>
              <a:gd name="T20" fmla="*/ 0 w 69"/>
              <a:gd name="T21" fmla="*/ 17 h 68"/>
              <a:gd name="T22" fmla="*/ 23 w 69"/>
              <a:gd name="T23" fmla="*/ 17 h 68"/>
              <a:gd name="T24" fmla="*/ 35 w 69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8">
                <a:moveTo>
                  <a:pt x="35" y="0"/>
                </a:moveTo>
                <a:lnTo>
                  <a:pt x="46" y="17"/>
                </a:lnTo>
                <a:lnTo>
                  <a:pt x="69" y="17"/>
                </a:lnTo>
                <a:lnTo>
                  <a:pt x="57" y="34"/>
                </a:lnTo>
                <a:lnTo>
                  <a:pt x="69" y="51"/>
                </a:lnTo>
                <a:lnTo>
                  <a:pt x="46" y="51"/>
                </a:lnTo>
                <a:lnTo>
                  <a:pt x="35" y="68"/>
                </a:lnTo>
                <a:lnTo>
                  <a:pt x="23" y="51"/>
                </a:lnTo>
                <a:lnTo>
                  <a:pt x="0" y="51"/>
                </a:lnTo>
                <a:lnTo>
                  <a:pt x="12" y="34"/>
                </a:lnTo>
                <a:lnTo>
                  <a:pt x="0" y="17"/>
                </a:lnTo>
                <a:lnTo>
                  <a:pt x="23" y="17"/>
                </a:lnTo>
                <a:lnTo>
                  <a:pt x="35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"/>
          <p:cNvSpPr>
            <a:spLocks/>
          </p:cNvSpPr>
          <p:nvPr/>
        </p:nvSpPr>
        <p:spPr bwMode="auto">
          <a:xfrm>
            <a:off x="3124200" y="3667125"/>
            <a:ext cx="109538" cy="109538"/>
          </a:xfrm>
          <a:custGeom>
            <a:avLst/>
            <a:gdLst>
              <a:gd name="T0" fmla="*/ 34 w 69"/>
              <a:gd name="T1" fmla="*/ 0 h 69"/>
              <a:gd name="T2" fmla="*/ 46 w 69"/>
              <a:gd name="T3" fmla="*/ 18 h 69"/>
              <a:gd name="T4" fmla="*/ 69 w 69"/>
              <a:gd name="T5" fmla="*/ 18 h 69"/>
              <a:gd name="T6" fmla="*/ 57 w 69"/>
              <a:gd name="T7" fmla="*/ 35 h 69"/>
              <a:gd name="T8" fmla="*/ 69 w 69"/>
              <a:gd name="T9" fmla="*/ 51 h 69"/>
              <a:gd name="T10" fmla="*/ 46 w 69"/>
              <a:gd name="T11" fmla="*/ 51 h 69"/>
              <a:gd name="T12" fmla="*/ 34 w 69"/>
              <a:gd name="T13" fmla="*/ 69 h 69"/>
              <a:gd name="T14" fmla="*/ 23 w 69"/>
              <a:gd name="T15" fmla="*/ 51 h 69"/>
              <a:gd name="T16" fmla="*/ 0 w 69"/>
              <a:gd name="T17" fmla="*/ 51 h 69"/>
              <a:gd name="T18" fmla="*/ 11 w 69"/>
              <a:gd name="T19" fmla="*/ 35 h 69"/>
              <a:gd name="T20" fmla="*/ 0 w 69"/>
              <a:gd name="T21" fmla="*/ 18 h 69"/>
              <a:gd name="T22" fmla="*/ 23 w 69"/>
              <a:gd name="T23" fmla="*/ 18 h 69"/>
              <a:gd name="T24" fmla="*/ 34 w 69"/>
              <a:gd name="T2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46" y="18"/>
                </a:lnTo>
                <a:lnTo>
                  <a:pt x="69" y="18"/>
                </a:lnTo>
                <a:lnTo>
                  <a:pt x="57" y="35"/>
                </a:lnTo>
                <a:lnTo>
                  <a:pt x="69" y="51"/>
                </a:lnTo>
                <a:lnTo>
                  <a:pt x="46" y="51"/>
                </a:lnTo>
                <a:lnTo>
                  <a:pt x="34" y="69"/>
                </a:lnTo>
                <a:lnTo>
                  <a:pt x="23" y="51"/>
                </a:lnTo>
                <a:lnTo>
                  <a:pt x="0" y="51"/>
                </a:lnTo>
                <a:lnTo>
                  <a:pt x="11" y="35"/>
                </a:lnTo>
                <a:lnTo>
                  <a:pt x="0" y="18"/>
                </a:lnTo>
                <a:lnTo>
                  <a:pt x="23" y="18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19600" y="3721100"/>
            <a:ext cx="735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667000" y="3411379"/>
            <a:ext cx="775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13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/>
      <p:bldP spid="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64872"/>
              </p:ext>
            </p:extLst>
          </p:nvPr>
        </p:nvGraphicFramePr>
        <p:xfrm>
          <a:off x="4191000" y="0"/>
          <a:ext cx="4584154" cy="677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SPW 7.0 Graph" r:id="rId4" imgW="6468466" imgH="9561881" progId="SigmaPlotGraphicObject.5">
                  <p:embed/>
                </p:oleObj>
              </mc:Choice>
              <mc:Fallback>
                <p:oleObj name="SPW 7.0 Graph" r:id="rId4" imgW="6468466" imgH="9561881" progId="SigmaPlotGraphicObject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0"/>
                        <a:ext cx="4584154" cy="677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7887"/>
              </p:ext>
            </p:extLst>
          </p:nvPr>
        </p:nvGraphicFramePr>
        <p:xfrm>
          <a:off x="228600" y="2362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19200" y="228600"/>
            <a:ext cx="7086600" cy="6629400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9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noxp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8000"/>
            <a:ext cx="6934200" cy="462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2.9 ha</a:t>
            </a:r>
          </a:p>
          <a:p>
            <a:r>
              <a:rPr lang="en-US" dirty="0" smtClean="0"/>
              <a:t>private impoundment</a:t>
            </a:r>
          </a:p>
          <a:p>
            <a:r>
              <a:rPr lang="en-US" dirty="0" smtClean="0"/>
              <a:t>Very remote</a:t>
            </a:r>
          </a:p>
          <a:p>
            <a:r>
              <a:rPr lang="en-US" dirty="0" smtClean="0"/>
              <a:t>60</a:t>
            </a:r>
            <a:r>
              <a:rPr lang="en-US" smtClean="0"/>
              <a:t>% vegetation </a:t>
            </a:r>
            <a:endParaRPr lang="en-US" dirty="0" smtClean="0"/>
          </a:p>
          <a:p>
            <a:r>
              <a:rPr lang="en-US" dirty="0" smtClean="0"/>
              <a:t>Only LMB and BBH</a:t>
            </a:r>
          </a:p>
          <a:p>
            <a:pPr lvl="1"/>
            <a:r>
              <a:rPr lang="en-US" dirty="0" smtClean="0"/>
              <a:t>BBH very low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9583 -0.2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71245"/>
              </p:ext>
            </p:extLst>
          </p:nvPr>
        </p:nvGraphicFramePr>
        <p:xfrm>
          <a:off x="152400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754563"/>
          </a:xfrm>
        </p:spPr>
        <p:txBody>
          <a:bodyPr/>
          <a:lstStyle/>
          <a:p>
            <a:r>
              <a:rPr lang="en-US" b="1" dirty="0" smtClean="0"/>
              <a:t>Year 1 (none &gt;30 cm)</a:t>
            </a:r>
          </a:p>
          <a:p>
            <a:pPr lvl="1"/>
            <a:r>
              <a:rPr lang="en-US" dirty="0" smtClean="0"/>
              <a:t>Marked </a:t>
            </a:r>
            <a:r>
              <a:rPr lang="en-US" dirty="0"/>
              <a:t>386 (in 4-h </a:t>
            </a:r>
            <a:r>
              <a:rPr lang="en-US" dirty="0" err="1"/>
              <a:t>efishing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Caught 221, 74 were </a:t>
            </a:r>
            <a:r>
              <a:rPr lang="en-US" dirty="0" smtClean="0"/>
              <a:t>marked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Typical biomasses</a:t>
            </a:r>
          </a:p>
          <a:p>
            <a:pPr lvl="1"/>
            <a:r>
              <a:rPr lang="en-US" dirty="0" smtClean="0"/>
              <a:t>Midwestern lakes -- 43 kg/ha</a:t>
            </a:r>
          </a:p>
          <a:p>
            <a:pPr lvl="1"/>
            <a:r>
              <a:rPr lang="en-US" dirty="0" smtClean="0"/>
              <a:t>SD small ponds – 73 kg/ha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453" y="2438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1,153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Describe the population in Year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a protected slot effectively re-structure this population?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98861"/>
              </p:ext>
            </p:extLst>
          </p:nvPr>
        </p:nvGraphicFramePr>
        <p:xfrm>
          <a:off x="1239322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Years 1-4</a:t>
            </a:r>
          </a:p>
          <a:p>
            <a:r>
              <a:rPr lang="en-US" dirty="0" smtClean="0"/>
              <a:t>Night-time electrofishing</a:t>
            </a:r>
          </a:p>
          <a:p>
            <a:r>
              <a:rPr lang="en-US" dirty="0" smtClean="0"/>
              <a:t>Annually removed &lt;30 cm fish</a:t>
            </a:r>
          </a:p>
          <a:p>
            <a:pPr lvl="1"/>
            <a:r>
              <a:rPr lang="en-US" dirty="0" smtClean="0"/>
              <a:t>Goal – 40% of 20-cm long population</a:t>
            </a:r>
          </a:p>
          <a:p>
            <a:pPr lvl="1"/>
            <a:r>
              <a:rPr lang="en-US" dirty="0" smtClean="0"/>
              <a:t>Actual – 48%, 40%, 40%, 21%</a:t>
            </a:r>
          </a:p>
          <a:p>
            <a:endParaRPr lang="en-US" dirty="0"/>
          </a:p>
          <a:p>
            <a:r>
              <a:rPr lang="en-US" dirty="0" smtClean="0"/>
              <a:t>Simulated a 30-38 cm protected slot length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What do you think the population will look like in Years 2 and 5?.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05342"/>
              </p:ext>
            </p:extLst>
          </p:nvPr>
        </p:nvGraphicFramePr>
        <p:xfrm>
          <a:off x="1239322" y="26974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 Frequencies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214437"/>
            <a:ext cx="3779837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60409"/>
              </p:ext>
            </p:extLst>
          </p:nvPr>
        </p:nvGraphicFramePr>
        <p:xfrm>
          <a:off x="1239322" y="12496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850440" y="4495800"/>
            <a:ext cx="7443119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Describe how the population changed from Year 1.</a:t>
            </a:r>
          </a:p>
          <a:p>
            <a:r>
              <a:rPr lang="en-US" kern="0" dirty="0" smtClean="0"/>
              <a:t>Was the protected slot effective in re-structuring this population?</a:t>
            </a:r>
            <a:endParaRPr lang="en-US" kern="0" dirty="0"/>
          </a:p>
        </p:txBody>
      </p:sp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Think/Analysis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2708276" y="34845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3060701" y="42973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095876" y="1393825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252" grpId="0"/>
      <p:bldP spid="253" grpId="0"/>
      <p:bldP spid="254" grpId="0"/>
      <p:bldP spid="259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876</Words>
  <Application>Microsoft Office PowerPoint</Application>
  <PresentationFormat>On-screen Show (4:3)</PresentationFormat>
  <Paragraphs>335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Arial Unicode MS</vt:lpstr>
      <vt:lpstr>Helvetica</vt:lpstr>
      <vt:lpstr>Times New Roman</vt:lpstr>
      <vt:lpstr>Default Design</vt:lpstr>
      <vt:lpstr>SPW 9.0 Graph</vt:lpstr>
      <vt:lpstr>SPW 7.0 Graph</vt:lpstr>
      <vt:lpstr>A Protected Slot Length Limit for Largemouth Bass in a Small Impoundment</vt:lpstr>
      <vt:lpstr>Knox Pond, SD</vt:lpstr>
      <vt:lpstr>Knox Pond, SD</vt:lpstr>
      <vt:lpstr>Group Think</vt:lpstr>
      <vt:lpstr>Experiment</vt:lpstr>
      <vt:lpstr>Group Think</vt:lpstr>
      <vt:lpstr>Length Frequencies</vt:lpstr>
      <vt:lpstr>Group Think</vt:lpstr>
      <vt:lpstr>Group Think/Analysis</vt:lpstr>
      <vt:lpstr>Group Think</vt:lpstr>
      <vt:lpstr>Follow-Up Analysis</vt:lpstr>
      <vt:lpstr>Follow-Up Analysis</vt:lpstr>
      <vt:lpstr>Follow-Up Analysis</vt:lpstr>
      <vt:lpstr>Follow-Up Analysis</vt:lpstr>
      <vt:lpstr>PowerPoint Presentation</vt:lpstr>
      <vt:lpstr>PowerPoint Presentation</vt:lpstr>
      <vt:lpstr>PowerPoint Presentation</vt:lpstr>
    </vt:vector>
  </TitlesOfParts>
  <Company>SDSU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willisd</dc:creator>
  <cp:lastModifiedBy>Derek Ogle</cp:lastModifiedBy>
  <cp:revision>51</cp:revision>
  <cp:lastPrinted>2018-03-27T12:39:49Z</cp:lastPrinted>
  <dcterms:created xsi:type="dcterms:W3CDTF">2010-03-18T01:27:47Z</dcterms:created>
  <dcterms:modified xsi:type="dcterms:W3CDTF">2022-04-05T14:35:01Z</dcterms:modified>
</cp:coreProperties>
</file>