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6" r:id="rId3"/>
    <p:sldId id="264" r:id="rId4"/>
    <p:sldId id="288" r:id="rId5"/>
    <p:sldId id="300" r:id="rId6"/>
    <p:sldId id="287" r:id="rId7"/>
    <p:sldId id="289" r:id="rId8"/>
    <p:sldId id="268" r:id="rId9"/>
    <p:sldId id="299" r:id="rId10"/>
    <p:sldId id="301" r:id="rId11"/>
    <p:sldId id="286" r:id="rId12"/>
    <p:sldId id="298" r:id="rId13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87" autoAdjust="0"/>
  </p:normalViewPr>
  <p:slideViewPr>
    <p:cSldViewPr>
      <p:cViewPr varScale="1">
        <p:scale>
          <a:sx n="76" d="100"/>
          <a:sy n="76" d="100"/>
        </p:scale>
        <p:origin x="1013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video at 3:30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video at 3:30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NArNitMPLjY?t=34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WN7kz6oZZn4?t=31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DFYDYwK9RPc?t=47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Regulations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Limits </a:t>
            </a:r>
            <a:r>
              <a:rPr lang="en-US" dirty="0"/>
              <a:t>–</a:t>
            </a:r>
            <a:r>
              <a:rPr lang="en-US" dirty="0" smtClean="0"/>
              <a:t> Protected Slot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Class Exercise</a:t>
            </a:r>
          </a:p>
          <a:p>
            <a:endParaRPr lang="en-US" dirty="0"/>
          </a:p>
          <a:p>
            <a:r>
              <a:rPr lang="en-US" dirty="0" smtClean="0"/>
              <a:t>Discuss South Dakota Reading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4191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small fish for recruitment.</a:t>
            </a:r>
          </a:p>
          <a:p>
            <a:pPr lvl="1"/>
            <a:r>
              <a:rPr lang="en-US" dirty="0" smtClean="0"/>
              <a:t>Protect large fish for spawning and attainment of trophy size.</a:t>
            </a:r>
          </a:p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Low recruitment.</a:t>
            </a:r>
          </a:p>
          <a:p>
            <a:pPr lvl="1"/>
            <a:r>
              <a:rPr lang="en-US" dirty="0" smtClean="0"/>
              <a:t>Good growth.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Check </a:t>
            </a:r>
            <a:r>
              <a:rPr lang="en-US" dirty="0">
                <a:hlinkClick r:id="rId2"/>
              </a:rPr>
              <a:t>this out!</a:t>
            </a:r>
            <a:r>
              <a:rPr lang="en-US" sz="1600" dirty="0">
                <a:hlinkClick r:id="rId2"/>
              </a:rPr>
              <a:t> </a:t>
            </a:r>
            <a:r>
              <a:rPr lang="en-US" sz="1600" dirty="0"/>
              <a:t>(</a:t>
            </a:r>
            <a:r>
              <a:rPr lang="en-US" sz="1600" dirty="0" smtClean="0"/>
              <a:t>0:35-3:37)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</a:t>
            </a:r>
            <a:r>
              <a:rPr lang="en-US" dirty="0" smtClean="0"/>
              <a:t>Harvest </a:t>
            </a:r>
            <a:r>
              <a:rPr lang="en-US" dirty="0"/>
              <a:t>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452499"/>
              </p:ext>
            </p:extLst>
          </p:nvPr>
        </p:nvGraphicFramePr>
        <p:xfrm>
          <a:off x="533419" y="1076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31242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relatively few sexually mature adults.</a:t>
            </a:r>
          </a:p>
          <a:p>
            <a:pPr lvl="1"/>
            <a:r>
              <a:rPr lang="en-US" dirty="0" smtClean="0"/>
              <a:t>Protect important large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Reduce numbers of small fish (and potentially increase growth rates).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670350"/>
              </p:ext>
            </p:extLst>
          </p:nvPr>
        </p:nvGraphicFramePr>
        <p:xfrm>
          <a:off x="3810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Length Limits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Minimum</a:t>
            </a:r>
            <a:r>
              <a:rPr lang="en-US" b="0" dirty="0" smtClean="0"/>
              <a:t> – no harvest below minimum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Maximum </a:t>
            </a:r>
            <a:r>
              <a:rPr lang="en-US" b="0" dirty="0" smtClean="0"/>
              <a:t>– no harvest above maximum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Protected Slot </a:t>
            </a:r>
            <a:r>
              <a:rPr lang="en-US" b="0" dirty="0" smtClean="0"/>
              <a:t>– no harvest within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Harvest Slot </a:t>
            </a:r>
            <a:r>
              <a:rPr lang="en-US" b="0" dirty="0" smtClean="0"/>
              <a:t>– no harvest outside of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9898"/>
              </p:ext>
            </p:extLst>
          </p:nvPr>
        </p:nvGraphicFramePr>
        <p:xfrm>
          <a:off x="762019" y="15240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65758"/>
              </p:ext>
            </p:extLst>
          </p:nvPr>
        </p:nvGraphicFramePr>
        <p:xfrm>
          <a:off x="762000" y="28295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72322"/>
              </p:ext>
            </p:extLst>
          </p:nvPr>
        </p:nvGraphicFramePr>
        <p:xfrm>
          <a:off x="762000" y="4124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48370"/>
              </p:ext>
            </p:extLst>
          </p:nvPr>
        </p:nvGraphicFramePr>
        <p:xfrm>
          <a:off x="762000" y="54203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572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/>
              <a:t>Lower mortality </a:t>
            </a:r>
            <a:r>
              <a:rPr lang="en-US" dirty="0" smtClean="0"/>
              <a:t>(fishing </a:t>
            </a:r>
            <a:r>
              <a:rPr lang="en-US" dirty="0"/>
              <a:t>and total) in highly vulnerable populations.</a:t>
            </a:r>
          </a:p>
          <a:p>
            <a:pPr lvl="2"/>
            <a:r>
              <a:rPr lang="en-US" dirty="0"/>
              <a:t>Prevent overexploitation.</a:t>
            </a:r>
          </a:p>
          <a:p>
            <a:pPr lvl="1"/>
            <a:r>
              <a:rPr lang="en-US" dirty="0" smtClean="0"/>
              <a:t>Protect reproductive potential of population.</a:t>
            </a:r>
          </a:p>
          <a:p>
            <a:pPr lvl="2"/>
            <a:r>
              <a:rPr lang="en-US" dirty="0" smtClean="0"/>
              <a:t>Allow at least one spawning.</a:t>
            </a:r>
          </a:p>
          <a:p>
            <a:pPr lvl="1"/>
            <a:r>
              <a:rPr lang="en-US" dirty="0" smtClean="0"/>
              <a:t>Increase catch (but not necessarily harvest) rates.</a:t>
            </a:r>
          </a:p>
          <a:p>
            <a:pPr lvl="1"/>
            <a:r>
              <a:rPr lang="en-US" dirty="0" smtClean="0"/>
              <a:t>Increase abundance of quality fishes.</a:t>
            </a:r>
          </a:p>
          <a:p>
            <a:pPr lvl="1"/>
            <a:r>
              <a:rPr lang="en-US" dirty="0" smtClean="0"/>
              <a:t>Promote predation on prey fishes.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633241"/>
              </p:ext>
            </p:extLst>
          </p:nvPr>
        </p:nvGraphicFramePr>
        <p:xfrm>
          <a:off x="457200" y="10007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</a:t>
            </a:r>
            <a:r>
              <a:rPr lang="en-US" dirty="0"/>
              <a:t>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5720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Low rates of recruitment.</a:t>
            </a:r>
          </a:p>
          <a:p>
            <a:pPr lvl="1"/>
            <a:r>
              <a:rPr lang="en-US" dirty="0" smtClean="0"/>
              <a:t>Low rates of natural mortality.</a:t>
            </a:r>
          </a:p>
          <a:p>
            <a:pPr lvl="1"/>
            <a:r>
              <a:rPr lang="en-US" dirty="0" smtClean="0"/>
              <a:t>High fishing mortality.</a:t>
            </a:r>
          </a:p>
          <a:p>
            <a:pPr lvl="1"/>
            <a:r>
              <a:rPr lang="en-US" dirty="0" smtClean="0"/>
              <a:t>“Good” growth rates.</a:t>
            </a:r>
          </a:p>
          <a:p>
            <a:pPr lvl="1"/>
            <a:r>
              <a:rPr lang="en-US" dirty="0" smtClean="0"/>
              <a:t>“Late” maturing populations.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616639"/>
              </p:ext>
            </p:extLst>
          </p:nvPr>
        </p:nvGraphicFramePr>
        <p:xfrm>
          <a:off x="457200" y="10007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Limits </a:t>
            </a:r>
            <a:r>
              <a:rPr lang="en-US" dirty="0"/>
              <a:t>–</a:t>
            </a:r>
            <a:r>
              <a:rPr lang="en-US" dirty="0" smtClean="0"/>
              <a:t>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Class Exercise</a:t>
            </a:r>
          </a:p>
          <a:p>
            <a:endParaRPr lang="en-US" dirty="0"/>
          </a:p>
          <a:p>
            <a:r>
              <a:rPr lang="en-US" dirty="0" smtClean="0"/>
              <a:t>Discuss Nebraska Reading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35814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Increase abundance of protected-size fish.</a:t>
            </a:r>
          </a:p>
          <a:p>
            <a:pPr lvl="1"/>
            <a:r>
              <a:rPr lang="en-US" dirty="0" smtClean="0"/>
              <a:t>Increase abundance of trophy fish.</a:t>
            </a:r>
          </a:p>
          <a:p>
            <a:pPr lvl="1"/>
            <a:r>
              <a:rPr lang="en-US" dirty="0" smtClean="0"/>
              <a:t>Promote growth of smaller-size fish.</a:t>
            </a:r>
          </a:p>
          <a:p>
            <a:pPr lvl="1"/>
            <a:r>
              <a:rPr lang="en-US" dirty="0" smtClean="0"/>
              <a:t>Increase catch rates.</a:t>
            </a:r>
          </a:p>
          <a:p>
            <a:pPr lvl="1"/>
            <a:r>
              <a:rPr lang="en-US" dirty="0" smtClean="0"/>
              <a:t>Promote predation on prey fishes.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591914"/>
              </p:ext>
            </p:extLst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28956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High rates of recruitment.</a:t>
            </a:r>
          </a:p>
          <a:p>
            <a:pPr lvl="1"/>
            <a:r>
              <a:rPr lang="en-US" dirty="0" smtClean="0"/>
              <a:t>Low rates of growth.</a:t>
            </a:r>
          </a:p>
          <a:p>
            <a:pPr lvl="1"/>
            <a:r>
              <a:rPr lang="en-US" dirty="0" smtClean="0"/>
              <a:t>Desire more quality fish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581016"/>
              </p:ext>
            </p:extLst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 descr="S:\Hansen Overheads\REGS\11fig_06.jpg"/>
          <p:cNvPicPr>
            <a:picLocks noChangeAspect="1" noChangeArrowheads="1"/>
          </p:cNvPicPr>
          <p:nvPr/>
        </p:nvPicPr>
        <p:blipFill>
          <a:blip r:embed="rId2"/>
          <a:srcRect l="6845" t="3952" r="6845" b="9882"/>
          <a:stretch>
            <a:fillRect/>
          </a:stretch>
        </p:blipFill>
        <p:spPr bwMode="auto">
          <a:xfrm>
            <a:off x="838200" y="1211397"/>
            <a:ext cx="7720013" cy="5341803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17488" y="2746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0" kern="0" smtClean="0"/>
              <a:t>Length Limits – Protected Slot</a:t>
            </a:r>
            <a:endParaRPr lang="en-US" b="0" kern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173748" y="1667774"/>
            <a:ext cx="1269520" cy="487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43270" y="1676400"/>
            <a:ext cx="2862530" cy="487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28956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High rates of recruitment.</a:t>
            </a:r>
          </a:p>
          <a:p>
            <a:pPr lvl="1"/>
            <a:r>
              <a:rPr lang="en-US" dirty="0" smtClean="0"/>
              <a:t>Low rates of growth.</a:t>
            </a:r>
          </a:p>
          <a:p>
            <a:pPr lvl="1"/>
            <a:r>
              <a:rPr lang="en-US" dirty="0" smtClean="0"/>
              <a:t>Desire more quality fish.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C</a:t>
            </a:r>
            <a:r>
              <a:rPr lang="en-US" dirty="0" smtClean="0">
                <a:hlinkClick r:id="rId3"/>
              </a:rPr>
              <a:t>heck this out!</a:t>
            </a:r>
            <a:r>
              <a:rPr lang="en-US" dirty="0" smtClean="0"/>
              <a:t> </a:t>
            </a:r>
            <a:r>
              <a:rPr lang="en-US" sz="1400" dirty="0"/>
              <a:t>(0:31-2:18)</a:t>
            </a:r>
          </a:p>
          <a:p>
            <a:r>
              <a:rPr lang="en-US" dirty="0" smtClean="0">
                <a:hlinkClick r:id="rId4"/>
              </a:rPr>
              <a:t>And note this!</a:t>
            </a:r>
            <a:r>
              <a:rPr lang="en-US" sz="1400" dirty="0" smtClean="0"/>
              <a:t> </a:t>
            </a:r>
            <a:r>
              <a:rPr lang="en-US" sz="1400" dirty="0"/>
              <a:t>(0:45-3:30)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/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1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9385</TotalTime>
  <Words>562</Words>
  <Application>Microsoft Office PowerPoint</Application>
  <PresentationFormat>On-screen Show (4:3)</PresentationFormat>
  <Paragraphs>285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Default Design</vt:lpstr>
      <vt:lpstr>Management Regulations</vt:lpstr>
      <vt:lpstr>Length Limits</vt:lpstr>
      <vt:lpstr>Length Limits – Minimum</vt:lpstr>
      <vt:lpstr>Length Limits – Minimum</vt:lpstr>
      <vt:lpstr>Length Limits – Minimum</vt:lpstr>
      <vt:lpstr>Length Limits – Protected Slot</vt:lpstr>
      <vt:lpstr>Length Limits – Protected Slot</vt:lpstr>
      <vt:lpstr>PowerPoint Presentation</vt:lpstr>
      <vt:lpstr>Length Limits – Protected Slot</vt:lpstr>
      <vt:lpstr>Length Limits – Protected Slot</vt:lpstr>
      <vt:lpstr>Length Limits – Harvest Slot</vt:lpstr>
      <vt:lpstr>Length Limits – Maximum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197</cp:revision>
  <dcterms:created xsi:type="dcterms:W3CDTF">2005-12-26T20:44:58Z</dcterms:created>
  <dcterms:modified xsi:type="dcterms:W3CDTF">2022-04-05T14:30:47Z</dcterms:modified>
</cp:coreProperties>
</file>