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93" r:id="rId3"/>
    <p:sldId id="265" r:id="rId4"/>
    <p:sldId id="283" r:id="rId5"/>
    <p:sldId id="295" r:id="rId6"/>
    <p:sldId id="284" r:id="rId7"/>
    <p:sldId id="287" r:id="rId8"/>
    <p:sldId id="290" r:id="rId9"/>
    <p:sldId id="289" r:id="rId10"/>
    <p:sldId id="291" r:id="rId11"/>
    <p:sldId id="29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4" autoAdjust="0"/>
  </p:normalViewPr>
  <p:slideViewPr>
    <p:cSldViewPr showGuides="1">
      <p:cViewPr varScale="1">
        <p:scale>
          <a:sx n="72" d="100"/>
          <a:sy n="72" d="100"/>
        </p:scale>
        <p:origin x="1358"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a:t>
            </a:fld>
            <a:endParaRPr lang="en-US"/>
          </a:p>
        </p:txBody>
      </p:sp>
    </p:spTree>
    <p:extLst>
      <p:ext uri="{BB962C8B-B14F-4D97-AF65-F5344CB8AC3E}">
        <p14:creationId xmlns:p14="http://schemas.microsoft.com/office/powerpoint/2010/main" val="254659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0746B-F354-4580-83CB-9D524E029F6C}" type="slidenum">
              <a:rPr lang="en-US" altLang="en-US"/>
              <a:pPr eaLnBrk="1" hangingPunct="1"/>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output control – quotas, etc.</a:t>
            </a:r>
          </a:p>
          <a:p>
            <a:pPr eaLnBrk="1" hangingPunct="1"/>
            <a:r>
              <a:rPr lang="en-US" altLang="en-US" dirty="0" smtClean="0">
                <a:latin typeface="Arial" panose="020B0604020202020204" pitchFamily="34" charset="0"/>
              </a:rPr>
              <a:t>input controls – monitoring effort – more important to control this then output controls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CPUE is very much different than stock assessment</a:t>
            </a:r>
          </a:p>
          <a:p>
            <a:pPr eaLnBrk="1" hangingPunct="1"/>
            <a:r>
              <a:rPr lang="en-US" altLang="en-US" dirty="0" smtClean="0">
                <a:latin typeface="Arial" panose="020B0604020202020204" pitchFamily="34" charset="0"/>
              </a:rPr>
              <a:t>	CPUE is meant to be efficient (it’s a business)</a:t>
            </a:r>
          </a:p>
          <a:p>
            <a:pPr eaLnBrk="1" hangingPunct="1"/>
            <a:r>
              <a:rPr lang="en-US" altLang="en-US" dirty="0" smtClean="0">
                <a:latin typeface="Arial" panose="020B0604020202020204" pitchFamily="34" charset="0"/>
              </a:rPr>
              <a:t>	stock assessment is not (its statistics, sampling)</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Need to monitor both – CPUE and stock assessment</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06696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6</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7</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9</a:t>
            </a:fld>
            <a:endParaRPr lang="en-US"/>
          </a:p>
        </p:txBody>
      </p:sp>
    </p:spTree>
    <p:extLst>
      <p:ext uri="{BB962C8B-B14F-4D97-AF65-F5344CB8AC3E}">
        <p14:creationId xmlns:p14="http://schemas.microsoft.com/office/powerpoint/2010/main" val="98834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10</a:t>
            </a:fld>
            <a:endParaRPr lang="en-US"/>
          </a:p>
        </p:txBody>
      </p:sp>
    </p:spTree>
    <p:extLst>
      <p:ext uri="{BB962C8B-B14F-4D97-AF65-F5344CB8AC3E}">
        <p14:creationId xmlns:p14="http://schemas.microsoft.com/office/powerpoint/2010/main" val="412089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Point is – there are a lot of different cycles out there, but if you really look closely at them, they are conceptually very similar.  Once you learn one cycle, you probably know 90% of what you would see in any other cycle.</a:t>
            </a:r>
          </a:p>
          <a:p>
            <a:pPr eaLnBrk="1" hangingPunct="1"/>
            <a:r>
              <a:rPr lang="en-US" altLang="en-US" smtClean="0"/>
              <a:t>It doesn’t matter which cycle you use – what’s important is that you follow a systematic process</a:t>
            </a:r>
          </a:p>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11</a:t>
            </a:fld>
            <a:endParaRPr lang="en-US"/>
          </a:p>
        </p:txBody>
      </p:sp>
    </p:spTree>
    <p:extLst>
      <p:ext uri="{BB962C8B-B14F-4D97-AF65-F5344CB8AC3E}">
        <p14:creationId xmlns:p14="http://schemas.microsoft.com/office/powerpoint/2010/main" val="7891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smtClean="0"/>
              <a:t>Adaptive Management</a:t>
            </a:r>
            <a:endParaRPr lang="en-US"/>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dirty="0" smtClean="0"/>
              <a:t>Adaptive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C6A2F5B4-2197-4B8F-A126-FB2FF53A65C9}" type="slidenum">
              <a:rPr lang="en-US" smtClean="0"/>
              <a:pPr>
                <a:defRPr/>
              </a:pPr>
              <a:t>10</a:t>
            </a:fld>
            <a:endParaRPr lang="en-US"/>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 Cycle</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11</a:t>
            </a:fld>
            <a:endParaRPr lang="en-US"/>
          </a:p>
        </p:txBody>
      </p:sp>
      <p:pic>
        <p:nvPicPr>
          <p:cNvPr id="6" name="Picture 5" descr="Project_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468437"/>
            <a:ext cx="23876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90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700" y="2862262"/>
            <a:ext cx="162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yc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3738562"/>
            <a:ext cx="28844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75" y="1322387"/>
            <a:ext cx="230981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yc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 y="1506537"/>
            <a:ext cx="25542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AMCycl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 y="3716337"/>
            <a:ext cx="2543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69088" y="4402137"/>
            <a:ext cx="23606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43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Adaptive Management</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60340F-D3EA-4166-8740-E528640DE3A5}" type="slidenum">
              <a:rPr lang="en-US" altLang="en-US"/>
              <a:pPr eaLnBrk="1" hangingPunct="1"/>
              <a:t>2</a:t>
            </a:fld>
            <a:endParaRPr lang="en-US" altLang="en-US"/>
          </a:p>
        </p:txBody>
      </p:sp>
      <p:sp>
        <p:nvSpPr>
          <p:cNvPr id="34869" name="Rectangle 53"/>
          <p:cNvSpPr>
            <a:spLocks noChangeArrowheads="1"/>
          </p:cNvSpPr>
          <p:nvPr/>
        </p:nvSpPr>
        <p:spPr bwMode="auto">
          <a:xfrm>
            <a:off x="5127625" y="2940050"/>
            <a:ext cx="914400" cy="3810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68" name="Rectangle 52"/>
          <p:cNvSpPr>
            <a:spLocks noChangeArrowheads="1"/>
          </p:cNvSpPr>
          <p:nvPr/>
        </p:nvSpPr>
        <p:spPr bwMode="auto">
          <a:xfrm>
            <a:off x="1709738" y="3005138"/>
            <a:ext cx="1546225" cy="6858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2"/>
          <p:cNvGrpSpPr>
            <a:grpSpLocks/>
          </p:cNvGrpSpPr>
          <p:nvPr/>
        </p:nvGrpSpPr>
        <p:grpSpPr bwMode="auto">
          <a:xfrm>
            <a:off x="914400" y="1600200"/>
            <a:ext cx="4941888" cy="990600"/>
            <a:chOff x="576" y="1296"/>
            <a:chExt cx="3113" cy="624"/>
          </a:xfrm>
        </p:grpSpPr>
        <p:sp>
          <p:nvSpPr>
            <p:cNvPr id="17456" name="Text Box 3"/>
            <p:cNvSpPr txBox="1">
              <a:spLocks noChangeArrowheads="1"/>
            </p:cNvSpPr>
            <p:nvPr/>
          </p:nvSpPr>
          <p:spPr bwMode="auto">
            <a:xfrm>
              <a:off x="576" y="1326"/>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Growth</a:t>
              </a:r>
            </a:p>
          </p:txBody>
        </p:sp>
        <p:sp>
          <p:nvSpPr>
            <p:cNvPr id="17457" name="Text Box 4"/>
            <p:cNvSpPr txBox="1">
              <a:spLocks noChangeArrowheads="1"/>
            </p:cNvSpPr>
            <p:nvPr/>
          </p:nvSpPr>
          <p:spPr bwMode="auto">
            <a:xfrm>
              <a:off x="576" y="1632"/>
              <a:ext cx="10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Recruitment</a:t>
              </a:r>
            </a:p>
          </p:txBody>
        </p:sp>
        <p:sp>
          <p:nvSpPr>
            <p:cNvPr id="17458" name="Text Box 5"/>
            <p:cNvSpPr txBox="1">
              <a:spLocks noChangeArrowheads="1"/>
            </p:cNvSpPr>
            <p:nvPr/>
          </p:nvSpPr>
          <p:spPr bwMode="auto">
            <a:xfrm>
              <a:off x="1935" y="1355"/>
              <a:ext cx="783"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Stock or</a:t>
              </a:r>
            </a:p>
            <a:p>
              <a:pPr algn="ctr"/>
              <a:r>
                <a:rPr lang="en-US" altLang="en-US" sz="2400">
                  <a:latin typeface="Times New Roman" panose="02020603050405020304" pitchFamily="18" charset="0"/>
                </a:rPr>
                <a:t>Biomass</a:t>
              </a:r>
            </a:p>
          </p:txBody>
        </p:sp>
        <p:sp>
          <p:nvSpPr>
            <p:cNvPr id="17459" name="Text Box 6"/>
            <p:cNvSpPr txBox="1">
              <a:spLocks noChangeArrowheads="1"/>
            </p:cNvSpPr>
            <p:nvPr/>
          </p:nvSpPr>
          <p:spPr bwMode="auto">
            <a:xfrm>
              <a:off x="2976" y="1296"/>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Natural</a:t>
              </a:r>
            </a:p>
          </p:txBody>
        </p:sp>
        <p:sp>
          <p:nvSpPr>
            <p:cNvPr id="17460" name="Text Box 7"/>
            <p:cNvSpPr txBox="1">
              <a:spLocks noChangeArrowheads="1"/>
            </p:cNvSpPr>
            <p:nvPr/>
          </p:nvSpPr>
          <p:spPr bwMode="auto">
            <a:xfrm>
              <a:off x="2976" y="1632"/>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p:txBody>
        </p:sp>
        <p:sp>
          <p:nvSpPr>
            <p:cNvPr id="17461" name="Line 8"/>
            <p:cNvSpPr>
              <a:spLocks noChangeShapeType="1"/>
            </p:cNvSpPr>
            <p:nvPr/>
          </p:nvSpPr>
          <p:spPr bwMode="auto">
            <a:xfrm>
              <a:off x="1266" y="14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9"/>
            <p:cNvSpPr>
              <a:spLocks noChangeShapeType="1"/>
            </p:cNvSpPr>
            <p:nvPr/>
          </p:nvSpPr>
          <p:spPr bwMode="auto">
            <a:xfrm>
              <a:off x="1584" y="1785"/>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Line 10"/>
            <p:cNvSpPr>
              <a:spLocks noChangeShapeType="1"/>
            </p:cNvSpPr>
            <p:nvPr/>
          </p:nvSpPr>
          <p:spPr bwMode="auto">
            <a:xfrm>
              <a:off x="27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4" name="Line 11"/>
            <p:cNvSpPr>
              <a:spLocks noChangeShapeType="1"/>
            </p:cNvSpPr>
            <p:nvPr/>
          </p:nvSpPr>
          <p:spPr bwMode="auto">
            <a:xfrm>
              <a:off x="2736" y="17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2"/>
          <p:cNvGrpSpPr>
            <a:grpSpLocks/>
          </p:cNvGrpSpPr>
          <p:nvPr/>
        </p:nvGrpSpPr>
        <p:grpSpPr bwMode="auto">
          <a:xfrm>
            <a:off x="4038600" y="4800600"/>
            <a:ext cx="1624013" cy="1127125"/>
            <a:chOff x="2544" y="3312"/>
            <a:chExt cx="1023" cy="710"/>
          </a:xfrm>
        </p:grpSpPr>
        <p:sp>
          <p:nvSpPr>
            <p:cNvPr id="17454" name="Text Box 13"/>
            <p:cNvSpPr txBox="1">
              <a:spLocks noChangeArrowheads="1"/>
            </p:cNvSpPr>
            <p:nvPr/>
          </p:nvSpPr>
          <p:spPr bwMode="auto">
            <a:xfrm>
              <a:off x="2544" y="3504"/>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Risk</a:t>
              </a:r>
            </a:p>
            <a:p>
              <a:r>
                <a:rPr lang="en-US" altLang="en-US" sz="2400">
                  <a:latin typeface="Times New Roman" panose="02020603050405020304" pitchFamily="18" charset="0"/>
                </a:rPr>
                <a:t>Assessment</a:t>
              </a:r>
            </a:p>
          </p:txBody>
        </p:sp>
        <p:sp>
          <p:nvSpPr>
            <p:cNvPr id="17455" name="Line 14"/>
            <p:cNvSpPr>
              <a:spLocks noChangeShapeType="1"/>
            </p:cNvSpPr>
            <p:nvPr/>
          </p:nvSpPr>
          <p:spPr bwMode="auto">
            <a:xfrm>
              <a:off x="2736" y="331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739900" y="4648203"/>
            <a:ext cx="1990726" cy="1673226"/>
            <a:chOff x="1096" y="3216"/>
            <a:chExt cx="1254" cy="1054"/>
          </a:xfrm>
        </p:grpSpPr>
        <p:sp>
          <p:nvSpPr>
            <p:cNvPr id="17452" name="Text Box 16"/>
            <p:cNvSpPr txBox="1">
              <a:spLocks noChangeArrowheads="1"/>
            </p:cNvSpPr>
            <p:nvPr/>
          </p:nvSpPr>
          <p:spPr bwMode="auto">
            <a:xfrm>
              <a:off x="1096" y="3514"/>
              <a:ext cx="12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Economics</a:t>
              </a:r>
            </a:p>
            <a:p>
              <a:r>
                <a:rPr lang="en-US" altLang="en-US" sz="2400" dirty="0" smtClean="0">
                  <a:latin typeface="Times New Roman" panose="02020603050405020304" pitchFamily="18" charset="0"/>
                </a:rPr>
                <a:t>Sociocultural</a:t>
              </a:r>
            </a:p>
            <a:p>
              <a:r>
                <a:rPr lang="en-US" altLang="en-US" sz="2400" dirty="0" smtClean="0">
                  <a:latin typeface="Times New Roman" panose="02020603050405020304" pitchFamily="18" charset="0"/>
                </a:rPr>
                <a:t>Political/Legal</a:t>
              </a:r>
              <a:endParaRPr lang="en-US" altLang="en-US" sz="2400" dirty="0">
                <a:latin typeface="Times New Roman" panose="02020603050405020304" pitchFamily="18" charset="0"/>
              </a:endParaRPr>
            </a:p>
          </p:txBody>
        </p:sp>
        <p:sp>
          <p:nvSpPr>
            <p:cNvPr id="17453" name="Line 17"/>
            <p:cNvSpPr>
              <a:spLocks noChangeShapeType="1"/>
            </p:cNvSpPr>
            <p:nvPr/>
          </p:nvSpPr>
          <p:spPr bwMode="auto">
            <a:xfrm flipV="1">
              <a:off x="1488" y="3216"/>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669925" y="3962400"/>
            <a:ext cx="4587875" cy="822325"/>
            <a:chOff x="422" y="2784"/>
            <a:chExt cx="2890" cy="518"/>
          </a:xfrm>
        </p:grpSpPr>
        <p:sp>
          <p:nvSpPr>
            <p:cNvPr id="17449" name="Text Box 19"/>
            <p:cNvSpPr txBox="1">
              <a:spLocks noChangeArrowheads="1"/>
            </p:cNvSpPr>
            <p:nvPr/>
          </p:nvSpPr>
          <p:spPr bwMode="auto">
            <a:xfrm>
              <a:off x="422"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a:t>
              </a:r>
            </a:p>
            <a:p>
              <a:r>
                <a:rPr lang="en-US" altLang="en-US" sz="2400">
                  <a:latin typeface="Times New Roman" panose="02020603050405020304" pitchFamily="18" charset="0"/>
                </a:rPr>
                <a:t>Objectives</a:t>
              </a:r>
            </a:p>
          </p:txBody>
        </p:sp>
        <p:sp>
          <p:nvSpPr>
            <p:cNvPr id="17450" name="Text Box 20"/>
            <p:cNvSpPr txBox="1">
              <a:spLocks noChangeArrowheads="1"/>
            </p:cNvSpPr>
            <p:nvPr/>
          </p:nvSpPr>
          <p:spPr bwMode="auto">
            <a:xfrm>
              <a:off x="2195"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Management</a:t>
              </a:r>
            </a:p>
            <a:p>
              <a:pPr algn="ctr"/>
              <a:r>
                <a:rPr lang="en-US" altLang="en-US" sz="2400">
                  <a:latin typeface="Times New Roman" panose="02020603050405020304" pitchFamily="18" charset="0"/>
                </a:rPr>
                <a:t>Actions</a:t>
              </a:r>
            </a:p>
          </p:txBody>
        </p:sp>
        <p:sp>
          <p:nvSpPr>
            <p:cNvPr id="17451" name="Line 21"/>
            <p:cNvSpPr>
              <a:spLocks noChangeShapeType="1"/>
            </p:cNvSpPr>
            <p:nvPr/>
          </p:nvSpPr>
          <p:spPr bwMode="auto">
            <a:xfrm>
              <a:off x="1488"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1676400" y="2590800"/>
            <a:ext cx="1981200" cy="1600200"/>
            <a:chOff x="1056" y="1920"/>
            <a:chExt cx="1248" cy="1008"/>
          </a:xfrm>
        </p:grpSpPr>
        <p:sp>
          <p:nvSpPr>
            <p:cNvPr id="17446" name="Text Box 23"/>
            <p:cNvSpPr txBox="1">
              <a:spLocks noChangeArrowheads="1"/>
            </p:cNvSpPr>
            <p:nvPr/>
          </p:nvSpPr>
          <p:spPr bwMode="auto">
            <a:xfrm>
              <a:off x="1056" y="2122"/>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Stock</a:t>
              </a:r>
            </a:p>
            <a:p>
              <a:r>
                <a:rPr lang="en-US" altLang="en-US" sz="2400">
                  <a:latin typeface="Times New Roman" panose="02020603050405020304" pitchFamily="18" charset="0"/>
                </a:rPr>
                <a:t>Assessment</a:t>
              </a:r>
            </a:p>
          </p:txBody>
        </p:sp>
        <p:sp>
          <p:nvSpPr>
            <p:cNvPr id="17447" name="Line 24"/>
            <p:cNvSpPr>
              <a:spLocks noChangeShapeType="1"/>
            </p:cNvSpPr>
            <p:nvPr/>
          </p:nvSpPr>
          <p:spPr bwMode="auto">
            <a:xfrm flipH="1">
              <a:off x="1632" y="1920"/>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Line 25"/>
            <p:cNvSpPr>
              <a:spLocks noChangeShapeType="1"/>
            </p:cNvSpPr>
            <p:nvPr/>
          </p:nvSpPr>
          <p:spPr bwMode="auto">
            <a:xfrm>
              <a:off x="1584" y="2592"/>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5029200" y="3962400"/>
            <a:ext cx="3162300" cy="822325"/>
            <a:chOff x="3168" y="2784"/>
            <a:chExt cx="1992" cy="518"/>
          </a:xfrm>
        </p:grpSpPr>
        <p:sp>
          <p:nvSpPr>
            <p:cNvPr id="17444" name="Text Box 27"/>
            <p:cNvSpPr txBox="1">
              <a:spLocks noChangeArrowheads="1"/>
            </p:cNvSpPr>
            <p:nvPr/>
          </p:nvSpPr>
          <p:spPr bwMode="auto">
            <a:xfrm>
              <a:off x="4128" y="2784"/>
              <a:ext cx="10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a:p>
              <a:r>
                <a:rPr lang="en-US" altLang="en-US" sz="2400">
                  <a:latin typeface="Times New Roman" panose="02020603050405020304" pitchFamily="18" charset="0"/>
                </a:rPr>
                <a:t>Regulations</a:t>
              </a:r>
            </a:p>
          </p:txBody>
        </p:sp>
        <p:sp>
          <p:nvSpPr>
            <p:cNvPr id="17445" name="Line 28"/>
            <p:cNvSpPr>
              <a:spLocks noChangeShapeType="1"/>
            </p:cNvSpPr>
            <p:nvPr/>
          </p:nvSpPr>
          <p:spPr bwMode="auto">
            <a:xfrm>
              <a:off x="3168" y="3072"/>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29"/>
          <p:cNvGrpSpPr>
            <a:grpSpLocks/>
          </p:cNvGrpSpPr>
          <p:nvPr/>
        </p:nvGrpSpPr>
        <p:grpSpPr bwMode="auto">
          <a:xfrm>
            <a:off x="5791200" y="1905000"/>
            <a:ext cx="1373188" cy="457200"/>
            <a:chOff x="3648" y="1488"/>
            <a:chExt cx="865" cy="288"/>
          </a:xfrm>
        </p:grpSpPr>
        <p:sp>
          <p:nvSpPr>
            <p:cNvPr id="17442" name="Text Box 30"/>
            <p:cNvSpPr txBox="1">
              <a:spLocks noChangeArrowheads="1"/>
            </p:cNvSpPr>
            <p:nvPr/>
          </p:nvSpPr>
          <p:spPr bwMode="auto">
            <a:xfrm>
              <a:off x="3939" y="148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Effort</a:t>
              </a:r>
            </a:p>
          </p:txBody>
        </p:sp>
        <p:sp>
          <p:nvSpPr>
            <p:cNvPr id="17443" name="Line 31"/>
            <p:cNvSpPr>
              <a:spLocks noChangeShapeType="1"/>
            </p:cNvSpPr>
            <p:nvPr/>
          </p:nvSpPr>
          <p:spPr bwMode="auto">
            <a:xfrm flipH="1">
              <a:off x="3648" y="16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2"/>
          <p:cNvGrpSpPr>
            <a:grpSpLocks/>
          </p:cNvGrpSpPr>
          <p:nvPr/>
        </p:nvGrpSpPr>
        <p:grpSpPr bwMode="auto">
          <a:xfrm>
            <a:off x="7162800" y="1447800"/>
            <a:ext cx="1566863" cy="822325"/>
            <a:chOff x="4512" y="1200"/>
            <a:chExt cx="987" cy="518"/>
          </a:xfrm>
        </p:grpSpPr>
        <p:sp>
          <p:nvSpPr>
            <p:cNvPr id="17440" name="Text Box 33"/>
            <p:cNvSpPr txBox="1">
              <a:spLocks noChangeArrowheads="1"/>
            </p:cNvSpPr>
            <p:nvPr/>
          </p:nvSpPr>
          <p:spPr bwMode="auto">
            <a:xfrm>
              <a:off x="4722" y="1200"/>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Input</a:t>
              </a:r>
            </a:p>
            <a:p>
              <a:r>
                <a:rPr lang="en-US" altLang="en-US" sz="2400">
                  <a:latin typeface="Times New Roman" panose="02020603050405020304" pitchFamily="18" charset="0"/>
                </a:rPr>
                <a:t>Controls</a:t>
              </a:r>
            </a:p>
          </p:txBody>
        </p:sp>
        <p:sp>
          <p:nvSpPr>
            <p:cNvPr id="17441" name="Line 34"/>
            <p:cNvSpPr>
              <a:spLocks noChangeShapeType="1"/>
            </p:cNvSpPr>
            <p:nvPr/>
          </p:nvSpPr>
          <p:spPr bwMode="auto">
            <a:xfrm flipH="1">
              <a:off x="4512" y="144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35"/>
          <p:cNvGrpSpPr>
            <a:grpSpLocks/>
          </p:cNvGrpSpPr>
          <p:nvPr/>
        </p:nvGrpSpPr>
        <p:grpSpPr bwMode="auto">
          <a:xfrm>
            <a:off x="7162800" y="2530475"/>
            <a:ext cx="1566863" cy="1508125"/>
            <a:chOff x="4512" y="1882"/>
            <a:chExt cx="987" cy="950"/>
          </a:xfrm>
        </p:grpSpPr>
        <p:sp>
          <p:nvSpPr>
            <p:cNvPr id="17437" name="Text Box 36"/>
            <p:cNvSpPr txBox="1">
              <a:spLocks noChangeArrowheads="1"/>
            </p:cNvSpPr>
            <p:nvPr/>
          </p:nvSpPr>
          <p:spPr bwMode="auto">
            <a:xfrm>
              <a:off x="4722" y="1882"/>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Output</a:t>
              </a:r>
            </a:p>
            <a:p>
              <a:r>
                <a:rPr lang="en-US" altLang="en-US" sz="2400">
                  <a:latin typeface="Times New Roman" panose="02020603050405020304" pitchFamily="18" charset="0"/>
                </a:rPr>
                <a:t>Controls</a:t>
              </a:r>
            </a:p>
          </p:txBody>
        </p:sp>
        <p:sp>
          <p:nvSpPr>
            <p:cNvPr id="17438" name="Line 37"/>
            <p:cNvSpPr>
              <a:spLocks noChangeShapeType="1"/>
            </p:cNvSpPr>
            <p:nvPr/>
          </p:nvSpPr>
          <p:spPr bwMode="auto">
            <a:xfrm flipH="1" flipV="1">
              <a:off x="4512" y="196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9" name="Line 38"/>
            <p:cNvSpPr>
              <a:spLocks noChangeShapeType="1"/>
            </p:cNvSpPr>
            <p:nvPr/>
          </p:nvSpPr>
          <p:spPr bwMode="auto">
            <a:xfrm flipV="1">
              <a:off x="4800" y="2352"/>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39"/>
          <p:cNvGrpSpPr>
            <a:grpSpLocks/>
          </p:cNvGrpSpPr>
          <p:nvPr/>
        </p:nvGrpSpPr>
        <p:grpSpPr bwMode="auto">
          <a:xfrm>
            <a:off x="5791200" y="2362200"/>
            <a:ext cx="1350963" cy="457200"/>
            <a:chOff x="3648" y="1776"/>
            <a:chExt cx="851" cy="288"/>
          </a:xfrm>
        </p:grpSpPr>
        <p:sp>
          <p:nvSpPr>
            <p:cNvPr id="17435" name="Text Box 40"/>
            <p:cNvSpPr txBox="1">
              <a:spLocks noChangeArrowheads="1"/>
            </p:cNvSpPr>
            <p:nvPr/>
          </p:nvSpPr>
          <p:spPr bwMode="auto">
            <a:xfrm>
              <a:off x="3936" y="177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Catch</a:t>
              </a:r>
            </a:p>
          </p:txBody>
        </p:sp>
        <p:sp>
          <p:nvSpPr>
            <p:cNvPr id="17436" name="Line 41"/>
            <p:cNvSpPr>
              <a:spLocks noChangeShapeType="1"/>
            </p:cNvSpPr>
            <p:nvPr/>
          </p:nvSpPr>
          <p:spPr bwMode="auto">
            <a:xfrm flipH="1" flipV="1">
              <a:off x="3648" y="1824"/>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2"/>
          <p:cNvGrpSpPr>
            <a:grpSpLocks/>
          </p:cNvGrpSpPr>
          <p:nvPr/>
        </p:nvGrpSpPr>
        <p:grpSpPr bwMode="auto">
          <a:xfrm>
            <a:off x="5105400" y="2743200"/>
            <a:ext cx="1219200" cy="609600"/>
            <a:chOff x="3216" y="2016"/>
            <a:chExt cx="768" cy="384"/>
          </a:xfrm>
        </p:grpSpPr>
        <p:sp>
          <p:nvSpPr>
            <p:cNvPr id="17433" name="Line 43"/>
            <p:cNvSpPr>
              <a:spLocks noChangeShapeType="1"/>
            </p:cNvSpPr>
            <p:nvPr/>
          </p:nvSpPr>
          <p:spPr bwMode="auto">
            <a:xfrm flipH="1">
              <a:off x="3696" y="201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4" name="Text Box 44"/>
            <p:cNvSpPr txBox="1">
              <a:spLocks noChangeArrowheads="1"/>
            </p:cNvSpPr>
            <p:nvPr/>
          </p:nvSpPr>
          <p:spPr bwMode="auto">
            <a:xfrm>
              <a:off x="3216" y="211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CPUE</a:t>
              </a:r>
            </a:p>
          </p:txBody>
        </p:sp>
      </p:grpSp>
      <p:sp>
        <p:nvSpPr>
          <p:cNvPr id="34861" name="Line 45"/>
          <p:cNvSpPr>
            <a:spLocks noChangeShapeType="1"/>
          </p:cNvSpPr>
          <p:nvPr/>
        </p:nvSpPr>
        <p:spPr bwMode="auto">
          <a:xfrm flipH="1">
            <a:off x="2971800" y="31242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46"/>
          <p:cNvGrpSpPr>
            <a:grpSpLocks/>
          </p:cNvGrpSpPr>
          <p:nvPr/>
        </p:nvGrpSpPr>
        <p:grpSpPr bwMode="auto">
          <a:xfrm>
            <a:off x="3838575" y="3276600"/>
            <a:ext cx="1724025" cy="838200"/>
            <a:chOff x="2418" y="2352"/>
            <a:chExt cx="1086" cy="528"/>
          </a:xfrm>
        </p:grpSpPr>
        <p:sp>
          <p:nvSpPr>
            <p:cNvPr id="17430" name="Text Box 47"/>
            <p:cNvSpPr txBox="1">
              <a:spLocks noChangeArrowheads="1"/>
            </p:cNvSpPr>
            <p:nvPr/>
          </p:nvSpPr>
          <p:spPr bwMode="auto">
            <a:xfrm>
              <a:off x="2418" y="240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Monitoring</a:t>
              </a:r>
            </a:p>
          </p:txBody>
        </p:sp>
        <p:sp>
          <p:nvSpPr>
            <p:cNvPr id="17431" name="Line 48"/>
            <p:cNvSpPr>
              <a:spLocks noChangeShapeType="1"/>
            </p:cNvSpPr>
            <p:nvPr/>
          </p:nvSpPr>
          <p:spPr bwMode="auto">
            <a:xfrm flipH="1">
              <a:off x="3360" y="235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Line 49"/>
            <p:cNvSpPr>
              <a:spLocks noChangeShapeType="1"/>
            </p:cNvSpPr>
            <p:nvPr/>
          </p:nvSpPr>
          <p:spPr bwMode="auto">
            <a:xfrm flipH="1">
              <a:off x="2736" y="264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Rectangle 50"/>
          <p:cNvSpPr>
            <a:spLocks noGrp="1" noChangeArrowheads="1"/>
          </p:cNvSpPr>
          <p:nvPr>
            <p:ph type="title"/>
          </p:nvPr>
        </p:nvSpPr>
        <p:spPr>
          <a:noFill/>
        </p:spPr>
        <p:txBody>
          <a:bodyPr/>
          <a:lstStyle/>
          <a:p>
            <a:pPr eaLnBrk="1" hangingPunct="1"/>
            <a:r>
              <a:rPr lang="en-US" altLang="en-US" smtClean="0"/>
              <a:t>Conceptual Model</a:t>
            </a:r>
          </a:p>
        </p:txBody>
      </p:sp>
      <p:sp>
        <p:nvSpPr>
          <p:cNvPr id="17428" name="Text Box 51"/>
          <p:cNvSpPr txBox="1">
            <a:spLocks noChangeArrowheads="1"/>
          </p:cNvSpPr>
          <p:nvPr/>
        </p:nvSpPr>
        <p:spPr bwMode="auto">
          <a:xfrm>
            <a:off x="0" y="6583363"/>
            <a:ext cx="304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From Dr. Mike Hansen, UW-Stevens Point</a:t>
            </a:r>
          </a:p>
        </p:txBody>
      </p:sp>
      <p:sp>
        <p:nvSpPr>
          <p:cNvPr id="34870" name="Text Box 54"/>
          <p:cNvSpPr txBox="1">
            <a:spLocks noChangeArrowheads="1"/>
          </p:cNvSpPr>
          <p:nvPr/>
        </p:nvSpPr>
        <p:spPr bwMode="auto">
          <a:xfrm>
            <a:off x="6443663" y="5181600"/>
            <a:ext cx="2090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Two Sources of “Data”</a:t>
            </a:r>
          </a:p>
        </p:txBody>
      </p:sp>
    </p:spTree>
    <p:extLst>
      <p:ext uri="{BB962C8B-B14F-4D97-AF65-F5344CB8AC3E}">
        <p14:creationId xmlns:p14="http://schemas.microsoft.com/office/powerpoint/2010/main" val="1170237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right)">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4861"/>
                                        </p:tgtEl>
                                        <p:attrNameLst>
                                          <p:attrName>style.visibility</p:attrName>
                                        </p:attrNameLst>
                                      </p:cBhvr>
                                      <p:to>
                                        <p:strVal val="visible"/>
                                      </p:to>
                                    </p:set>
                                    <p:animEffect transition="in" filter="wipe(right)">
                                      <p:cBhvr>
                                        <p:cTn id="65" dur="500"/>
                                        <p:tgtEl>
                                          <p:spTgt spid="348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8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34868"/>
                                        </p:tgtEl>
                                        <p:attrNameLst>
                                          <p:attrName>style.visibility</p:attrName>
                                        </p:attrNameLst>
                                      </p:cBhvr>
                                      <p:to>
                                        <p:strVal val="visible"/>
                                      </p:to>
                                    </p:set>
                                    <p:animEffect transition="in" filter="diamond(out)">
                                      <p:cBhvr>
                                        <p:cTn id="74" dur="2000"/>
                                        <p:tgtEl>
                                          <p:spTgt spid="34868"/>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34869"/>
                                        </p:tgtEl>
                                        <p:attrNameLst>
                                          <p:attrName>style.visibility</p:attrName>
                                        </p:attrNameLst>
                                      </p:cBhvr>
                                      <p:to>
                                        <p:strVal val="visible"/>
                                      </p:to>
                                    </p:set>
                                    <p:animEffect transition="in" filter="diamond(out)">
                                      <p:cBhvr>
                                        <p:cTn id="77" dur="2000"/>
                                        <p:tgtEl>
                                          <p:spTgt spid="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9" grpId="0" animBg="1"/>
      <p:bldP spid="34868" grpId="0" animBg="1"/>
      <p:bldP spid="34861" grpId="0" animBg="1"/>
      <p:bldP spid="348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3</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decisions</a:t>
            </a:r>
          </a:p>
          <a:p>
            <a:endParaRPr lang="en-US" dirty="0" smtClean="0"/>
          </a:p>
          <a:p>
            <a:r>
              <a:rPr lang="en-US" dirty="0" smtClean="0"/>
              <a:t>Aims</a:t>
            </a:r>
          </a:p>
          <a:p>
            <a:pPr lvl="1"/>
            <a:r>
              <a:rPr lang="en-US" dirty="0" smtClean="0"/>
              <a:t>Meet management objective(s)</a:t>
            </a:r>
          </a:p>
          <a:p>
            <a:pPr lvl="1"/>
            <a:r>
              <a:rPr lang="en-US" dirty="0" smtClean="0"/>
              <a:t>Accrue information to inform future decisions</a:t>
            </a:r>
          </a:p>
          <a:p>
            <a:pPr lvl="1"/>
            <a:r>
              <a:rPr lang="en-US" dirty="0" smtClean="0"/>
              <a:t>Reduce uncertainty over time</a:t>
            </a:r>
          </a:p>
          <a:p>
            <a:r>
              <a:rPr lang="en-US" dirty="0" smtClean="0"/>
              <a:t>Challenges</a:t>
            </a:r>
          </a:p>
          <a:p>
            <a:pPr lvl="1"/>
            <a:r>
              <a:rPr lang="en-US" dirty="0" smtClean="0"/>
              <a:t>Balance short-term management outcome with long-term increase in knowledge</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4</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5</a:t>
            </a:fld>
            <a:endParaRPr lang="en-US"/>
          </a:p>
        </p:txBody>
      </p:sp>
      <p:pic>
        <p:nvPicPr>
          <p:cNvPr id="7" name="Picture 2" descr="http://izquotes.com/quotes-pictures/quote-there-is-only-one-thing-more-painful-than-learning-from-experience-and-that-is-not-learning-from-archibald-mcleish-1246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4791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8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bass and 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6952374"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15" name="Footer Placeholder 14"/>
          <p:cNvSpPr>
            <a:spLocks noGrp="1"/>
          </p:cNvSpPr>
          <p:nvPr>
            <p:ph type="ftr" sz="quarter" idx="10"/>
          </p:nvPr>
        </p:nvSpPr>
        <p:spPr/>
        <p:txBody>
          <a:bodyPr/>
          <a:lstStyle/>
          <a:p>
            <a:pPr>
              <a:defRPr/>
            </a:pPr>
            <a:r>
              <a:rPr lang="en-US" smtClean="0"/>
              <a:t>Adaptive Management</a:t>
            </a:r>
            <a:endParaRPr lang="en-US"/>
          </a:p>
        </p:txBody>
      </p:sp>
      <p:sp>
        <p:nvSpPr>
          <p:cNvPr id="16" name="Slide Number Placeholder 15"/>
          <p:cNvSpPr>
            <a:spLocks noGrp="1"/>
          </p:cNvSpPr>
          <p:nvPr>
            <p:ph type="sldNum" sz="quarter" idx="11"/>
          </p:nvPr>
        </p:nvSpPr>
        <p:spPr/>
        <p:txBody>
          <a:bodyPr/>
          <a:lstStyle/>
          <a:p>
            <a:pPr>
              <a:defRPr/>
            </a:pPr>
            <a:fld id="{C6A2F5B4-2197-4B8F-A126-FB2FF53A65C9}" type="slidenum">
              <a:rPr lang="en-US" smtClean="0"/>
              <a:pPr>
                <a:defRPr/>
              </a:pPr>
              <a:t>6</a:t>
            </a:fld>
            <a:endParaRPr lang="en-US"/>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3" name="TextBox 50"/>
          <p:cNvSpPr txBox="1">
            <a:spLocks noChangeArrowheads="1"/>
          </p:cNvSpPr>
          <p:nvPr/>
        </p:nvSpPr>
        <p:spPr bwMode="auto">
          <a:xfrm>
            <a:off x="6952374" y="6581001"/>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66BB13D9-7DD3-4926-8C30-3405562D120D}" type="slidenum">
              <a:rPr lang="en-US" smtClean="0"/>
              <a:pPr>
                <a:defRPr/>
              </a:pPr>
              <a:t>7</a:t>
            </a:fld>
            <a:endParaRPr lang="en-US"/>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8</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6" name="Slide Number Placeholder 5"/>
          <p:cNvSpPr>
            <a:spLocks noGrp="1"/>
          </p:cNvSpPr>
          <p:nvPr>
            <p:ph type="sldNum" sz="quarter" idx="11"/>
          </p:nvPr>
        </p:nvSpPr>
        <p:spPr/>
        <p:txBody>
          <a:bodyPr/>
          <a:lstStyle/>
          <a:p>
            <a:pPr>
              <a:defRPr/>
            </a:pPr>
            <a:fld id="{C6A2F5B4-2197-4B8F-A126-FB2FF53A65C9}" type="slidenum">
              <a:rPr lang="en-US" smtClean="0"/>
              <a:pPr>
                <a:defRPr/>
              </a:pPr>
              <a:t>9</a:t>
            </a:fld>
            <a:endParaRPr lang="en-US"/>
          </a:p>
        </p:txBody>
      </p: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1448</TotalTime>
  <Words>776</Words>
  <Application>Microsoft Office PowerPoint</Application>
  <PresentationFormat>On-screen Show (4:3)</PresentationFormat>
  <Paragraphs>148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Calibri</vt:lpstr>
      <vt:lpstr>Times New Roman</vt:lpstr>
      <vt:lpstr>Default Design</vt:lpstr>
      <vt:lpstr>Adaptive Management</vt:lpstr>
      <vt:lpstr>Conceptual Model</vt:lpstr>
      <vt:lpstr>Fisheries Management: Art &amp; Science</vt:lpstr>
      <vt:lpstr>Adaptive Management</vt:lpstr>
      <vt:lpstr>Adaptive Management</vt:lpstr>
      <vt:lpstr>Example: Black bass and walleye</vt:lpstr>
      <vt:lpstr>PowerPoint Presentation</vt:lpstr>
      <vt:lpstr>Adaptive Management Process</vt:lpstr>
      <vt:lpstr>Adaptive Management: Planning</vt:lpstr>
      <vt:lpstr>Adaptive Management: Implementation</vt:lpstr>
      <vt:lpstr>Adaptive Management Cycle</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50</cp:revision>
  <dcterms:created xsi:type="dcterms:W3CDTF">2005-12-26T20:44:58Z</dcterms:created>
  <dcterms:modified xsi:type="dcterms:W3CDTF">2016-03-12T22:43:40Z</dcterms:modified>
</cp:coreProperties>
</file>