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4" r:id="rId3"/>
    <p:sldId id="295" r:id="rId4"/>
    <p:sldId id="296" r:id="rId5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00FF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13" autoAdjust="0"/>
  </p:normalViewPr>
  <p:slideViewPr>
    <p:cSldViewPr>
      <p:cViewPr varScale="1">
        <p:scale>
          <a:sx n="75" d="100"/>
          <a:sy n="75" d="100"/>
        </p:scale>
        <p:origin x="12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2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Stock-Recruitment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/>
          <p:cNvSpPr/>
          <p:nvPr/>
        </p:nvSpPr>
        <p:spPr>
          <a:xfrm>
            <a:off x="1192307" y="2375647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Potential Ratio (SPR)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lifetime eggs produced by </a:t>
            </a:r>
            <a:r>
              <a:rPr lang="en-US" dirty="0"/>
              <a:t>an average recruit </a:t>
            </a:r>
            <a:r>
              <a:rPr lang="en-US" dirty="0" smtClean="0"/>
              <a:t>when fished </a:t>
            </a:r>
            <a:r>
              <a:rPr lang="en-US" dirty="0"/>
              <a:t>divided by the number of </a:t>
            </a:r>
            <a:r>
              <a:rPr lang="en-US" dirty="0" smtClean="0"/>
              <a:t>lifetime eggs produced </a:t>
            </a:r>
            <a:r>
              <a:rPr lang="en-US" dirty="0"/>
              <a:t>by an average recruit </a:t>
            </a:r>
            <a:r>
              <a:rPr lang="en-US" dirty="0" smtClean="0"/>
              <a:t>when </a:t>
            </a:r>
            <a:r>
              <a:rPr lang="en-US" dirty="0" err="1" smtClean="0"/>
              <a:t>unfished</a:t>
            </a:r>
            <a:r>
              <a:rPr lang="en-US" dirty="0" smtClean="0"/>
              <a:t>.</a:t>
            </a:r>
          </a:p>
          <a:p>
            <a:endParaRPr lang="en-US" sz="2800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ompares </a:t>
            </a:r>
            <a:r>
              <a:rPr lang="en-US" dirty="0"/>
              <a:t>the spawning ability of a </a:t>
            </a:r>
            <a:r>
              <a:rPr lang="en-US" dirty="0" smtClean="0"/>
              <a:t>fished stock to </a:t>
            </a:r>
            <a:r>
              <a:rPr lang="en-US" dirty="0"/>
              <a:t>the </a:t>
            </a:r>
            <a:r>
              <a:rPr lang="en-US" dirty="0" smtClean="0"/>
              <a:t>spawning </a:t>
            </a:r>
            <a:r>
              <a:rPr lang="en-US" dirty="0"/>
              <a:t>ability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unfished</a:t>
            </a:r>
            <a:r>
              <a:rPr lang="en-US" dirty="0"/>
              <a:t> </a:t>
            </a:r>
            <a:r>
              <a:rPr lang="en-US" dirty="0" smtClean="0"/>
              <a:t>stock.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12" y="3429000"/>
            <a:ext cx="3971925" cy="12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2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Potential Ratio (SPR)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971925" cy="12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52541"/>
            <a:ext cx="3939988" cy="146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Callout 1 8"/>
          <p:cNvSpPr/>
          <p:nvPr/>
        </p:nvSpPr>
        <p:spPr bwMode="auto">
          <a:xfrm>
            <a:off x="838200" y="2819400"/>
            <a:ext cx="2438400" cy="381000"/>
          </a:xfrm>
          <a:prstGeom prst="borderCallout1">
            <a:avLst>
              <a:gd name="adj1" fmla="val 263"/>
              <a:gd name="adj2" fmla="val 99139"/>
              <a:gd name="adj3" fmla="val -166828"/>
              <a:gd name="adj4" fmla="val 238614"/>
            </a:avLst>
          </a:prstGeom>
          <a:solidFill>
            <a:srgbClr val="FFFF66">
              <a:alpha val="5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Proportion mature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1524000" y="3312460"/>
            <a:ext cx="2057400" cy="381000"/>
          </a:xfrm>
          <a:prstGeom prst="borderCallout1">
            <a:avLst>
              <a:gd name="adj1" fmla="val 263"/>
              <a:gd name="adj2" fmla="val 99139"/>
              <a:gd name="adj3" fmla="val -296240"/>
              <a:gd name="adj4" fmla="val 271294"/>
            </a:avLst>
          </a:prstGeom>
          <a:solidFill>
            <a:srgbClr val="FFFF66">
              <a:alpha val="5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Mean fecundity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52600" y="2720673"/>
            <a:ext cx="7064188" cy="1470327"/>
            <a:chOff x="1752600" y="2720673"/>
            <a:chExt cx="7064188" cy="1470327"/>
          </a:xfrm>
          <a:solidFill>
            <a:srgbClr val="FFFF66">
              <a:alpha val="59000"/>
            </a:srgbClr>
          </a:solidFill>
        </p:grpSpPr>
        <p:sp>
          <p:nvSpPr>
            <p:cNvPr id="13" name="Line Callout 1 12"/>
            <p:cNvSpPr/>
            <p:nvPr/>
          </p:nvSpPr>
          <p:spPr bwMode="auto">
            <a:xfrm>
              <a:off x="1752600" y="3810000"/>
              <a:ext cx="2209800" cy="381000"/>
            </a:xfrm>
            <a:prstGeom prst="borderCallout1">
              <a:avLst>
                <a:gd name="adj1" fmla="val 263"/>
                <a:gd name="adj2" fmla="val 99139"/>
                <a:gd name="adj3" fmla="val -282122"/>
                <a:gd name="adj4" fmla="val 291578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Survival to age i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7391400" y="2720673"/>
              <a:ext cx="14253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794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Potential Ratio (SPR)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b="1" dirty="0" smtClean="0"/>
              <a:t>Use in management</a:t>
            </a:r>
          </a:p>
          <a:p>
            <a:pPr lvl="1"/>
            <a:r>
              <a:rPr lang="en-US" b="1" dirty="0" smtClean="0"/>
              <a:t>Principle:</a:t>
            </a:r>
            <a:r>
              <a:rPr lang="en-US" dirty="0" smtClean="0"/>
              <a:t> enough </a:t>
            </a:r>
            <a:r>
              <a:rPr lang="en-US" dirty="0"/>
              <a:t>fish have to survive to spawn and replenish the </a:t>
            </a:r>
            <a:r>
              <a:rPr lang="en-US" dirty="0" smtClean="0"/>
              <a:t>stock.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Benchmark: </a:t>
            </a:r>
            <a:r>
              <a:rPr lang="en-US" dirty="0" smtClean="0"/>
              <a:t>not well-defined for most species</a:t>
            </a:r>
          </a:p>
          <a:p>
            <a:pPr lvl="2"/>
            <a:r>
              <a:rPr lang="en-US" dirty="0" smtClean="0"/>
              <a:t>Marine pelagic --  &gt;20% (Goodyear 1993)</a:t>
            </a:r>
          </a:p>
          <a:p>
            <a:pPr lvl="2"/>
            <a:r>
              <a:rPr lang="en-US" dirty="0" smtClean="0"/>
              <a:t>Marine pelagic --  &gt;30% (Mace &amp; </a:t>
            </a:r>
            <a:r>
              <a:rPr lang="en-US" dirty="0" err="1" smtClean="0"/>
              <a:t>Sissenwine</a:t>
            </a:r>
            <a:r>
              <a:rPr lang="en-US" dirty="0" smtClean="0"/>
              <a:t> 1993)</a:t>
            </a:r>
          </a:p>
          <a:p>
            <a:pPr lvl="2"/>
            <a:r>
              <a:rPr lang="en-US" dirty="0" smtClean="0"/>
              <a:t>Channel catfish </a:t>
            </a:r>
            <a:r>
              <a:rPr lang="en-US" dirty="0" smtClean="0">
                <a:sym typeface="Wingdings" pitchFamily="2" charset="2"/>
              </a:rPr>
              <a:t>--   &gt;10% (</a:t>
            </a:r>
            <a:r>
              <a:rPr lang="en-US" dirty="0" err="1" smtClean="0">
                <a:sym typeface="Wingdings" pitchFamily="2" charset="2"/>
              </a:rPr>
              <a:t>Slipke</a:t>
            </a:r>
            <a:r>
              <a:rPr lang="en-US" dirty="0" smtClean="0">
                <a:sym typeface="Wingdings" pitchFamily="2" charset="2"/>
              </a:rPr>
              <a:t> et al. 2002)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Shovelnose sturgeon --  &gt;40-50% (Quist et al. 2002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7948</TotalTime>
  <Words>158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Default Design</vt:lpstr>
      <vt:lpstr>Stock-Recruitment</vt:lpstr>
      <vt:lpstr>Spawning Potential Ratio (SPR)</vt:lpstr>
      <vt:lpstr>Spawning Potential Ratio (SPR)</vt:lpstr>
      <vt:lpstr>Spawning Potential Ratio (SPR)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156</cp:revision>
  <dcterms:created xsi:type="dcterms:W3CDTF">2005-12-26T20:44:58Z</dcterms:created>
  <dcterms:modified xsi:type="dcterms:W3CDTF">2016-03-02T20:50:40Z</dcterms:modified>
</cp:coreProperties>
</file>