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5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>
        <p:scale>
          <a:sx n="80" d="100"/>
          <a:sy n="80" d="100"/>
        </p:scale>
        <p:origin x="1450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happens to births</a:t>
            </a:r>
            <a:r>
              <a:rPr lang="en-US" baseline="0" dirty="0" smtClean="0"/>
              <a:t> as N increases? Deaths?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r=</a:t>
            </a:r>
            <a:r>
              <a:rPr lang="en-US" dirty="0" err="1" smtClean="0"/>
              <a:t>rmax</a:t>
            </a:r>
            <a:r>
              <a:rPr lang="en-US" dirty="0" smtClean="0"/>
              <a:t>-(</a:t>
            </a:r>
            <a:r>
              <a:rPr lang="en-US" dirty="0" err="1" smtClean="0"/>
              <a:t>rmax</a:t>
            </a:r>
            <a:r>
              <a:rPr lang="en-US" dirty="0" smtClean="0"/>
              <a:t>/K)*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Nt+1=[1+rmax(1-(</a:t>
            </a:r>
            <a:r>
              <a:rPr lang="en-US" dirty="0" err="1" smtClean="0"/>
              <a:t>Nt</a:t>
            </a:r>
            <a:r>
              <a:rPr lang="en-US" dirty="0" smtClean="0"/>
              <a:t>/K)]*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N0(1+1/x)^(</a:t>
            </a:r>
            <a:r>
              <a:rPr lang="en-US" dirty="0" err="1" smtClean="0"/>
              <a:t>xrt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286000"/>
          </a:xfrm>
        </p:spPr>
        <p:txBody>
          <a:bodyPr/>
          <a:lstStyle/>
          <a:p>
            <a:r>
              <a:rPr lang="en-US" dirty="0" smtClean="0"/>
              <a:t>Consider a very simple population</a:t>
            </a:r>
          </a:p>
          <a:p>
            <a:pPr lvl="1"/>
            <a:r>
              <a:rPr lang="en-US" dirty="0" smtClean="0"/>
              <a:t>Closed (no emigration, no immigration)</a:t>
            </a:r>
          </a:p>
          <a:p>
            <a:pPr lvl="1"/>
            <a:r>
              <a:rPr lang="en-US" dirty="0" smtClean="0"/>
              <a:t>No fishing (no fishing mortality)</a:t>
            </a:r>
          </a:p>
          <a:p>
            <a:pPr lvl="1"/>
            <a:r>
              <a:rPr lang="en-US" dirty="0" smtClean="0"/>
              <a:t>Only examine numbers (i.e., growth not examined)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3139440" y="409956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519087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3779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739" y="542544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5506278" y="409956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5506278" y="492252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5506278" y="520757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8705" y="3779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2139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8644" y="542544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81939" y="537972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8688" y="591312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410200"/>
          </a:xfrm>
        </p:spPr>
        <p:txBody>
          <a:bodyPr/>
          <a:lstStyle/>
          <a:p>
            <a:r>
              <a:rPr lang="en-US" dirty="0" smtClean="0"/>
              <a:t>Define equation for r</a:t>
            </a:r>
          </a:p>
          <a:p>
            <a:endParaRPr lang="en-US" dirty="0"/>
          </a:p>
          <a:p>
            <a:r>
              <a:rPr lang="en-US" dirty="0" smtClean="0"/>
              <a:t>Substitute into exponential growth model and simplify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models assume annual change</a:t>
                </a:r>
              </a:p>
              <a:p>
                <a:pPr lvl="1"/>
                <a:r>
                  <a:rPr lang="en-US" dirty="0" smtClean="0"/>
                  <a:t>Suppose there are n changes per annum</a:t>
                </a:r>
              </a:p>
              <a:p>
                <a:pPr lvl="2"/>
                <a:r>
                  <a:rPr lang="en-US" dirty="0" smtClean="0"/>
                  <a:t>Period rate of change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periods becomes </a:t>
                </a:r>
                <a:r>
                  <a:rPr lang="en-US" dirty="0" err="1" smtClean="0"/>
                  <a:t>nt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Thus,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baseline="68000" dirty="0" err="1" smtClean="0"/>
                  <a:t>nt</a:t>
                </a:r>
                <a:endParaRPr lang="en-US" baseline="6800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happens to this model as n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</a:p>
              <a:p>
                <a:pPr lvl="1"/>
                <a:r>
                  <a:rPr lang="en-US" dirty="0" smtClean="0"/>
                  <a:t>Substitute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 smtClean="0"/>
                  <a:t> then let x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the continuous analogue is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68000" dirty="0" smtClean="0"/>
                  <a:t>rt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Can also derive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rN</m:t>
                    </m:r>
                  </m:oMath>
                </a14:m>
                <a:r>
                  <a:rPr lang="en-US" dirty="0" smtClean="0"/>
                  <a:t> through integration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r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instantaneous</a:t>
                </a:r>
                <a:r>
                  <a:rPr lang="en-US" dirty="0" smtClean="0"/>
                  <a:t> per capita rate of change</a:t>
                </a:r>
              </a:p>
              <a:p>
                <a:pPr lvl="1"/>
                <a:r>
                  <a:rPr lang="en-US" dirty="0"/>
                  <a:t>A “rate of change” at a particular moment</a:t>
                </a:r>
              </a:p>
              <a:p>
                <a:pPr lvl="1"/>
                <a:r>
                  <a:rPr lang="en-US" dirty="0" smtClean="0"/>
                  <a:t>“Rate </a:t>
                </a:r>
                <a:r>
                  <a:rPr lang="en-US" dirty="0"/>
                  <a:t>of change” on the natural log scale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Generally not interpretable</a:t>
                </a:r>
              </a:p>
              <a:p>
                <a:pPr lvl="2"/>
                <a:r>
                  <a:rPr lang="en-US" dirty="0"/>
                  <a:t>Will often convert to annual rates of change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2857" r="-741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1371600"/>
          </a:xfrm>
        </p:spPr>
        <p:txBody>
          <a:bodyPr/>
          <a:lstStyle/>
          <a:p>
            <a:r>
              <a:rPr lang="en-US" dirty="0" smtClean="0"/>
              <a:t>… but not always in a linear fashion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Population size (numbers) at time 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Initial (time=0) population 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 = </a:t>
            </a:r>
            <a:r>
              <a:rPr lang="en-US" i="1" dirty="0" smtClean="0"/>
              <a:t>Per capita </a:t>
            </a:r>
            <a:r>
              <a:rPr lang="en-US" dirty="0" smtClean="0"/>
              <a:t>recruitment (birth) </a:t>
            </a:r>
            <a:r>
              <a:rPr lang="en-US" i="1" dirty="0" smtClean="0"/>
              <a:t>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 = </a:t>
            </a:r>
            <a:r>
              <a:rPr lang="en-US" i="1" dirty="0"/>
              <a:t>P</a:t>
            </a:r>
            <a:r>
              <a:rPr lang="en-US" i="1" dirty="0" smtClean="0"/>
              <a:t>er capita </a:t>
            </a:r>
            <a:r>
              <a:rPr lang="en-US" dirty="0" smtClean="0"/>
              <a:t>mortality (death) </a:t>
            </a:r>
            <a:r>
              <a:rPr lang="en-US" i="1" dirty="0" smtClean="0"/>
              <a:t>rate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6" idx="1"/>
          </p:cNvCxnSpPr>
          <p:nvPr/>
        </p:nvCxnSpPr>
        <p:spPr>
          <a:xfrm flipV="1">
            <a:off x="2834640" y="4922520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4617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14" idx="1"/>
          </p:cNvCxnSpPr>
          <p:nvPr/>
        </p:nvCxnSpPr>
        <p:spPr>
          <a:xfrm>
            <a:off x="5496339" y="4922520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9360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4670" y="54864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9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Now 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And 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91600" cy="3962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N</a:t>
            </a:r>
            <a:r>
              <a:rPr lang="en-US" baseline="-25000" dirty="0" smtClean="0"/>
              <a:t>t+1</a:t>
            </a:r>
            <a:r>
              <a:rPr lang="en-US" dirty="0" smtClean="0"/>
              <a:t>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from N</a:t>
            </a:r>
            <a:r>
              <a:rPr lang="en-US" baseline="-25000" dirty="0"/>
              <a:t>0</a:t>
            </a: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8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320237" y="19812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What is r?</a:t>
            </a:r>
          </a:p>
          <a:p>
            <a:endParaRPr lang="en-US" dirty="0"/>
          </a:p>
          <a:p>
            <a:r>
              <a:rPr lang="en-US" dirty="0" smtClean="0"/>
              <a:t>What are the population dynamics if …</a:t>
            </a:r>
          </a:p>
          <a:p>
            <a:pPr lvl="1"/>
            <a:r>
              <a:rPr lang="en-US" dirty="0" smtClean="0"/>
              <a:t>… r = 0</a:t>
            </a:r>
          </a:p>
          <a:p>
            <a:pPr lvl="1"/>
            <a:r>
              <a:rPr lang="en-US" dirty="0" smtClean="0"/>
              <a:t>… r &gt; 0</a:t>
            </a:r>
          </a:p>
          <a:p>
            <a:pPr lvl="1"/>
            <a:r>
              <a:rPr lang="en-US" dirty="0" smtClean="0"/>
              <a:t>… r &lt; 0</a:t>
            </a:r>
          </a:p>
          <a:p>
            <a:pPr lvl="1"/>
            <a:endParaRPr lang="en-US" dirty="0"/>
          </a:p>
          <a:p>
            <a:r>
              <a:rPr lang="en-US" dirty="0" smtClean="0"/>
              <a:t>Are these dynamics realistic? 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If not realistic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685800"/>
          </a:xfrm>
        </p:spPr>
        <p:txBody>
          <a:bodyPr/>
          <a:lstStyle/>
          <a:p>
            <a:r>
              <a:rPr lang="en-US" dirty="0" smtClean="0"/>
              <a:t>Then what 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6096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609600"/>
          </a:xfrm>
        </p:spPr>
        <p:txBody>
          <a:bodyPr/>
          <a:lstStyle/>
          <a:p>
            <a:pPr marL="225425" indent="-225425"/>
            <a:r>
              <a:rPr lang="en-US" dirty="0" smtClean="0"/>
              <a:t>Sketch this (</a:t>
            </a:r>
            <a:r>
              <a:rPr lang="en-US" sz="1800" dirty="0" smtClean="0">
                <a:solidFill>
                  <a:srgbClr val="FF0000"/>
                </a:solidFill>
              </a:rPr>
              <a:t>assume low 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1411</TotalTime>
  <Words>517</Words>
  <Application>Microsoft Office PowerPoint</Application>
  <PresentationFormat>On-screen Show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Default Design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More Complex Population Model</vt:lpstr>
      <vt:lpstr>More Complex Population Model</vt:lpstr>
      <vt:lpstr>More Complex Population Model</vt:lpstr>
      <vt:lpstr>More Complex Population Model</vt:lpstr>
      <vt:lpstr>Continuous Models</vt:lpstr>
      <vt:lpstr>Continuous Models</vt:lpstr>
      <vt:lpstr>Density Independent Popn Growth</vt:lpstr>
      <vt:lpstr>Density Dependent Popn Growth</vt:lpstr>
      <vt:lpstr>Density Dependent Popn Growth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65</cp:revision>
  <dcterms:created xsi:type="dcterms:W3CDTF">2005-12-26T20:44:58Z</dcterms:created>
  <dcterms:modified xsi:type="dcterms:W3CDTF">2022-01-16T17:30:53Z</dcterms:modified>
</cp:coreProperties>
</file>