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92" r:id="rId4"/>
    <p:sldId id="295" r:id="rId5"/>
    <p:sldId id="297" r:id="rId6"/>
    <p:sldId id="299" r:id="rId7"/>
    <p:sldId id="300" r:id="rId8"/>
    <p:sldId id="301" r:id="rId9"/>
    <p:sldId id="302" r:id="rId10"/>
    <p:sldId id="304" r:id="rId11"/>
    <p:sldId id="323" r:id="rId12"/>
    <p:sldId id="306" r:id="rId1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7" autoAdjust="0"/>
  </p:normalViewPr>
  <p:slideViewPr>
    <p:cSldViewPr>
      <p:cViewPr varScale="1">
        <p:scale>
          <a:sx n="62" d="100"/>
          <a:sy n="62" d="100"/>
        </p:scale>
        <p:origin x="1565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N</a:t>
            </a:r>
            <a:r>
              <a:rPr lang="en-US" baseline="-25000" dirty="0" smtClean="0"/>
              <a:t>t+1</a:t>
            </a:r>
            <a:r>
              <a:rPr lang="en-US" dirty="0" smtClean="0"/>
              <a:t> = (1-A)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baseline="0" dirty="0" smtClean="0"/>
              <a:t>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catch equation for </a:t>
            </a:r>
            <a:r>
              <a:rPr lang="en-US" dirty="0" err="1" smtClean="0"/>
              <a:t>Nt</a:t>
            </a:r>
            <a:r>
              <a:rPr lang="en-US" dirty="0" smtClean="0"/>
              <a:t>, plug</a:t>
            </a:r>
            <a:r>
              <a:rPr lang="en-US" baseline="0" dirty="0" smtClean="0"/>
              <a:t> into continuous </a:t>
            </a:r>
            <a:r>
              <a:rPr lang="en-US" baseline="0" dirty="0" err="1" smtClean="0"/>
              <a:t>popn</a:t>
            </a:r>
            <a:r>
              <a:rPr lang="en-US" baseline="0" dirty="0" smtClean="0"/>
              <a:t> growth model, solve for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10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Curve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catchCurve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FEBD9-4197-43EE-81AE-8FE5D66ACC28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Assumptions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Sample” is unbiased regarding any age-group (i.e., be careful of selective gears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/>
              <a:t>R</a:t>
            </a:r>
            <a:r>
              <a:rPr lang="en-US" sz="2800" dirty="0" smtClean="0"/>
              <a:t>ecruitment </a:t>
            </a:r>
            <a:r>
              <a:rPr lang="en-US" sz="2800" dirty="0" smtClean="0"/>
              <a:t>on descending limb </a:t>
            </a:r>
            <a:r>
              <a:rPr lang="en-US" sz="2800" dirty="0" smtClean="0"/>
              <a:t>is constant (if </a:t>
            </a:r>
            <a:r>
              <a:rPr lang="en-US" sz="2800" dirty="0"/>
              <a:t>cross-sectional CC used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ECBCC-82EB-4052-A60D-637D6E3431FD}" type="slidenum">
              <a:rPr lang="en-US"/>
              <a:pPr/>
              <a:t>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b="1" dirty="0"/>
              <a:t>Discrete Population Growth Model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 = (1+r)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2"/>
            <a:r>
              <a:rPr lang="en-US" dirty="0"/>
              <a:t>where r = </a:t>
            </a:r>
            <a:r>
              <a:rPr lang="en-US" dirty="0" err="1"/>
              <a:t>b-d+i-e</a:t>
            </a:r>
            <a:endParaRPr lang="en-US" sz="1200" dirty="0"/>
          </a:p>
          <a:p>
            <a:pPr lvl="2"/>
            <a:endParaRPr lang="en-US" sz="1050" dirty="0"/>
          </a:p>
          <a:p>
            <a:r>
              <a:rPr lang="en-US" dirty="0"/>
              <a:t>Suppose that …</a:t>
            </a:r>
          </a:p>
          <a:p>
            <a:pPr lvl="1"/>
            <a:r>
              <a:rPr lang="en-US" dirty="0"/>
              <a:t>… population is closed</a:t>
            </a:r>
          </a:p>
          <a:p>
            <a:pPr lvl="1"/>
            <a:r>
              <a:rPr lang="en-US" dirty="0"/>
              <a:t>… following the same group of fish</a:t>
            </a:r>
          </a:p>
          <a:p>
            <a:pPr lvl="1"/>
            <a:endParaRPr lang="en-US" sz="1100" dirty="0"/>
          </a:p>
          <a:p>
            <a:r>
              <a:rPr lang="en-US" dirty="0"/>
              <a:t>Thus, r = -</a:t>
            </a:r>
            <a:r>
              <a:rPr lang="en-US" dirty="0" smtClean="0"/>
              <a:t>d but d is usually replaced with A</a:t>
            </a:r>
            <a:endParaRPr lang="en-US" dirty="0"/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annual mortality rate</a:t>
            </a:r>
          </a:p>
          <a:p>
            <a:pPr lvl="1"/>
            <a:r>
              <a:rPr lang="en-US" dirty="0" smtClean="0"/>
              <a:t>Solve for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4F6F1-D4BA-4C47-9E42-C4CC19B91A91}" type="slidenum">
              <a:rPr lang="en-US"/>
              <a:pPr/>
              <a:t>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 Rate Concept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67212"/>
          </a:xfrm>
        </p:spPr>
        <p:txBody>
          <a:bodyPr/>
          <a:lstStyle/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For </a:t>
            </a:r>
            <a:r>
              <a:rPr lang="en-US" dirty="0"/>
              <a:t>example, N</a:t>
            </a:r>
            <a:r>
              <a:rPr lang="en-US" baseline="-25000" dirty="0"/>
              <a:t>1</a:t>
            </a:r>
            <a:r>
              <a:rPr lang="en-US" dirty="0"/>
              <a:t> = 1000 and N</a:t>
            </a:r>
            <a:r>
              <a:rPr lang="en-US" baseline="-25000" dirty="0"/>
              <a:t>2</a:t>
            </a:r>
            <a:r>
              <a:rPr lang="en-US" dirty="0"/>
              <a:t> = 850.</a:t>
            </a:r>
          </a:p>
          <a:p>
            <a:pPr lvl="1"/>
            <a:r>
              <a:rPr lang="en-US" dirty="0"/>
              <a:t>What is the mortality rate?</a:t>
            </a:r>
          </a:p>
          <a:p>
            <a:pPr lvl="1"/>
            <a:r>
              <a:rPr lang="en-US" dirty="0"/>
              <a:t>What is the survival rate</a:t>
            </a:r>
            <a:r>
              <a:rPr lang="en-US" dirty="0" smtClean="0"/>
              <a:t>?</a:t>
            </a:r>
          </a:p>
          <a:p>
            <a:pPr lvl="1"/>
            <a:endParaRPr lang="en-US" sz="1100" dirty="0"/>
          </a:p>
          <a:p>
            <a:r>
              <a:rPr lang="en-US" b="1" dirty="0"/>
              <a:t>S</a:t>
            </a:r>
            <a:r>
              <a:rPr lang="en-US" dirty="0"/>
              <a:t> is an annual survival </a:t>
            </a:r>
            <a:r>
              <a:rPr lang="en-US" dirty="0" smtClean="0"/>
              <a:t>rate</a:t>
            </a:r>
            <a:endParaRPr lang="en-US" sz="4000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b="1" dirty="0"/>
              <a:t>A+S = </a:t>
            </a:r>
            <a:r>
              <a:rPr lang="en-US" b="1" dirty="0" smtClean="0"/>
              <a:t>1</a:t>
            </a:r>
          </a:p>
          <a:p>
            <a:pPr lvl="2"/>
            <a:r>
              <a:rPr lang="en-US" dirty="0" smtClean="0"/>
              <a:t>Such that S=1-A or A=1-S</a:t>
            </a:r>
            <a:endParaRPr lang="en-US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914400"/>
            <a:ext cx="29622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510212"/>
            <a:ext cx="1981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A642-BD23-4BF7-A2F4-03E798D369CE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Mortality Rate (Z)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Similarly examine continuous model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 = -d but replace d with Z such that N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err="1"/>
              <a:t>e</a:t>
            </a:r>
            <a:r>
              <a:rPr lang="en-US" baseline="30000" dirty="0"/>
              <a:t>-Z</a:t>
            </a:r>
          </a:p>
          <a:p>
            <a:pPr lvl="2"/>
            <a:r>
              <a:rPr lang="en-US" dirty="0"/>
              <a:t>solve for Z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Z is an instantaneous mortality rate</a:t>
            </a:r>
          </a:p>
          <a:p>
            <a:pPr lvl="1"/>
            <a:endParaRPr lang="en-US" dirty="0"/>
          </a:p>
          <a:p>
            <a:r>
              <a:rPr lang="en-US" dirty="0"/>
              <a:t>Note that S=e</a:t>
            </a:r>
            <a:r>
              <a:rPr lang="en-US" baseline="30000" dirty="0"/>
              <a:t>-Z</a:t>
            </a:r>
            <a:r>
              <a:rPr lang="en-US" dirty="0"/>
              <a:t> and A = 1-e</a:t>
            </a:r>
            <a:r>
              <a:rPr lang="en-US" baseline="30000" dirty="0"/>
              <a:t>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2DAC-2E1E-46FF-BE6B-A1F17955046B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/>
          <a:lstStyle/>
          <a:p>
            <a:r>
              <a:rPr lang="en-US" b="1" dirty="0"/>
              <a:t>Population sizes are not usually “seen.”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can be computed from CPEs 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 smtClean="0"/>
              <a:t>qf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 lvl="2"/>
            <a:r>
              <a:rPr lang="en-US" dirty="0" smtClean="0"/>
              <a:t>Algebraically show </a:t>
            </a:r>
            <a:r>
              <a:rPr lang="en-US" dirty="0"/>
              <a:t>that Z=log(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)-log(CPE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b="1" dirty="0"/>
              <a:t>Catches or CPEs are subject to variability</a:t>
            </a:r>
          </a:p>
          <a:p>
            <a:pPr lvl="1"/>
            <a:r>
              <a:rPr lang="en-US" dirty="0"/>
              <a:t>Catches are </a:t>
            </a:r>
            <a:r>
              <a:rPr lang="en-US" dirty="0" smtClean="0"/>
              <a:t>samples; Z is, thus, a statistic.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cohort </a:t>
            </a:r>
            <a:r>
              <a:rPr lang="en-US" dirty="0"/>
              <a:t>is followed over time</a:t>
            </a:r>
            <a:r>
              <a:rPr lang="en-US" dirty="0" smtClean="0"/>
              <a:t>, </a:t>
            </a:r>
            <a:r>
              <a:rPr lang="en-US" dirty="0"/>
              <a:t>individual </a:t>
            </a:r>
            <a:r>
              <a:rPr lang="en-US" dirty="0" smtClean="0"/>
              <a:t>estimates of Z can </a:t>
            </a:r>
            <a:r>
              <a:rPr lang="en-US" dirty="0"/>
              <a:t>be made and </a:t>
            </a:r>
            <a:r>
              <a:rPr lang="en-US" dirty="0" smtClean="0"/>
              <a:t>averaged.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Calculations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429000" cy="5334000"/>
          </a:xfrm>
        </p:spPr>
        <p:txBody>
          <a:bodyPr/>
          <a:lstStyle/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  </a:t>
            </a:r>
            <a:r>
              <a:rPr lang="fr-FR" sz="2400" b="1" u="sng">
                <a:latin typeface="Courier New" pitchFamily="49" charset="0"/>
              </a:rPr>
              <a:t>  IDEAL  </a:t>
            </a:r>
            <a:r>
              <a:rPr lang="fr-FR" sz="2400" b="1">
                <a:latin typeface="Courier New" pitchFamily="49" charset="0"/>
              </a:rPr>
              <a:t>  REAL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t   Nt   Ct  Ct*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0 1000  200  211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1  800  160  159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2  640  128  126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3  512  102  104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4  410   82   81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5  328   66   64</a:t>
            </a:r>
            <a:endParaRPr lang="en-US" sz="360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4038600" y="1143000"/>
            <a:ext cx="495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Calculate Z from each time step of 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population sizes.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idealistic </a:t>
            </a:r>
            <a:r>
              <a:rPr lang="en-US" sz="2800" b="0" dirty="0"/>
              <a:t>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composite (average) of 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E113E-17D0-4982-8014-F5D7F210C94C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Longitudinal</a:t>
            </a:r>
          </a:p>
          <a:p>
            <a:pPr lvl="1"/>
            <a:r>
              <a:rPr lang="en-US" dirty="0"/>
              <a:t>Catch-at-age for a single cohort of fish.</a:t>
            </a:r>
          </a:p>
          <a:p>
            <a:pPr lvl="1"/>
            <a:endParaRPr lang="en-US" dirty="0"/>
          </a:p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Catch-at-age in a single year (across many cohorts of fish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8</a:t>
            </a:fld>
            <a:endParaRPr 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548542" y="1970567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vs. Cross-Sectional</a:t>
            </a:r>
          </a:p>
        </p:txBody>
      </p:sp>
      <p:grpSp>
        <p:nvGrpSpPr>
          <p:cNvPr id="395275" name="Group 11"/>
          <p:cNvGrpSpPr>
            <a:grpSpLocks/>
          </p:cNvGrpSpPr>
          <p:nvPr/>
        </p:nvGrpSpPr>
        <p:grpSpPr bwMode="auto">
          <a:xfrm>
            <a:off x="2046767" y="1959455"/>
            <a:ext cx="4343400" cy="1905000"/>
            <a:chOff x="1392" y="960"/>
            <a:chExt cx="2736" cy="1200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2009 2010 2011 2012 2013 2014 2015 2016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4    82    82   82   82   82   82   82   82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5    66    66   66   66   66   66   66   66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cross-sectional catch-at-age for </a:t>
            </a:r>
            <a:r>
              <a:rPr lang="en-US" sz="2800" dirty="0" smtClean="0"/>
              <a:t>2012?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is the longitudinal catch-at-age for the </a:t>
            </a:r>
            <a:r>
              <a:rPr lang="en-US" sz="2800" dirty="0" smtClean="0"/>
              <a:t>2010 </a:t>
            </a:r>
            <a:r>
              <a:rPr lang="en-US" sz="2800" dirty="0"/>
              <a:t>year-class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</a:t>
            </a:r>
            <a:r>
              <a:rPr lang="en-US" sz="2800" dirty="0"/>
              <a:t>if Z and N</a:t>
            </a:r>
            <a:r>
              <a:rPr lang="en-US" sz="2800" baseline="-25000" dirty="0"/>
              <a:t>0</a:t>
            </a:r>
            <a:r>
              <a:rPr lang="en-US" sz="2800" dirty="0"/>
              <a:t> are constant across time and cohorts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   </a:t>
            </a:r>
            <a:r>
              <a:rPr lang="en-US" baseline="-25000" dirty="0" smtClean="0"/>
              <a:t> </a:t>
            </a:r>
            <a:r>
              <a:rPr lang="en-US" dirty="0"/>
              <a:t>and   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second into first …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Can this be</a:t>
            </a:r>
          </a:p>
          <a:p>
            <a:pPr>
              <a:buFontTx/>
              <a:buNone/>
            </a:pPr>
            <a:r>
              <a:rPr lang="en-US" dirty="0"/>
              <a:t>	 linearized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 is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Z?</a:t>
            </a:r>
            <a:endParaRPr lang="en-US" dirty="0"/>
          </a:p>
        </p:txBody>
      </p:sp>
      <p:grpSp>
        <p:nvGrpSpPr>
          <p:cNvPr id="396294" name="Group 396293"/>
          <p:cNvGrpSpPr/>
          <p:nvPr/>
        </p:nvGrpSpPr>
        <p:grpSpPr>
          <a:xfrm>
            <a:off x="4045909" y="2702719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7804</TotalTime>
  <Words>514</Words>
  <Application>Microsoft Office PowerPoint</Application>
  <PresentationFormat>On-screen Show (4:3)</PresentationFormat>
  <Paragraphs>175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Times New Roman</vt:lpstr>
      <vt:lpstr>Default Design</vt:lpstr>
      <vt:lpstr>Estimation of Mortality</vt:lpstr>
      <vt:lpstr>Recall</vt:lpstr>
      <vt:lpstr>Mortality Rate Concept</vt:lpstr>
      <vt:lpstr>Instantaneous Mortality Rate (Z)</vt:lpstr>
      <vt:lpstr>Two Problems</vt:lpstr>
      <vt:lpstr>Example Calculations</vt:lpstr>
      <vt:lpstr>Catch Curve</vt:lpstr>
      <vt:lpstr>Longitudinal vs. Cross-Sectional</vt:lpstr>
      <vt:lpstr>Catch Curve Model</vt:lpstr>
      <vt:lpstr>Catch Curve Characteristics</vt:lpstr>
      <vt:lpstr>Catch Curve Analysis in R</vt:lpstr>
      <vt:lpstr>Catch Curve Assumptions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177</cp:revision>
  <dcterms:created xsi:type="dcterms:W3CDTF">2005-12-26T20:44:58Z</dcterms:created>
  <dcterms:modified xsi:type="dcterms:W3CDTF">2017-02-03T20:35:03Z</dcterms:modified>
</cp:coreProperties>
</file>